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sldIdLst>
    <p:sldId id="415" r:id="rId2"/>
    <p:sldId id="751" r:id="rId3"/>
    <p:sldId id="752" r:id="rId4"/>
    <p:sldId id="756" r:id="rId5"/>
    <p:sldId id="763" r:id="rId6"/>
    <p:sldId id="753" r:id="rId7"/>
    <p:sldId id="762" r:id="rId8"/>
    <p:sldId id="386" r:id="rId9"/>
    <p:sldId id="557" r:id="rId10"/>
    <p:sldId id="564" r:id="rId11"/>
    <p:sldId id="764" r:id="rId12"/>
    <p:sldId id="765" r:id="rId13"/>
    <p:sldId id="744" r:id="rId14"/>
    <p:sldId id="739" r:id="rId15"/>
    <p:sldId id="715" r:id="rId16"/>
    <p:sldId id="716" r:id="rId17"/>
    <p:sldId id="717" r:id="rId18"/>
    <p:sldId id="718" r:id="rId19"/>
    <p:sldId id="723" r:id="rId20"/>
    <p:sldId id="738" r:id="rId21"/>
    <p:sldId id="750" r:id="rId22"/>
    <p:sldId id="757" r:id="rId23"/>
    <p:sldId id="758" r:id="rId24"/>
    <p:sldId id="759" r:id="rId25"/>
    <p:sldId id="760" r:id="rId26"/>
    <p:sldId id="761" r:id="rId27"/>
    <p:sldId id="743" r:id="rId28"/>
    <p:sldId id="572" r:id="rId29"/>
    <p:sldId id="573" r:id="rId30"/>
    <p:sldId id="574" r:id="rId31"/>
    <p:sldId id="474" r:id="rId32"/>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39F"/>
    <a:srgbClr val="8F9090"/>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89" autoAdjust="0"/>
  </p:normalViewPr>
  <p:slideViewPr>
    <p:cSldViewPr snapToGrid="0" showGuides="1">
      <p:cViewPr varScale="1">
        <p:scale>
          <a:sx n="103" d="100"/>
          <a:sy n="103" d="100"/>
        </p:scale>
        <p:origin x="72" y="114"/>
      </p:cViewPr>
      <p:guideLst>
        <p:guide orient="horz" pos="213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165F64-2524-44C2-B670-B91B17C8B7B3}" type="doc">
      <dgm:prSet loTypeId="urn:microsoft.com/office/officeart/2008/layout/LinedList" loCatId="list" qsTypeId="urn:microsoft.com/office/officeart/2005/8/quickstyle/3d1" qsCatId="3D" csTypeId="urn:microsoft.com/office/officeart/2005/8/colors/accent1_2" csCatId="accent1" phldr="1"/>
      <dgm:spPr/>
      <dgm:t>
        <a:bodyPr/>
        <a:lstStyle/>
        <a:p>
          <a:endParaRPr lang="en-US"/>
        </a:p>
      </dgm:t>
    </dgm:pt>
    <dgm:pt modelId="{3B5FF08F-623A-46A0-817C-BF760C0E3B85}">
      <dgm:prSet phldrT="[Text]" custT="1"/>
      <dgm:spPr/>
      <dgm:t>
        <a:bodyPr/>
        <a:lstStyle/>
        <a:p>
          <a:pPr>
            <a:lnSpc>
              <a:spcPct val="100000"/>
            </a:lnSpc>
          </a:pPr>
          <a:r>
            <a:rPr lang="en-US" sz="2800" dirty="0">
              <a:latin typeface="Helvectia"/>
            </a:rPr>
            <a:t>401(k) Defined Contribution Retirement Plan</a:t>
          </a:r>
        </a:p>
      </dgm:t>
    </dgm:pt>
    <dgm:pt modelId="{64C6D9B4-AE9B-49D8-BC04-095D91A704CC}" type="parTrans" cxnId="{187A78AF-E320-4DEF-8BD8-49E33BA57AB6}">
      <dgm:prSet/>
      <dgm:spPr/>
      <dgm:t>
        <a:bodyPr/>
        <a:lstStyle/>
        <a:p>
          <a:endParaRPr lang="en-US">
            <a:solidFill>
              <a:schemeClr val="bg1"/>
            </a:solidFill>
            <a:latin typeface="Helvectia"/>
          </a:endParaRPr>
        </a:p>
      </dgm:t>
    </dgm:pt>
    <dgm:pt modelId="{78AA1CBB-CB3F-4909-ADDE-7D344207BA7B}" type="sibTrans" cxnId="{187A78AF-E320-4DEF-8BD8-49E33BA57AB6}">
      <dgm:prSet/>
      <dgm:spPr/>
      <dgm:t>
        <a:bodyPr/>
        <a:lstStyle/>
        <a:p>
          <a:endParaRPr lang="en-US">
            <a:solidFill>
              <a:schemeClr val="bg1"/>
            </a:solidFill>
            <a:latin typeface="Helvectia"/>
          </a:endParaRPr>
        </a:p>
      </dgm:t>
    </dgm:pt>
    <dgm:pt modelId="{005A2936-C18D-4F0B-BCBF-2A375CD75CBB}">
      <dgm:prSet phldrT="[Text]" custT="1"/>
      <dgm:spPr/>
      <dgm:t>
        <a:bodyPr/>
        <a:lstStyle/>
        <a:p>
          <a:r>
            <a:rPr lang="en-US" sz="2800" dirty="0">
              <a:latin typeface="Helvectia"/>
            </a:rPr>
            <a:t>Some Basics, What You Need to Know &amp; Do </a:t>
          </a:r>
        </a:p>
      </dgm:t>
    </dgm:pt>
    <dgm:pt modelId="{FD482020-2541-4313-A10D-48488624E5AA}" type="parTrans" cxnId="{D5B8FE33-CCA6-49DA-AA5C-A2F966D131E8}">
      <dgm:prSet/>
      <dgm:spPr/>
      <dgm:t>
        <a:bodyPr/>
        <a:lstStyle/>
        <a:p>
          <a:endParaRPr lang="en-US">
            <a:solidFill>
              <a:schemeClr val="bg1"/>
            </a:solidFill>
            <a:latin typeface="Helvectia"/>
          </a:endParaRPr>
        </a:p>
      </dgm:t>
    </dgm:pt>
    <dgm:pt modelId="{B7B975B4-8C57-4778-9E32-82920B5270ED}" type="sibTrans" cxnId="{D5B8FE33-CCA6-49DA-AA5C-A2F966D131E8}">
      <dgm:prSet/>
      <dgm:spPr/>
      <dgm:t>
        <a:bodyPr/>
        <a:lstStyle/>
        <a:p>
          <a:endParaRPr lang="en-US">
            <a:solidFill>
              <a:schemeClr val="bg1"/>
            </a:solidFill>
            <a:latin typeface="Helvectia"/>
          </a:endParaRPr>
        </a:p>
      </dgm:t>
    </dgm:pt>
    <dgm:pt modelId="{A192232C-D7FD-4181-84D8-26804E0ABD9B}">
      <dgm:prSet phldrT="[Text]" custT="1"/>
      <dgm:spPr/>
      <dgm:t>
        <a:bodyPr/>
        <a:lstStyle/>
        <a:p>
          <a:r>
            <a:rPr lang="en-US" sz="2800" dirty="0">
              <a:latin typeface="Helvectia"/>
            </a:rPr>
            <a:t>Financial Planning &amp; Advising Services,  Withdrawing</a:t>
          </a:r>
        </a:p>
      </dgm:t>
    </dgm:pt>
    <dgm:pt modelId="{BC8A1F5D-045C-41BB-B3CE-B235678F3B4C}" type="parTrans" cxnId="{AA5029E9-1D32-4439-A45A-10DDDA04AA1A}">
      <dgm:prSet/>
      <dgm:spPr/>
      <dgm:t>
        <a:bodyPr/>
        <a:lstStyle/>
        <a:p>
          <a:endParaRPr lang="en-US">
            <a:solidFill>
              <a:schemeClr val="bg1"/>
            </a:solidFill>
            <a:latin typeface="Helvectia"/>
          </a:endParaRPr>
        </a:p>
      </dgm:t>
    </dgm:pt>
    <dgm:pt modelId="{D575D88B-E553-40A4-AD95-1966D63D4F38}" type="sibTrans" cxnId="{AA5029E9-1D32-4439-A45A-10DDDA04AA1A}">
      <dgm:prSet/>
      <dgm:spPr/>
      <dgm:t>
        <a:bodyPr/>
        <a:lstStyle/>
        <a:p>
          <a:endParaRPr lang="en-US">
            <a:solidFill>
              <a:schemeClr val="bg1"/>
            </a:solidFill>
            <a:latin typeface="Helvectia"/>
          </a:endParaRPr>
        </a:p>
      </dgm:t>
    </dgm:pt>
    <dgm:pt modelId="{4CBB79CC-D5D7-4DD0-9A7A-59BF05B1F1B7}" type="pres">
      <dgm:prSet presAssocID="{F5165F64-2524-44C2-B670-B91B17C8B7B3}" presName="vert0" presStyleCnt="0">
        <dgm:presLayoutVars>
          <dgm:dir/>
          <dgm:animOne val="branch"/>
          <dgm:animLvl val="lvl"/>
        </dgm:presLayoutVars>
      </dgm:prSet>
      <dgm:spPr/>
    </dgm:pt>
    <dgm:pt modelId="{CBF6DAD2-371A-4963-889A-F09B96A54CD7}" type="pres">
      <dgm:prSet presAssocID="{3B5FF08F-623A-46A0-817C-BF760C0E3B85}" presName="thickLine" presStyleLbl="alignNode1" presStyleIdx="0" presStyleCnt="3"/>
      <dgm:spPr/>
    </dgm:pt>
    <dgm:pt modelId="{3155270C-D695-4CE4-A901-06BC355B2B64}" type="pres">
      <dgm:prSet presAssocID="{3B5FF08F-623A-46A0-817C-BF760C0E3B85}" presName="horz1" presStyleCnt="0"/>
      <dgm:spPr/>
    </dgm:pt>
    <dgm:pt modelId="{195B2D8F-B023-461E-9710-32C65E1A3F54}" type="pres">
      <dgm:prSet presAssocID="{3B5FF08F-623A-46A0-817C-BF760C0E3B85}" presName="tx1" presStyleLbl="revTx" presStyleIdx="0" presStyleCnt="3"/>
      <dgm:spPr/>
    </dgm:pt>
    <dgm:pt modelId="{66F74C2B-65DE-4746-A092-016EEFF7667F}" type="pres">
      <dgm:prSet presAssocID="{3B5FF08F-623A-46A0-817C-BF760C0E3B85}" presName="vert1" presStyleCnt="0"/>
      <dgm:spPr/>
    </dgm:pt>
    <dgm:pt modelId="{E17B8EC7-AB8A-4D43-83D1-97F7E459794A}" type="pres">
      <dgm:prSet presAssocID="{005A2936-C18D-4F0B-BCBF-2A375CD75CBB}" presName="thickLine" presStyleLbl="alignNode1" presStyleIdx="1" presStyleCnt="3"/>
      <dgm:spPr/>
    </dgm:pt>
    <dgm:pt modelId="{E2E915EC-E5FB-48B3-B16F-10C63DE9CB28}" type="pres">
      <dgm:prSet presAssocID="{005A2936-C18D-4F0B-BCBF-2A375CD75CBB}" presName="horz1" presStyleCnt="0"/>
      <dgm:spPr/>
    </dgm:pt>
    <dgm:pt modelId="{96715BA0-8F40-46B1-91F2-7C0225D96F01}" type="pres">
      <dgm:prSet presAssocID="{005A2936-C18D-4F0B-BCBF-2A375CD75CBB}" presName="tx1" presStyleLbl="revTx" presStyleIdx="1" presStyleCnt="3"/>
      <dgm:spPr/>
    </dgm:pt>
    <dgm:pt modelId="{B5A77F53-182D-485F-956A-E622DCEE110B}" type="pres">
      <dgm:prSet presAssocID="{005A2936-C18D-4F0B-BCBF-2A375CD75CBB}" presName="vert1" presStyleCnt="0"/>
      <dgm:spPr/>
    </dgm:pt>
    <dgm:pt modelId="{D7BFE2E5-6BF8-475E-A9B5-57D70CC749A8}" type="pres">
      <dgm:prSet presAssocID="{A192232C-D7FD-4181-84D8-26804E0ABD9B}" presName="thickLine" presStyleLbl="alignNode1" presStyleIdx="2" presStyleCnt="3"/>
      <dgm:spPr/>
    </dgm:pt>
    <dgm:pt modelId="{B87AC649-CC27-4FCA-919E-9BEDF28F979A}" type="pres">
      <dgm:prSet presAssocID="{A192232C-D7FD-4181-84D8-26804E0ABD9B}" presName="horz1" presStyleCnt="0"/>
      <dgm:spPr/>
    </dgm:pt>
    <dgm:pt modelId="{C4388A17-830F-4ECB-A68C-757ED4B11BFA}" type="pres">
      <dgm:prSet presAssocID="{A192232C-D7FD-4181-84D8-26804E0ABD9B}" presName="tx1" presStyleLbl="revTx" presStyleIdx="2" presStyleCnt="3"/>
      <dgm:spPr/>
    </dgm:pt>
    <dgm:pt modelId="{5CB3A0F7-AD3F-41AD-8AED-FA7E2EDC9DEB}" type="pres">
      <dgm:prSet presAssocID="{A192232C-D7FD-4181-84D8-26804E0ABD9B}" presName="vert1" presStyleCnt="0"/>
      <dgm:spPr/>
    </dgm:pt>
  </dgm:ptLst>
  <dgm:cxnLst>
    <dgm:cxn modelId="{CC466F16-E241-4E70-8A4F-2147A8A506DB}" type="presOf" srcId="{F5165F64-2524-44C2-B670-B91B17C8B7B3}" destId="{4CBB79CC-D5D7-4DD0-9A7A-59BF05B1F1B7}" srcOrd="0" destOrd="0" presId="urn:microsoft.com/office/officeart/2008/layout/LinedList"/>
    <dgm:cxn modelId="{D5B8FE33-CCA6-49DA-AA5C-A2F966D131E8}" srcId="{F5165F64-2524-44C2-B670-B91B17C8B7B3}" destId="{005A2936-C18D-4F0B-BCBF-2A375CD75CBB}" srcOrd="1" destOrd="0" parTransId="{FD482020-2541-4313-A10D-48488624E5AA}" sibTransId="{B7B975B4-8C57-4778-9E32-82920B5270ED}"/>
    <dgm:cxn modelId="{E6AF7684-2F2D-40D3-865D-7DECD57443C0}" type="presOf" srcId="{005A2936-C18D-4F0B-BCBF-2A375CD75CBB}" destId="{96715BA0-8F40-46B1-91F2-7C0225D96F01}" srcOrd="0" destOrd="0" presId="urn:microsoft.com/office/officeart/2008/layout/LinedList"/>
    <dgm:cxn modelId="{187A78AF-E320-4DEF-8BD8-49E33BA57AB6}" srcId="{F5165F64-2524-44C2-B670-B91B17C8B7B3}" destId="{3B5FF08F-623A-46A0-817C-BF760C0E3B85}" srcOrd="0" destOrd="0" parTransId="{64C6D9B4-AE9B-49D8-BC04-095D91A704CC}" sibTransId="{78AA1CBB-CB3F-4909-ADDE-7D344207BA7B}"/>
    <dgm:cxn modelId="{6E8618C9-670D-479E-9779-38F3AA6F0E30}" type="presOf" srcId="{A192232C-D7FD-4181-84D8-26804E0ABD9B}" destId="{C4388A17-830F-4ECB-A68C-757ED4B11BFA}" srcOrd="0" destOrd="0" presId="urn:microsoft.com/office/officeart/2008/layout/LinedList"/>
    <dgm:cxn modelId="{AA5029E9-1D32-4439-A45A-10DDDA04AA1A}" srcId="{F5165F64-2524-44C2-B670-B91B17C8B7B3}" destId="{A192232C-D7FD-4181-84D8-26804E0ABD9B}" srcOrd="2" destOrd="0" parTransId="{BC8A1F5D-045C-41BB-B3CE-B235678F3B4C}" sibTransId="{D575D88B-E553-40A4-AD95-1966D63D4F38}"/>
    <dgm:cxn modelId="{0FD229F8-3E90-422C-92C1-AF69FC0D2991}" type="presOf" srcId="{3B5FF08F-623A-46A0-817C-BF760C0E3B85}" destId="{195B2D8F-B023-461E-9710-32C65E1A3F54}" srcOrd="0" destOrd="0" presId="urn:microsoft.com/office/officeart/2008/layout/LinedList"/>
    <dgm:cxn modelId="{EBCFE64E-AD4C-4679-8B8C-E87B68C3236E}" type="presParOf" srcId="{4CBB79CC-D5D7-4DD0-9A7A-59BF05B1F1B7}" destId="{CBF6DAD2-371A-4963-889A-F09B96A54CD7}" srcOrd="0" destOrd="0" presId="urn:microsoft.com/office/officeart/2008/layout/LinedList"/>
    <dgm:cxn modelId="{B0F4AB6E-FFD2-4901-88B6-3D0DA24D80FF}" type="presParOf" srcId="{4CBB79CC-D5D7-4DD0-9A7A-59BF05B1F1B7}" destId="{3155270C-D695-4CE4-A901-06BC355B2B64}" srcOrd="1" destOrd="0" presId="urn:microsoft.com/office/officeart/2008/layout/LinedList"/>
    <dgm:cxn modelId="{65B09A07-05DA-4208-93E2-05D8FF97B6BE}" type="presParOf" srcId="{3155270C-D695-4CE4-A901-06BC355B2B64}" destId="{195B2D8F-B023-461E-9710-32C65E1A3F54}" srcOrd="0" destOrd="0" presId="urn:microsoft.com/office/officeart/2008/layout/LinedList"/>
    <dgm:cxn modelId="{677AC888-40E0-44A8-A5D7-3463547D2A43}" type="presParOf" srcId="{3155270C-D695-4CE4-A901-06BC355B2B64}" destId="{66F74C2B-65DE-4746-A092-016EEFF7667F}" srcOrd="1" destOrd="0" presId="urn:microsoft.com/office/officeart/2008/layout/LinedList"/>
    <dgm:cxn modelId="{F05E4609-8155-410B-B0EC-6E7620BA2F34}" type="presParOf" srcId="{4CBB79CC-D5D7-4DD0-9A7A-59BF05B1F1B7}" destId="{E17B8EC7-AB8A-4D43-83D1-97F7E459794A}" srcOrd="2" destOrd="0" presId="urn:microsoft.com/office/officeart/2008/layout/LinedList"/>
    <dgm:cxn modelId="{2B1A08AF-B38D-4367-B601-04A265C47CBC}" type="presParOf" srcId="{4CBB79CC-D5D7-4DD0-9A7A-59BF05B1F1B7}" destId="{E2E915EC-E5FB-48B3-B16F-10C63DE9CB28}" srcOrd="3" destOrd="0" presId="urn:microsoft.com/office/officeart/2008/layout/LinedList"/>
    <dgm:cxn modelId="{2FDE9BFC-41EF-452F-9077-EE04BF30C934}" type="presParOf" srcId="{E2E915EC-E5FB-48B3-B16F-10C63DE9CB28}" destId="{96715BA0-8F40-46B1-91F2-7C0225D96F01}" srcOrd="0" destOrd="0" presId="urn:microsoft.com/office/officeart/2008/layout/LinedList"/>
    <dgm:cxn modelId="{423A3ABC-2058-4B42-97E3-0C04026A9CD6}" type="presParOf" srcId="{E2E915EC-E5FB-48B3-B16F-10C63DE9CB28}" destId="{B5A77F53-182D-485F-956A-E622DCEE110B}" srcOrd="1" destOrd="0" presId="urn:microsoft.com/office/officeart/2008/layout/LinedList"/>
    <dgm:cxn modelId="{8CE3434E-0041-458F-B847-F6B6DED06A51}" type="presParOf" srcId="{4CBB79CC-D5D7-4DD0-9A7A-59BF05B1F1B7}" destId="{D7BFE2E5-6BF8-475E-A9B5-57D70CC749A8}" srcOrd="4" destOrd="0" presId="urn:microsoft.com/office/officeart/2008/layout/LinedList"/>
    <dgm:cxn modelId="{39F16630-AD8B-4184-BABD-9429B06C7B50}" type="presParOf" srcId="{4CBB79CC-D5D7-4DD0-9A7A-59BF05B1F1B7}" destId="{B87AC649-CC27-4FCA-919E-9BEDF28F979A}" srcOrd="5" destOrd="0" presId="urn:microsoft.com/office/officeart/2008/layout/LinedList"/>
    <dgm:cxn modelId="{6D3B933C-D46E-4D35-87B6-1366A0223051}" type="presParOf" srcId="{B87AC649-CC27-4FCA-919E-9BEDF28F979A}" destId="{C4388A17-830F-4ECB-A68C-757ED4B11BFA}" srcOrd="0" destOrd="0" presId="urn:microsoft.com/office/officeart/2008/layout/LinedList"/>
    <dgm:cxn modelId="{CC374BA3-8F01-4B01-8835-DA7E452B800A}" type="presParOf" srcId="{B87AC649-CC27-4FCA-919E-9BEDF28F979A}" destId="{5CB3A0F7-AD3F-41AD-8AED-FA7E2EDC9DE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D93B10E8-1D9F-4F2D-B20C-8A5D150C5120}" type="doc">
      <dgm:prSet loTypeId="urn:microsoft.com/office/officeart/2008/layout/LinedList" loCatId="list" qsTypeId="urn:microsoft.com/office/officeart/2005/8/quickstyle/simple2" qsCatId="simple" csTypeId="urn:microsoft.com/office/officeart/2005/8/colors/accent1_5" csCatId="accent1" phldr="1"/>
      <dgm:spPr/>
      <dgm:t>
        <a:bodyPr/>
        <a:lstStyle/>
        <a:p>
          <a:endParaRPr lang="en-US"/>
        </a:p>
      </dgm:t>
    </dgm:pt>
    <dgm:pt modelId="{625EE5BC-DBE0-4CAD-8853-A3842D93DC55}">
      <dgm:prSet phldrT="[Text]"/>
      <dgm:spPr/>
      <dgm:t>
        <a:bodyPr/>
        <a:lstStyle/>
        <a:p>
          <a:r>
            <a:rPr lang="en-US" dirty="0">
              <a:latin typeface="Helvectia"/>
            </a:rPr>
            <a:t>Are you being deliberate about your own care?</a:t>
          </a:r>
        </a:p>
      </dgm:t>
    </dgm:pt>
    <dgm:pt modelId="{938B548F-9177-4170-A773-12F02DA85A69}" type="parTrans" cxnId="{05155AD3-5D03-47E5-BA7D-D1B29EDA6425}">
      <dgm:prSet/>
      <dgm:spPr/>
      <dgm:t>
        <a:bodyPr/>
        <a:lstStyle/>
        <a:p>
          <a:endParaRPr lang="en-US">
            <a:latin typeface="Helvectia"/>
          </a:endParaRPr>
        </a:p>
      </dgm:t>
    </dgm:pt>
    <dgm:pt modelId="{637848E5-00EC-4458-923D-EB3C2BF8E0E1}" type="sibTrans" cxnId="{05155AD3-5D03-47E5-BA7D-D1B29EDA6425}">
      <dgm:prSet/>
      <dgm:spPr/>
      <dgm:t>
        <a:bodyPr/>
        <a:lstStyle/>
        <a:p>
          <a:endParaRPr lang="en-US">
            <a:latin typeface="Helvectia"/>
          </a:endParaRPr>
        </a:p>
      </dgm:t>
    </dgm:pt>
    <dgm:pt modelId="{F94DFA51-35F7-495E-A0B9-E4F2EFEBAC1C}">
      <dgm:prSet phldrT="[Text]"/>
      <dgm:spPr/>
      <dgm:t>
        <a:bodyPr/>
        <a:lstStyle/>
        <a:p>
          <a:r>
            <a:rPr lang="en-US" dirty="0">
              <a:latin typeface="Helvectia"/>
            </a:rPr>
            <a:t>Are you exercising? Watching what you eat?</a:t>
          </a:r>
        </a:p>
      </dgm:t>
    </dgm:pt>
    <dgm:pt modelId="{155E857F-65D5-4853-B022-53EDF3378E7B}" type="parTrans" cxnId="{830BD85A-F324-46F1-B8EA-DF4DC6B009AD}">
      <dgm:prSet/>
      <dgm:spPr/>
      <dgm:t>
        <a:bodyPr/>
        <a:lstStyle/>
        <a:p>
          <a:endParaRPr lang="en-US">
            <a:latin typeface="Helvectia"/>
          </a:endParaRPr>
        </a:p>
      </dgm:t>
    </dgm:pt>
    <dgm:pt modelId="{26ED4535-254B-4F90-BB3D-9C60A9E12418}" type="sibTrans" cxnId="{830BD85A-F324-46F1-B8EA-DF4DC6B009AD}">
      <dgm:prSet/>
      <dgm:spPr/>
      <dgm:t>
        <a:bodyPr/>
        <a:lstStyle/>
        <a:p>
          <a:endParaRPr lang="en-US">
            <a:latin typeface="Helvectia"/>
          </a:endParaRPr>
        </a:p>
      </dgm:t>
    </dgm:pt>
    <dgm:pt modelId="{042A03D1-5EF6-4CF9-B22E-2E44BD7FFA8C}">
      <dgm:prSet phldrT="[Text]"/>
      <dgm:spPr/>
      <dgm:t>
        <a:bodyPr/>
        <a:lstStyle/>
        <a:p>
          <a:r>
            <a:rPr lang="en-US" dirty="0">
              <a:latin typeface="Helvectia"/>
            </a:rPr>
            <a:t>Getting annual physicals &amp; cancer screenings?</a:t>
          </a:r>
        </a:p>
      </dgm:t>
    </dgm:pt>
    <dgm:pt modelId="{13A64771-A982-476A-9522-FF6F88E94CA8}" type="parTrans" cxnId="{53D901E8-6D1C-407E-A026-DEBDD6921A29}">
      <dgm:prSet/>
      <dgm:spPr/>
      <dgm:t>
        <a:bodyPr/>
        <a:lstStyle/>
        <a:p>
          <a:endParaRPr lang="en-US">
            <a:latin typeface="Helvectia"/>
          </a:endParaRPr>
        </a:p>
      </dgm:t>
    </dgm:pt>
    <dgm:pt modelId="{DA2FC553-DB73-4A2D-BAC8-48CE39C01F90}" type="sibTrans" cxnId="{53D901E8-6D1C-407E-A026-DEBDD6921A29}">
      <dgm:prSet/>
      <dgm:spPr/>
      <dgm:t>
        <a:bodyPr/>
        <a:lstStyle/>
        <a:p>
          <a:endParaRPr lang="en-US">
            <a:latin typeface="Helvectia"/>
          </a:endParaRPr>
        </a:p>
      </dgm:t>
    </dgm:pt>
    <dgm:pt modelId="{81E4BAB3-26C3-4624-89EC-68B548AAAC13}">
      <dgm:prSet phldrT="[Text]"/>
      <dgm:spPr/>
      <dgm:t>
        <a:bodyPr/>
        <a:lstStyle/>
        <a:p>
          <a:r>
            <a:rPr lang="en-US" dirty="0">
              <a:latin typeface="Helvectia"/>
            </a:rPr>
            <a:t>Managing that chronic condition?</a:t>
          </a:r>
        </a:p>
      </dgm:t>
    </dgm:pt>
    <dgm:pt modelId="{1A58D98E-5B4F-418A-A8DD-06FBE413B265}" type="parTrans" cxnId="{0AED422E-63D8-4D83-BC9B-87436BF2F545}">
      <dgm:prSet/>
      <dgm:spPr/>
      <dgm:t>
        <a:bodyPr/>
        <a:lstStyle/>
        <a:p>
          <a:endParaRPr lang="en-US">
            <a:latin typeface="Helvectia"/>
          </a:endParaRPr>
        </a:p>
      </dgm:t>
    </dgm:pt>
    <dgm:pt modelId="{EA82DFCF-BE55-4495-B051-FAE27A5CB17F}" type="sibTrans" cxnId="{0AED422E-63D8-4D83-BC9B-87436BF2F545}">
      <dgm:prSet/>
      <dgm:spPr/>
      <dgm:t>
        <a:bodyPr/>
        <a:lstStyle/>
        <a:p>
          <a:endParaRPr lang="en-US">
            <a:latin typeface="Helvectia"/>
          </a:endParaRPr>
        </a:p>
      </dgm:t>
    </dgm:pt>
    <dgm:pt modelId="{40BDEA55-2D54-4AC8-AF8B-0C1C15C60763}">
      <dgm:prSet phldrT="[Text]"/>
      <dgm:spPr/>
      <dgm:t>
        <a:bodyPr/>
        <a:lstStyle/>
        <a:p>
          <a:r>
            <a:rPr lang="en-US" dirty="0">
              <a:latin typeface="Helvectia"/>
            </a:rPr>
            <a:t>Do you have a primary care physician?</a:t>
          </a:r>
        </a:p>
      </dgm:t>
    </dgm:pt>
    <dgm:pt modelId="{1F3B2BF5-4BE2-4C1F-AFC3-99BB23D75B25}" type="parTrans" cxnId="{2ECDE22E-7E50-4B37-BF6A-C6464B283580}">
      <dgm:prSet/>
      <dgm:spPr/>
      <dgm:t>
        <a:bodyPr/>
        <a:lstStyle/>
        <a:p>
          <a:endParaRPr lang="en-US">
            <a:latin typeface="Helvectia"/>
          </a:endParaRPr>
        </a:p>
      </dgm:t>
    </dgm:pt>
    <dgm:pt modelId="{B4E76B16-EC1C-443A-BBB9-3DB51659402B}" type="sibTrans" cxnId="{2ECDE22E-7E50-4B37-BF6A-C6464B283580}">
      <dgm:prSet/>
      <dgm:spPr/>
      <dgm:t>
        <a:bodyPr/>
        <a:lstStyle/>
        <a:p>
          <a:endParaRPr lang="en-US">
            <a:latin typeface="Helvectia"/>
          </a:endParaRPr>
        </a:p>
      </dgm:t>
    </dgm:pt>
    <dgm:pt modelId="{31BFB200-EB15-43CD-BBFA-CBF05C5A034C}" type="pres">
      <dgm:prSet presAssocID="{D93B10E8-1D9F-4F2D-B20C-8A5D150C5120}" presName="vert0" presStyleCnt="0">
        <dgm:presLayoutVars>
          <dgm:dir/>
          <dgm:animOne val="branch"/>
          <dgm:animLvl val="lvl"/>
        </dgm:presLayoutVars>
      </dgm:prSet>
      <dgm:spPr/>
    </dgm:pt>
    <dgm:pt modelId="{B09DB78E-8BBA-40FC-ACE9-B4AF720524F4}" type="pres">
      <dgm:prSet presAssocID="{625EE5BC-DBE0-4CAD-8853-A3842D93DC55}" presName="thickLine" presStyleLbl="alignNode1" presStyleIdx="0" presStyleCnt="5"/>
      <dgm:spPr/>
    </dgm:pt>
    <dgm:pt modelId="{CA28A939-E95F-4C58-8528-B9AAFCFBE8D4}" type="pres">
      <dgm:prSet presAssocID="{625EE5BC-DBE0-4CAD-8853-A3842D93DC55}" presName="horz1" presStyleCnt="0"/>
      <dgm:spPr/>
    </dgm:pt>
    <dgm:pt modelId="{84E7B09E-5A65-46E7-B5F7-2993F90F93FD}" type="pres">
      <dgm:prSet presAssocID="{625EE5BC-DBE0-4CAD-8853-A3842D93DC55}" presName="tx1" presStyleLbl="revTx" presStyleIdx="0" presStyleCnt="5"/>
      <dgm:spPr/>
    </dgm:pt>
    <dgm:pt modelId="{5F064A2B-973C-488D-9B48-4883BCCCC57E}" type="pres">
      <dgm:prSet presAssocID="{625EE5BC-DBE0-4CAD-8853-A3842D93DC55}" presName="vert1" presStyleCnt="0"/>
      <dgm:spPr/>
    </dgm:pt>
    <dgm:pt modelId="{14391E95-2B9B-45D4-BBDA-9F867A8B32FF}" type="pres">
      <dgm:prSet presAssocID="{F94DFA51-35F7-495E-A0B9-E4F2EFEBAC1C}" presName="thickLine" presStyleLbl="alignNode1" presStyleIdx="1" presStyleCnt="5"/>
      <dgm:spPr/>
    </dgm:pt>
    <dgm:pt modelId="{E25F063B-1007-41DC-8A8F-74E413950A1E}" type="pres">
      <dgm:prSet presAssocID="{F94DFA51-35F7-495E-A0B9-E4F2EFEBAC1C}" presName="horz1" presStyleCnt="0"/>
      <dgm:spPr/>
    </dgm:pt>
    <dgm:pt modelId="{C36C4A05-9FB3-4884-B64B-A563F0357AA4}" type="pres">
      <dgm:prSet presAssocID="{F94DFA51-35F7-495E-A0B9-E4F2EFEBAC1C}" presName="tx1" presStyleLbl="revTx" presStyleIdx="1" presStyleCnt="5"/>
      <dgm:spPr/>
    </dgm:pt>
    <dgm:pt modelId="{4FE847D5-FF80-45C2-8788-4B89A45509CA}" type="pres">
      <dgm:prSet presAssocID="{F94DFA51-35F7-495E-A0B9-E4F2EFEBAC1C}" presName="vert1" presStyleCnt="0"/>
      <dgm:spPr/>
    </dgm:pt>
    <dgm:pt modelId="{70596D2F-24AD-4BB9-B420-B088AEBC012C}" type="pres">
      <dgm:prSet presAssocID="{042A03D1-5EF6-4CF9-B22E-2E44BD7FFA8C}" presName="thickLine" presStyleLbl="alignNode1" presStyleIdx="2" presStyleCnt="5"/>
      <dgm:spPr/>
    </dgm:pt>
    <dgm:pt modelId="{67E07EEC-4C65-4C18-B0F9-09D3BF051139}" type="pres">
      <dgm:prSet presAssocID="{042A03D1-5EF6-4CF9-B22E-2E44BD7FFA8C}" presName="horz1" presStyleCnt="0"/>
      <dgm:spPr/>
    </dgm:pt>
    <dgm:pt modelId="{DBBEEE52-28ED-41C1-998F-3A89AA6AEF1C}" type="pres">
      <dgm:prSet presAssocID="{042A03D1-5EF6-4CF9-B22E-2E44BD7FFA8C}" presName="tx1" presStyleLbl="revTx" presStyleIdx="2" presStyleCnt="5"/>
      <dgm:spPr/>
    </dgm:pt>
    <dgm:pt modelId="{C06874BA-8D89-42AE-A17E-030342A0E7B2}" type="pres">
      <dgm:prSet presAssocID="{042A03D1-5EF6-4CF9-B22E-2E44BD7FFA8C}" presName="vert1" presStyleCnt="0"/>
      <dgm:spPr/>
    </dgm:pt>
    <dgm:pt modelId="{DBE4A8DA-ECF0-47CC-B5EA-3FF6C500CF68}" type="pres">
      <dgm:prSet presAssocID="{81E4BAB3-26C3-4624-89EC-68B548AAAC13}" presName="thickLine" presStyleLbl="alignNode1" presStyleIdx="3" presStyleCnt="5"/>
      <dgm:spPr/>
    </dgm:pt>
    <dgm:pt modelId="{E1357977-C3F5-483B-A63D-F5D3C989958A}" type="pres">
      <dgm:prSet presAssocID="{81E4BAB3-26C3-4624-89EC-68B548AAAC13}" presName="horz1" presStyleCnt="0"/>
      <dgm:spPr/>
    </dgm:pt>
    <dgm:pt modelId="{CBD10A45-A24F-4170-92C7-E43C5B6B4289}" type="pres">
      <dgm:prSet presAssocID="{81E4BAB3-26C3-4624-89EC-68B548AAAC13}" presName="tx1" presStyleLbl="revTx" presStyleIdx="3" presStyleCnt="5"/>
      <dgm:spPr/>
    </dgm:pt>
    <dgm:pt modelId="{0A4F971D-EA97-482D-9D36-72E60B65D2AC}" type="pres">
      <dgm:prSet presAssocID="{81E4BAB3-26C3-4624-89EC-68B548AAAC13}" presName="vert1" presStyleCnt="0"/>
      <dgm:spPr/>
    </dgm:pt>
    <dgm:pt modelId="{D07F980F-682A-4836-BC3B-6D00AE881E33}" type="pres">
      <dgm:prSet presAssocID="{40BDEA55-2D54-4AC8-AF8B-0C1C15C60763}" presName="thickLine" presStyleLbl="alignNode1" presStyleIdx="4" presStyleCnt="5"/>
      <dgm:spPr/>
    </dgm:pt>
    <dgm:pt modelId="{D9EADDAD-A3B2-4A8E-9423-B951E6E3410A}" type="pres">
      <dgm:prSet presAssocID="{40BDEA55-2D54-4AC8-AF8B-0C1C15C60763}" presName="horz1" presStyleCnt="0"/>
      <dgm:spPr/>
    </dgm:pt>
    <dgm:pt modelId="{82583425-E435-499A-A24D-84A06BADE354}" type="pres">
      <dgm:prSet presAssocID="{40BDEA55-2D54-4AC8-AF8B-0C1C15C60763}" presName="tx1" presStyleLbl="revTx" presStyleIdx="4" presStyleCnt="5"/>
      <dgm:spPr/>
    </dgm:pt>
    <dgm:pt modelId="{DB1D044F-C5CB-4173-833A-42CD68EF4CD9}" type="pres">
      <dgm:prSet presAssocID="{40BDEA55-2D54-4AC8-AF8B-0C1C15C60763}" presName="vert1" presStyleCnt="0"/>
      <dgm:spPr/>
    </dgm:pt>
  </dgm:ptLst>
  <dgm:cxnLst>
    <dgm:cxn modelId="{5F0FA429-88FE-43E3-8F85-E403E6A62666}" type="presOf" srcId="{042A03D1-5EF6-4CF9-B22E-2E44BD7FFA8C}" destId="{DBBEEE52-28ED-41C1-998F-3A89AA6AEF1C}" srcOrd="0" destOrd="0" presId="urn:microsoft.com/office/officeart/2008/layout/LinedList"/>
    <dgm:cxn modelId="{0AED422E-63D8-4D83-BC9B-87436BF2F545}" srcId="{D93B10E8-1D9F-4F2D-B20C-8A5D150C5120}" destId="{81E4BAB3-26C3-4624-89EC-68B548AAAC13}" srcOrd="3" destOrd="0" parTransId="{1A58D98E-5B4F-418A-A8DD-06FBE413B265}" sibTransId="{EA82DFCF-BE55-4495-B051-FAE27A5CB17F}"/>
    <dgm:cxn modelId="{2ECDE22E-7E50-4B37-BF6A-C6464B283580}" srcId="{D93B10E8-1D9F-4F2D-B20C-8A5D150C5120}" destId="{40BDEA55-2D54-4AC8-AF8B-0C1C15C60763}" srcOrd="4" destOrd="0" parTransId="{1F3B2BF5-4BE2-4C1F-AFC3-99BB23D75B25}" sibTransId="{B4E76B16-EC1C-443A-BBB9-3DB51659402B}"/>
    <dgm:cxn modelId="{F172ED5D-E821-48E7-BB00-AE343271B9CB}" type="presOf" srcId="{40BDEA55-2D54-4AC8-AF8B-0C1C15C60763}" destId="{82583425-E435-499A-A24D-84A06BADE354}" srcOrd="0" destOrd="0" presId="urn:microsoft.com/office/officeart/2008/layout/LinedList"/>
    <dgm:cxn modelId="{9DA15166-B52E-44D0-94A0-B3F410078395}" type="presOf" srcId="{81E4BAB3-26C3-4624-89EC-68B548AAAC13}" destId="{CBD10A45-A24F-4170-92C7-E43C5B6B4289}" srcOrd="0" destOrd="0" presId="urn:microsoft.com/office/officeart/2008/layout/LinedList"/>
    <dgm:cxn modelId="{B44D8757-FA86-4FCB-BF34-096F27DEEB39}" type="presOf" srcId="{F94DFA51-35F7-495E-A0B9-E4F2EFEBAC1C}" destId="{C36C4A05-9FB3-4884-B64B-A563F0357AA4}" srcOrd="0" destOrd="0" presId="urn:microsoft.com/office/officeart/2008/layout/LinedList"/>
    <dgm:cxn modelId="{830BD85A-F324-46F1-B8EA-DF4DC6B009AD}" srcId="{D93B10E8-1D9F-4F2D-B20C-8A5D150C5120}" destId="{F94DFA51-35F7-495E-A0B9-E4F2EFEBAC1C}" srcOrd="1" destOrd="0" parTransId="{155E857F-65D5-4853-B022-53EDF3378E7B}" sibTransId="{26ED4535-254B-4F90-BB3D-9C60A9E12418}"/>
    <dgm:cxn modelId="{1D9BEBAE-715B-4592-BDD0-C359EEF46814}" type="presOf" srcId="{D93B10E8-1D9F-4F2D-B20C-8A5D150C5120}" destId="{31BFB200-EB15-43CD-BBFA-CBF05C5A034C}" srcOrd="0" destOrd="0" presId="urn:microsoft.com/office/officeart/2008/layout/LinedList"/>
    <dgm:cxn modelId="{05155AD3-5D03-47E5-BA7D-D1B29EDA6425}" srcId="{D93B10E8-1D9F-4F2D-B20C-8A5D150C5120}" destId="{625EE5BC-DBE0-4CAD-8853-A3842D93DC55}" srcOrd="0" destOrd="0" parTransId="{938B548F-9177-4170-A773-12F02DA85A69}" sibTransId="{637848E5-00EC-4458-923D-EB3C2BF8E0E1}"/>
    <dgm:cxn modelId="{2B9D65E5-3056-420A-8A23-CF5DDDE5E0A4}" type="presOf" srcId="{625EE5BC-DBE0-4CAD-8853-A3842D93DC55}" destId="{84E7B09E-5A65-46E7-B5F7-2993F90F93FD}" srcOrd="0" destOrd="0" presId="urn:microsoft.com/office/officeart/2008/layout/LinedList"/>
    <dgm:cxn modelId="{53D901E8-6D1C-407E-A026-DEBDD6921A29}" srcId="{D93B10E8-1D9F-4F2D-B20C-8A5D150C5120}" destId="{042A03D1-5EF6-4CF9-B22E-2E44BD7FFA8C}" srcOrd="2" destOrd="0" parTransId="{13A64771-A982-476A-9522-FF6F88E94CA8}" sibTransId="{DA2FC553-DB73-4A2D-BAC8-48CE39C01F90}"/>
    <dgm:cxn modelId="{7DDF10D3-8D70-4B7C-A464-ACC42D60BFED}" type="presParOf" srcId="{31BFB200-EB15-43CD-BBFA-CBF05C5A034C}" destId="{B09DB78E-8BBA-40FC-ACE9-B4AF720524F4}" srcOrd="0" destOrd="0" presId="urn:microsoft.com/office/officeart/2008/layout/LinedList"/>
    <dgm:cxn modelId="{D287CECD-DF48-4C09-ADBF-52D11A86C05B}" type="presParOf" srcId="{31BFB200-EB15-43CD-BBFA-CBF05C5A034C}" destId="{CA28A939-E95F-4C58-8528-B9AAFCFBE8D4}" srcOrd="1" destOrd="0" presId="urn:microsoft.com/office/officeart/2008/layout/LinedList"/>
    <dgm:cxn modelId="{FF9231C9-21E3-4684-AF1A-10A168A5FA7F}" type="presParOf" srcId="{CA28A939-E95F-4C58-8528-B9AAFCFBE8D4}" destId="{84E7B09E-5A65-46E7-B5F7-2993F90F93FD}" srcOrd="0" destOrd="0" presId="urn:microsoft.com/office/officeart/2008/layout/LinedList"/>
    <dgm:cxn modelId="{DFB3EDDE-B84F-4B5B-A857-DF89ECFA3D20}" type="presParOf" srcId="{CA28A939-E95F-4C58-8528-B9AAFCFBE8D4}" destId="{5F064A2B-973C-488D-9B48-4883BCCCC57E}" srcOrd="1" destOrd="0" presId="urn:microsoft.com/office/officeart/2008/layout/LinedList"/>
    <dgm:cxn modelId="{925611B4-ED3E-4CB4-A870-C873D8A07546}" type="presParOf" srcId="{31BFB200-EB15-43CD-BBFA-CBF05C5A034C}" destId="{14391E95-2B9B-45D4-BBDA-9F867A8B32FF}" srcOrd="2" destOrd="0" presId="urn:microsoft.com/office/officeart/2008/layout/LinedList"/>
    <dgm:cxn modelId="{D02D2A50-6674-4F5C-9864-D7F7E8775CA7}" type="presParOf" srcId="{31BFB200-EB15-43CD-BBFA-CBF05C5A034C}" destId="{E25F063B-1007-41DC-8A8F-74E413950A1E}" srcOrd="3" destOrd="0" presId="urn:microsoft.com/office/officeart/2008/layout/LinedList"/>
    <dgm:cxn modelId="{B140C0A2-5AEA-4508-A183-9CFA574CBD8A}" type="presParOf" srcId="{E25F063B-1007-41DC-8A8F-74E413950A1E}" destId="{C36C4A05-9FB3-4884-B64B-A563F0357AA4}" srcOrd="0" destOrd="0" presId="urn:microsoft.com/office/officeart/2008/layout/LinedList"/>
    <dgm:cxn modelId="{4B42AF2F-8209-4879-815B-EE0327A31B88}" type="presParOf" srcId="{E25F063B-1007-41DC-8A8F-74E413950A1E}" destId="{4FE847D5-FF80-45C2-8788-4B89A45509CA}" srcOrd="1" destOrd="0" presId="urn:microsoft.com/office/officeart/2008/layout/LinedList"/>
    <dgm:cxn modelId="{B039180B-0209-416D-A573-FCB247706485}" type="presParOf" srcId="{31BFB200-EB15-43CD-BBFA-CBF05C5A034C}" destId="{70596D2F-24AD-4BB9-B420-B088AEBC012C}" srcOrd="4" destOrd="0" presId="urn:microsoft.com/office/officeart/2008/layout/LinedList"/>
    <dgm:cxn modelId="{45DD864D-3779-40D7-B639-9A7052C42781}" type="presParOf" srcId="{31BFB200-EB15-43CD-BBFA-CBF05C5A034C}" destId="{67E07EEC-4C65-4C18-B0F9-09D3BF051139}" srcOrd="5" destOrd="0" presId="urn:microsoft.com/office/officeart/2008/layout/LinedList"/>
    <dgm:cxn modelId="{E11BD571-9145-49DD-8CFB-7B6785B9075B}" type="presParOf" srcId="{67E07EEC-4C65-4C18-B0F9-09D3BF051139}" destId="{DBBEEE52-28ED-41C1-998F-3A89AA6AEF1C}" srcOrd="0" destOrd="0" presId="urn:microsoft.com/office/officeart/2008/layout/LinedList"/>
    <dgm:cxn modelId="{0442BAC4-AE54-4345-AAB0-1EE25C9C1A42}" type="presParOf" srcId="{67E07EEC-4C65-4C18-B0F9-09D3BF051139}" destId="{C06874BA-8D89-42AE-A17E-030342A0E7B2}" srcOrd="1" destOrd="0" presId="urn:microsoft.com/office/officeart/2008/layout/LinedList"/>
    <dgm:cxn modelId="{587D211C-9672-4815-9A06-757EE6D01249}" type="presParOf" srcId="{31BFB200-EB15-43CD-BBFA-CBF05C5A034C}" destId="{DBE4A8DA-ECF0-47CC-B5EA-3FF6C500CF68}" srcOrd="6" destOrd="0" presId="urn:microsoft.com/office/officeart/2008/layout/LinedList"/>
    <dgm:cxn modelId="{80CC098B-4C45-4633-B55B-8F4933028326}" type="presParOf" srcId="{31BFB200-EB15-43CD-BBFA-CBF05C5A034C}" destId="{E1357977-C3F5-483B-A63D-F5D3C989958A}" srcOrd="7" destOrd="0" presId="urn:microsoft.com/office/officeart/2008/layout/LinedList"/>
    <dgm:cxn modelId="{A25472B1-600B-4457-B949-A2E01FABDAA6}" type="presParOf" srcId="{E1357977-C3F5-483B-A63D-F5D3C989958A}" destId="{CBD10A45-A24F-4170-92C7-E43C5B6B4289}" srcOrd="0" destOrd="0" presId="urn:microsoft.com/office/officeart/2008/layout/LinedList"/>
    <dgm:cxn modelId="{76CF865F-A425-4851-A6F8-FE89402EFA9A}" type="presParOf" srcId="{E1357977-C3F5-483B-A63D-F5D3C989958A}" destId="{0A4F971D-EA97-482D-9D36-72E60B65D2AC}" srcOrd="1" destOrd="0" presId="urn:microsoft.com/office/officeart/2008/layout/LinedList"/>
    <dgm:cxn modelId="{C8E63906-6797-46A1-89FE-20D0AB4243D4}" type="presParOf" srcId="{31BFB200-EB15-43CD-BBFA-CBF05C5A034C}" destId="{D07F980F-682A-4836-BC3B-6D00AE881E33}" srcOrd="8" destOrd="0" presId="urn:microsoft.com/office/officeart/2008/layout/LinedList"/>
    <dgm:cxn modelId="{CAA4AE98-B56A-4BBA-8ADE-F394B6A86CC2}" type="presParOf" srcId="{31BFB200-EB15-43CD-BBFA-CBF05C5A034C}" destId="{D9EADDAD-A3B2-4A8E-9423-B951E6E3410A}" srcOrd="9" destOrd="0" presId="urn:microsoft.com/office/officeart/2008/layout/LinedList"/>
    <dgm:cxn modelId="{4F4E840C-5A50-494A-A297-DDD28415E08D}" type="presParOf" srcId="{D9EADDAD-A3B2-4A8E-9423-B951E6E3410A}" destId="{82583425-E435-499A-A24D-84A06BADE354}" srcOrd="0" destOrd="0" presId="urn:microsoft.com/office/officeart/2008/layout/LinedList"/>
    <dgm:cxn modelId="{2E7487F0-1C5B-4179-9E13-2EF189028064}" type="presParOf" srcId="{D9EADDAD-A3B2-4A8E-9423-B951E6E3410A}" destId="{DB1D044F-C5CB-4173-833A-42CD68EF4CD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F6DAD2-371A-4963-889A-F09B96A54CD7}">
      <dsp:nvSpPr>
        <dsp:cNvPr id="0" name=""/>
        <dsp:cNvSpPr/>
      </dsp:nvSpPr>
      <dsp:spPr>
        <a:xfrm>
          <a:off x="0" y="1977"/>
          <a:ext cx="556877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195B2D8F-B023-461E-9710-32C65E1A3F54}">
      <dsp:nvSpPr>
        <dsp:cNvPr id="0" name=""/>
        <dsp:cNvSpPr/>
      </dsp:nvSpPr>
      <dsp:spPr>
        <a:xfrm>
          <a:off x="0" y="1977"/>
          <a:ext cx="5568779" cy="1348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100000"/>
            </a:lnSpc>
            <a:spcBef>
              <a:spcPct val="0"/>
            </a:spcBef>
            <a:spcAft>
              <a:spcPct val="35000"/>
            </a:spcAft>
            <a:buNone/>
          </a:pPr>
          <a:r>
            <a:rPr lang="en-US" sz="2800" kern="1200" dirty="0">
              <a:latin typeface="Helvectia"/>
            </a:rPr>
            <a:t>401(k) Defined Contribution Retirement Plan</a:t>
          </a:r>
        </a:p>
      </dsp:txBody>
      <dsp:txXfrm>
        <a:off x="0" y="1977"/>
        <a:ext cx="5568779" cy="1348581"/>
      </dsp:txXfrm>
    </dsp:sp>
    <dsp:sp modelId="{E17B8EC7-AB8A-4D43-83D1-97F7E459794A}">
      <dsp:nvSpPr>
        <dsp:cNvPr id="0" name=""/>
        <dsp:cNvSpPr/>
      </dsp:nvSpPr>
      <dsp:spPr>
        <a:xfrm>
          <a:off x="0" y="1350558"/>
          <a:ext cx="556877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6715BA0-8F40-46B1-91F2-7C0225D96F01}">
      <dsp:nvSpPr>
        <dsp:cNvPr id="0" name=""/>
        <dsp:cNvSpPr/>
      </dsp:nvSpPr>
      <dsp:spPr>
        <a:xfrm>
          <a:off x="0" y="1350558"/>
          <a:ext cx="5568779" cy="1348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Helvectia"/>
            </a:rPr>
            <a:t>Some Basics, What You Need to Know &amp; Do </a:t>
          </a:r>
        </a:p>
      </dsp:txBody>
      <dsp:txXfrm>
        <a:off x="0" y="1350558"/>
        <a:ext cx="5568779" cy="1348581"/>
      </dsp:txXfrm>
    </dsp:sp>
    <dsp:sp modelId="{D7BFE2E5-6BF8-475E-A9B5-57D70CC749A8}">
      <dsp:nvSpPr>
        <dsp:cNvPr id="0" name=""/>
        <dsp:cNvSpPr/>
      </dsp:nvSpPr>
      <dsp:spPr>
        <a:xfrm>
          <a:off x="0" y="2699139"/>
          <a:ext cx="556877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C4388A17-830F-4ECB-A68C-757ED4B11BFA}">
      <dsp:nvSpPr>
        <dsp:cNvPr id="0" name=""/>
        <dsp:cNvSpPr/>
      </dsp:nvSpPr>
      <dsp:spPr>
        <a:xfrm>
          <a:off x="0" y="2699139"/>
          <a:ext cx="5568779" cy="1348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Helvectia"/>
            </a:rPr>
            <a:t>Financial Planning &amp; Advising Services,  Withdrawing</a:t>
          </a:r>
        </a:p>
      </dsp:txBody>
      <dsp:txXfrm>
        <a:off x="0" y="2699139"/>
        <a:ext cx="5568779" cy="13485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9DB78E-8BBA-40FC-ACE9-B4AF720524F4}">
      <dsp:nvSpPr>
        <dsp:cNvPr id="0" name=""/>
        <dsp:cNvSpPr/>
      </dsp:nvSpPr>
      <dsp:spPr>
        <a:xfrm>
          <a:off x="0" y="604"/>
          <a:ext cx="10716426" cy="0"/>
        </a:xfrm>
        <a:prstGeom prst="line">
          <a:avLst/>
        </a:prstGeom>
        <a:solidFill>
          <a:schemeClr val="accent1">
            <a:alpha val="9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4E7B09E-5A65-46E7-B5F7-2993F90F93FD}">
      <dsp:nvSpPr>
        <dsp:cNvPr id="0" name=""/>
        <dsp:cNvSpPr/>
      </dsp:nvSpPr>
      <dsp:spPr>
        <a:xfrm>
          <a:off x="0" y="604"/>
          <a:ext cx="10716426" cy="990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dirty="0">
              <a:latin typeface="Helvectia"/>
            </a:rPr>
            <a:t>Are you being deliberate about your own care?</a:t>
          </a:r>
        </a:p>
      </dsp:txBody>
      <dsp:txXfrm>
        <a:off x="0" y="604"/>
        <a:ext cx="10716426" cy="990026"/>
      </dsp:txXfrm>
    </dsp:sp>
    <dsp:sp modelId="{14391E95-2B9B-45D4-BBDA-9F867A8B32FF}">
      <dsp:nvSpPr>
        <dsp:cNvPr id="0" name=""/>
        <dsp:cNvSpPr/>
      </dsp:nvSpPr>
      <dsp:spPr>
        <a:xfrm>
          <a:off x="0" y="990631"/>
          <a:ext cx="10716426" cy="0"/>
        </a:xfrm>
        <a:prstGeom prst="line">
          <a:avLst/>
        </a:prstGeom>
        <a:solidFill>
          <a:schemeClr val="accent1">
            <a:alpha val="90000"/>
            <a:hueOff val="0"/>
            <a:satOff val="0"/>
            <a:lumOff val="0"/>
            <a:alphaOff val="-10000"/>
          </a:schemeClr>
        </a:solidFill>
        <a:ln w="12700" cap="flat" cmpd="sng" algn="ctr">
          <a:solidFill>
            <a:schemeClr val="accent1">
              <a:alpha val="90000"/>
              <a:hueOff val="0"/>
              <a:satOff val="0"/>
              <a:lumOff val="0"/>
              <a:alphaOff val="-1000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C36C4A05-9FB3-4884-B64B-A563F0357AA4}">
      <dsp:nvSpPr>
        <dsp:cNvPr id="0" name=""/>
        <dsp:cNvSpPr/>
      </dsp:nvSpPr>
      <dsp:spPr>
        <a:xfrm>
          <a:off x="0" y="990631"/>
          <a:ext cx="10716426" cy="990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dirty="0">
              <a:latin typeface="Helvectia"/>
            </a:rPr>
            <a:t>Are you exercising? Watching what you eat?</a:t>
          </a:r>
        </a:p>
      </dsp:txBody>
      <dsp:txXfrm>
        <a:off x="0" y="990631"/>
        <a:ext cx="10716426" cy="990026"/>
      </dsp:txXfrm>
    </dsp:sp>
    <dsp:sp modelId="{70596D2F-24AD-4BB9-B420-B088AEBC012C}">
      <dsp:nvSpPr>
        <dsp:cNvPr id="0" name=""/>
        <dsp:cNvSpPr/>
      </dsp:nvSpPr>
      <dsp:spPr>
        <a:xfrm>
          <a:off x="0" y="1980657"/>
          <a:ext cx="10716426" cy="0"/>
        </a:xfrm>
        <a:prstGeom prst="line">
          <a:avLst/>
        </a:prstGeom>
        <a:solidFill>
          <a:schemeClr val="accent1">
            <a:alpha val="90000"/>
            <a:hueOff val="0"/>
            <a:satOff val="0"/>
            <a:lumOff val="0"/>
            <a:alphaOff val="-20000"/>
          </a:schemeClr>
        </a:solidFill>
        <a:ln w="12700" cap="flat" cmpd="sng" algn="ctr">
          <a:solidFill>
            <a:schemeClr val="accent1">
              <a:alpha val="90000"/>
              <a:hueOff val="0"/>
              <a:satOff val="0"/>
              <a:lumOff val="0"/>
              <a:alphaOff val="-2000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DBBEEE52-28ED-41C1-998F-3A89AA6AEF1C}">
      <dsp:nvSpPr>
        <dsp:cNvPr id="0" name=""/>
        <dsp:cNvSpPr/>
      </dsp:nvSpPr>
      <dsp:spPr>
        <a:xfrm>
          <a:off x="0" y="1980657"/>
          <a:ext cx="10716426" cy="990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dirty="0">
              <a:latin typeface="Helvectia"/>
            </a:rPr>
            <a:t>Getting annual physicals &amp; cancer screenings?</a:t>
          </a:r>
        </a:p>
      </dsp:txBody>
      <dsp:txXfrm>
        <a:off x="0" y="1980657"/>
        <a:ext cx="10716426" cy="990026"/>
      </dsp:txXfrm>
    </dsp:sp>
    <dsp:sp modelId="{DBE4A8DA-ECF0-47CC-B5EA-3FF6C500CF68}">
      <dsp:nvSpPr>
        <dsp:cNvPr id="0" name=""/>
        <dsp:cNvSpPr/>
      </dsp:nvSpPr>
      <dsp:spPr>
        <a:xfrm>
          <a:off x="0" y="2970684"/>
          <a:ext cx="10716426" cy="0"/>
        </a:xfrm>
        <a:prstGeom prst="line">
          <a:avLst/>
        </a:prstGeom>
        <a:solidFill>
          <a:schemeClr val="accent1">
            <a:alpha val="90000"/>
            <a:hueOff val="0"/>
            <a:satOff val="0"/>
            <a:lumOff val="0"/>
            <a:alphaOff val="-30000"/>
          </a:schemeClr>
        </a:solidFill>
        <a:ln w="12700" cap="flat" cmpd="sng" algn="ctr">
          <a:solidFill>
            <a:schemeClr val="accent1">
              <a:alpha val="90000"/>
              <a:hueOff val="0"/>
              <a:satOff val="0"/>
              <a:lumOff val="0"/>
              <a:alphaOff val="-3000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CBD10A45-A24F-4170-92C7-E43C5B6B4289}">
      <dsp:nvSpPr>
        <dsp:cNvPr id="0" name=""/>
        <dsp:cNvSpPr/>
      </dsp:nvSpPr>
      <dsp:spPr>
        <a:xfrm>
          <a:off x="0" y="2970684"/>
          <a:ext cx="10716426" cy="990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dirty="0">
              <a:latin typeface="Helvectia"/>
            </a:rPr>
            <a:t>Managing that chronic condition?</a:t>
          </a:r>
        </a:p>
      </dsp:txBody>
      <dsp:txXfrm>
        <a:off x="0" y="2970684"/>
        <a:ext cx="10716426" cy="990026"/>
      </dsp:txXfrm>
    </dsp:sp>
    <dsp:sp modelId="{D07F980F-682A-4836-BC3B-6D00AE881E33}">
      <dsp:nvSpPr>
        <dsp:cNvPr id="0" name=""/>
        <dsp:cNvSpPr/>
      </dsp:nvSpPr>
      <dsp:spPr>
        <a:xfrm>
          <a:off x="0" y="3960710"/>
          <a:ext cx="10716426" cy="0"/>
        </a:xfrm>
        <a:prstGeom prst="line">
          <a:avLst/>
        </a:prstGeom>
        <a:solidFill>
          <a:schemeClr val="accent1">
            <a:alpha val="90000"/>
            <a:hueOff val="0"/>
            <a:satOff val="0"/>
            <a:lumOff val="0"/>
            <a:alphaOff val="-40000"/>
          </a:schemeClr>
        </a:solidFill>
        <a:ln w="12700" cap="flat" cmpd="sng" algn="ctr">
          <a:solidFill>
            <a:schemeClr val="accent1">
              <a:alpha val="90000"/>
              <a:hueOff val="0"/>
              <a:satOff val="0"/>
              <a:lumOff val="0"/>
              <a:alphaOff val="-4000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2583425-E435-499A-A24D-84A06BADE354}">
      <dsp:nvSpPr>
        <dsp:cNvPr id="0" name=""/>
        <dsp:cNvSpPr/>
      </dsp:nvSpPr>
      <dsp:spPr>
        <a:xfrm>
          <a:off x="0" y="3960710"/>
          <a:ext cx="10716426" cy="990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dirty="0">
              <a:latin typeface="Helvectia"/>
            </a:rPr>
            <a:t>Do you have a primary care physician?</a:t>
          </a:r>
        </a:p>
      </dsp:txBody>
      <dsp:txXfrm>
        <a:off x="0" y="3960710"/>
        <a:ext cx="10716426" cy="99002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11698" cy="463408"/>
          </a:xfrm>
          <a:prstGeom prst="rect">
            <a:avLst/>
          </a:prstGeom>
        </p:spPr>
        <p:txBody>
          <a:bodyPr vert="horz" lIns="92456" tIns="46227" rIns="92456" bIns="46227" rtlCol="0"/>
          <a:lstStyle>
            <a:lvl1pPr algn="l">
              <a:defRPr sz="1100"/>
            </a:lvl1pPr>
          </a:lstStyle>
          <a:p>
            <a:endParaRPr lang="en-US" dirty="0"/>
          </a:p>
        </p:txBody>
      </p:sp>
      <p:sp>
        <p:nvSpPr>
          <p:cNvPr id="3" name="Date Placeholder 2"/>
          <p:cNvSpPr>
            <a:spLocks noGrp="1"/>
          </p:cNvSpPr>
          <p:nvPr>
            <p:ph type="dt" idx="1"/>
          </p:nvPr>
        </p:nvSpPr>
        <p:spPr>
          <a:xfrm>
            <a:off x="3936772" y="0"/>
            <a:ext cx="3011698" cy="463408"/>
          </a:xfrm>
          <a:prstGeom prst="rect">
            <a:avLst/>
          </a:prstGeom>
        </p:spPr>
        <p:txBody>
          <a:bodyPr vert="horz" lIns="92456" tIns="46227" rIns="92456" bIns="46227" rtlCol="0"/>
          <a:lstStyle>
            <a:lvl1pPr algn="r">
              <a:defRPr sz="1100"/>
            </a:lvl1pPr>
          </a:lstStyle>
          <a:p>
            <a:fld id="{16D73B2A-8C93-4A75-8733-9A0966533704}" type="datetimeFigureOut">
              <a:rPr lang="en-US" smtClean="0"/>
              <a:t>3/24/2025</a:t>
            </a:fld>
            <a:endParaRPr lang="en-US" dirty="0"/>
          </a:p>
        </p:txBody>
      </p:sp>
      <p:sp>
        <p:nvSpPr>
          <p:cNvPr id="4" name="Slide Image Placeholder 3"/>
          <p:cNvSpPr>
            <a:spLocks noGrp="1" noRot="1" noChangeAspect="1"/>
          </p:cNvSpPr>
          <p:nvPr>
            <p:ph type="sldImg" idx="2"/>
          </p:nvPr>
        </p:nvSpPr>
        <p:spPr>
          <a:xfrm>
            <a:off x="704850" y="1154113"/>
            <a:ext cx="5540375" cy="3117850"/>
          </a:xfrm>
          <a:prstGeom prst="rect">
            <a:avLst/>
          </a:prstGeom>
          <a:noFill/>
          <a:ln w="12700">
            <a:solidFill>
              <a:prstClr val="black"/>
            </a:solidFill>
          </a:ln>
        </p:spPr>
        <p:txBody>
          <a:bodyPr vert="horz" lIns="92456" tIns="46227" rIns="92456" bIns="46227" rtlCol="0" anchor="ctr"/>
          <a:lstStyle/>
          <a:p>
            <a:endParaRPr lang="en-US" dirty="0"/>
          </a:p>
        </p:txBody>
      </p:sp>
      <p:sp>
        <p:nvSpPr>
          <p:cNvPr id="5" name="Notes Placeholder 4"/>
          <p:cNvSpPr>
            <a:spLocks noGrp="1"/>
          </p:cNvSpPr>
          <p:nvPr>
            <p:ph type="body" sz="quarter" idx="3"/>
          </p:nvPr>
        </p:nvSpPr>
        <p:spPr>
          <a:xfrm>
            <a:off x="695008" y="4444864"/>
            <a:ext cx="5560060" cy="3636705"/>
          </a:xfrm>
          <a:prstGeom prst="rect">
            <a:avLst/>
          </a:prstGeom>
        </p:spPr>
        <p:txBody>
          <a:bodyPr vert="horz" lIns="92456" tIns="46227" rIns="92456" bIns="462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772673"/>
            <a:ext cx="3011698" cy="463407"/>
          </a:xfrm>
          <a:prstGeom prst="rect">
            <a:avLst/>
          </a:prstGeom>
        </p:spPr>
        <p:txBody>
          <a:bodyPr vert="horz" lIns="92456" tIns="46227" rIns="92456" bIns="46227" rtlCol="0" anchor="b"/>
          <a:lstStyle>
            <a:lvl1pPr algn="l">
              <a:defRPr sz="1100"/>
            </a:lvl1pPr>
          </a:lstStyle>
          <a:p>
            <a:endParaRPr lang="en-US" dirty="0"/>
          </a:p>
        </p:txBody>
      </p:sp>
      <p:sp>
        <p:nvSpPr>
          <p:cNvPr id="7" name="Slide Number Placeholder 6"/>
          <p:cNvSpPr>
            <a:spLocks noGrp="1"/>
          </p:cNvSpPr>
          <p:nvPr>
            <p:ph type="sldNum" sz="quarter" idx="5"/>
          </p:nvPr>
        </p:nvSpPr>
        <p:spPr>
          <a:xfrm>
            <a:off x="3936772" y="8772673"/>
            <a:ext cx="3011698" cy="463407"/>
          </a:xfrm>
          <a:prstGeom prst="rect">
            <a:avLst/>
          </a:prstGeom>
        </p:spPr>
        <p:txBody>
          <a:bodyPr vert="horz" lIns="92456" tIns="46227" rIns="92456" bIns="46227" rtlCol="0" anchor="b"/>
          <a:lstStyle>
            <a:lvl1pPr algn="r">
              <a:defRPr sz="1100"/>
            </a:lvl1pPr>
          </a:lstStyle>
          <a:p>
            <a:fld id="{0267067D-71B7-4C2D-84BC-0B69C6F5056D}" type="slidenum">
              <a:rPr lang="en-US" smtClean="0"/>
              <a:t>‹#›</a:t>
            </a:fld>
            <a:endParaRPr lang="en-US" dirty="0"/>
          </a:p>
        </p:txBody>
      </p:sp>
    </p:spTree>
    <p:extLst>
      <p:ext uri="{BB962C8B-B14F-4D97-AF65-F5344CB8AC3E}">
        <p14:creationId xmlns:p14="http://schemas.microsoft.com/office/powerpoint/2010/main" val="731470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2313" y="1165225"/>
            <a:ext cx="5597525" cy="31496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3A95C8-B3F8-408B-A316-F81449E167E5}" type="slidenum">
              <a:rPr lang="en-US" smtClean="0"/>
              <a:t>21</a:t>
            </a:fld>
            <a:endParaRPr lang="en-US" dirty="0"/>
          </a:p>
        </p:txBody>
      </p:sp>
    </p:spTree>
    <p:extLst>
      <p:ext uri="{BB962C8B-B14F-4D97-AF65-F5344CB8AC3E}">
        <p14:creationId xmlns:p14="http://schemas.microsoft.com/office/powerpoint/2010/main" val="2891930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4750"/>
            <a:ext cx="5643562" cy="3175000"/>
          </a:xfrm>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48601C9B-A103-456C-8C73-57A102FD6E57}"/>
              </a:ext>
            </a:extLst>
          </p:cNvPr>
          <p:cNvSpPr>
            <a:spLocks noGrp="1"/>
          </p:cNvSpPr>
          <p:nvPr>
            <p:ph type="sldNum" sz="quarter" idx="5"/>
          </p:nvPr>
        </p:nvSpPr>
        <p:spPr/>
        <p:txBody>
          <a:bodyPr/>
          <a:lstStyle/>
          <a:p>
            <a:fld id="{943A95C8-B3F8-408B-A316-F81449E167E5}" type="slidenum">
              <a:rPr lang="en-US" smtClean="0"/>
              <a:t>31</a:t>
            </a:fld>
            <a:endParaRPr lang="en-US" dirty="0"/>
          </a:p>
        </p:txBody>
      </p:sp>
    </p:spTree>
    <p:extLst>
      <p:ext uri="{BB962C8B-B14F-4D97-AF65-F5344CB8AC3E}">
        <p14:creationId xmlns:p14="http://schemas.microsoft.com/office/powerpoint/2010/main" val="1645353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72A1B-FB1F-6BFD-1EEC-929B99263A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99B3023-8ED0-158F-7FC5-C72ADC61EE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4756358B-54C5-3F78-5B20-F6EB30ECADC5}"/>
              </a:ext>
            </a:extLst>
          </p:cNvPr>
          <p:cNvSpPr>
            <a:spLocks noGrp="1"/>
          </p:cNvSpPr>
          <p:nvPr>
            <p:ph type="sldNum" sz="quarter" idx="12"/>
          </p:nvPr>
        </p:nvSpPr>
        <p:spPr/>
        <p:txBody>
          <a:bodyPr/>
          <a:lstStyle>
            <a:lvl1pPr>
              <a:defRPr sz="1400" b="1">
                <a:solidFill>
                  <a:srgbClr val="00539F"/>
                </a:solidFill>
              </a:defRPr>
            </a:lvl1pPr>
          </a:lstStyle>
          <a:p>
            <a:r>
              <a:rPr lang="en-US" dirty="0"/>
              <a:t>1</a:t>
            </a:r>
          </a:p>
        </p:txBody>
      </p:sp>
      <p:sp>
        <p:nvSpPr>
          <p:cNvPr id="7" name="Footer Placeholder 14">
            <a:extLst>
              <a:ext uri="{FF2B5EF4-FFF2-40B4-BE49-F238E27FC236}">
                <a16:creationId xmlns:a16="http://schemas.microsoft.com/office/drawing/2014/main" id="{2A4CFE7D-1C52-DF35-07C1-689AD9CD47F4}"/>
              </a:ext>
            </a:extLst>
          </p:cNvPr>
          <p:cNvSpPr txBox="1">
            <a:spLocks/>
          </p:cNvSpPr>
          <p:nvPr userDrawn="1"/>
        </p:nvSpPr>
        <p:spPr>
          <a:xfrm>
            <a:off x="82249" y="6454261"/>
            <a:ext cx="226012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 </a:t>
            </a:r>
            <a:r>
              <a:rPr lang="en-US" b="1" dirty="0">
                <a:solidFill>
                  <a:srgbClr val="00539F"/>
                </a:solidFill>
              </a:rPr>
              <a:t>InFaith</a:t>
            </a:r>
          </a:p>
        </p:txBody>
      </p:sp>
    </p:spTree>
    <p:extLst>
      <p:ext uri="{BB962C8B-B14F-4D97-AF65-F5344CB8AC3E}">
        <p14:creationId xmlns:p14="http://schemas.microsoft.com/office/powerpoint/2010/main" val="40553796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7252D-C498-8338-2BB7-E580FCB71C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19D35B-0426-639E-E4EF-B4F4C3D60B6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C73A53-E858-8917-2929-926910016603}"/>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14D483AE-2E3D-E6E2-30E4-822B9813A487}"/>
              </a:ext>
            </a:extLst>
          </p:cNvPr>
          <p:cNvSpPr>
            <a:spLocks noGrp="1"/>
          </p:cNvSpPr>
          <p:nvPr>
            <p:ph type="ftr" sz="quarter" idx="11"/>
          </p:nvPr>
        </p:nvSpPr>
        <p:spPr/>
        <p:txBody>
          <a:bodyPr/>
          <a:lstStyle/>
          <a:p>
            <a:r>
              <a:rPr lang="en-US" dirty="0"/>
              <a:t> InFaith</a:t>
            </a:r>
          </a:p>
        </p:txBody>
      </p:sp>
      <p:sp>
        <p:nvSpPr>
          <p:cNvPr id="6" name="Slide Number Placeholder 5">
            <a:extLst>
              <a:ext uri="{FF2B5EF4-FFF2-40B4-BE49-F238E27FC236}">
                <a16:creationId xmlns:a16="http://schemas.microsoft.com/office/drawing/2014/main" id="{6106A95C-257F-74FC-B0AF-D78BCB227542}"/>
              </a:ext>
            </a:extLst>
          </p:cNvPr>
          <p:cNvSpPr>
            <a:spLocks noGrp="1"/>
          </p:cNvSpPr>
          <p:nvPr>
            <p:ph type="sldNum" sz="quarter" idx="12"/>
          </p:nvPr>
        </p:nvSpPr>
        <p:spPr/>
        <p:txBody>
          <a:bodyPr/>
          <a:lstStyle/>
          <a:p>
            <a:fld id="{647369D3-0C8F-4905-A28D-0B89B8168B63}" type="slidenum">
              <a:rPr lang="en-US" smtClean="0"/>
              <a:t>‹#›</a:t>
            </a:fld>
            <a:endParaRPr lang="en-US" dirty="0"/>
          </a:p>
        </p:txBody>
      </p:sp>
    </p:spTree>
    <p:extLst>
      <p:ext uri="{BB962C8B-B14F-4D97-AF65-F5344CB8AC3E}">
        <p14:creationId xmlns:p14="http://schemas.microsoft.com/office/powerpoint/2010/main" val="1780507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1B1E89-2347-359B-005D-F73E0514514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C3B7AE-B46A-079C-92B2-D281F2636A2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2B0C5F-C63F-1719-2CCE-BBAB673DF832}"/>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DC57ED98-D4EE-7DFB-1A31-9F5FF738B019}"/>
              </a:ext>
            </a:extLst>
          </p:cNvPr>
          <p:cNvSpPr>
            <a:spLocks noGrp="1"/>
          </p:cNvSpPr>
          <p:nvPr>
            <p:ph type="ftr" sz="quarter" idx="11"/>
          </p:nvPr>
        </p:nvSpPr>
        <p:spPr/>
        <p:txBody>
          <a:bodyPr/>
          <a:lstStyle/>
          <a:p>
            <a:r>
              <a:rPr lang="en-US" dirty="0"/>
              <a:t> InFaith</a:t>
            </a:r>
          </a:p>
        </p:txBody>
      </p:sp>
      <p:sp>
        <p:nvSpPr>
          <p:cNvPr id="6" name="Slide Number Placeholder 5">
            <a:extLst>
              <a:ext uri="{FF2B5EF4-FFF2-40B4-BE49-F238E27FC236}">
                <a16:creationId xmlns:a16="http://schemas.microsoft.com/office/drawing/2014/main" id="{A5C1EB95-152B-9B0B-7F65-DAE0D2B6361A}"/>
              </a:ext>
            </a:extLst>
          </p:cNvPr>
          <p:cNvSpPr>
            <a:spLocks noGrp="1"/>
          </p:cNvSpPr>
          <p:nvPr>
            <p:ph type="sldNum" sz="quarter" idx="12"/>
          </p:nvPr>
        </p:nvSpPr>
        <p:spPr/>
        <p:txBody>
          <a:bodyPr/>
          <a:lstStyle/>
          <a:p>
            <a:fld id="{647369D3-0C8F-4905-A28D-0B89B8168B63}" type="slidenum">
              <a:rPr lang="en-US" smtClean="0"/>
              <a:t>‹#›</a:t>
            </a:fld>
            <a:endParaRPr lang="en-US" dirty="0"/>
          </a:p>
        </p:txBody>
      </p:sp>
    </p:spTree>
    <p:extLst>
      <p:ext uri="{BB962C8B-B14F-4D97-AF65-F5344CB8AC3E}">
        <p14:creationId xmlns:p14="http://schemas.microsoft.com/office/powerpoint/2010/main" val="81265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A158A-C73C-A2F6-8B85-9D3166D0BD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8F580C-6979-D672-4939-10D433BD0B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BAFAB7-D2EA-6A7D-91F6-5C17CC133DDE}"/>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81A7A9A5-6D9E-A9AC-E342-30F09E369B2B}"/>
              </a:ext>
            </a:extLst>
          </p:cNvPr>
          <p:cNvSpPr>
            <a:spLocks noGrp="1"/>
          </p:cNvSpPr>
          <p:nvPr>
            <p:ph type="ftr" sz="quarter" idx="11"/>
          </p:nvPr>
        </p:nvSpPr>
        <p:spPr/>
        <p:txBody>
          <a:bodyPr/>
          <a:lstStyle/>
          <a:p>
            <a:r>
              <a:rPr lang="en-US" dirty="0"/>
              <a:t> InFaith</a:t>
            </a:r>
          </a:p>
        </p:txBody>
      </p:sp>
      <p:sp>
        <p:nvSpPr>
          <p:cNvPr id="6" name="Slide Number Placeholder 5">
            <a:extLst>
              <a:ext uri="{FF2B5EF4-FFF2-40B4-BE49-F238E27FC236}">
                <a16:creationId xmlns:a16="http://schemas.microsoft.com/office/drawing/2014/main" id="{08B00262-2371-2076-9CF7-1E24F16D420F}"/>
              </a:ext>
            </a:extLst>
          </p:cNvPr>
          <p:cNvSpPr>
            <a:spLocks noGrp="1"/>
          </p:cNvSpPr>
          <p:nvPr>
            <p:ph type="sldNum" sz="quarter" idx="12"/>
          </p:nvPr>
        </p:nvSpPr>
        <p:spPr/>
        <p:txBody>
          <a:bodyPr/>
          <a:lstStyle/>
          <a:p>
            <a:fld id="{647369D3-0C8F-4905-A28D-0B89B8168B63}" type="slidenum">
              <a:rPr lang="en-US" smtClean="0"/>
              <a:t>‹#›</a:t>
            </a:fld>
            <a:endParaRPr lang="en-US" dirty="0"/>
          </a:p>
        </p:txBody>
      </p:sp>
    </p:spTree>
    <p:extLst>
      <p:ext uri="{BB962C8B-B14F-4D97-AF65-F5344CB8AC3E}">
        <p14:creationId xmlns:p14="http://schemas.microsoft.com/office/powerpoint/2010/main" val="4005433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D9FC0-ABD3-EEAA-1BD1-D416A8CB43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AA2FDDC-0D70-1FC5-88A3-9B1F115BB3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62E507-242E-952B-430E-B234787BF484}"/>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0CA89B18-0386-E00C-A02B-8388EADA6615}"/>
              </a:ext>
            </a:extLst>
          </p:cNvPr>
          <p:cNvSpPr>
            <a:spLocks noGrp="1"/>
          </p:cNvSpPr>
          <p:nvPr>
            <p:ph type="ftr" sz="quarter" idx="11"/>
          </p:nvPr>
        </p:nvSpPr>
        <p:spPr/>
        <p:txBody>
          <a:bodyPr/>
          <a:lstStyle/>
          <a:p>
            <a:r>
              <a:rPr lang="en-US" dirty="0"/>
              <a:t> InFaith</a:t>
            </a:r>
          </a:p>
        </p:txBody>
      </p:sp>
      <p:sp>
        <p:nvSpPr>
          <p:cNvPr id="6" name="Slide Number Placeholder 5">
            <a:extLst>
              <a:ext uri="{FF2B5EF4-FFF2-40B4-BE49-F238E27FC236}">
                <a16:creationId xmlns:a16="http://schemas.microsoft.com/office/drawing/2014/main" id="{EF7AB31F-E6DA-23DB-9874-BD4C1E9F1636}"/>
              </a:ext>
            </a:extLst>
          </p:cNvPr>
          <p:cNvSpPr>
            <a:spLocks noGrp="1"/>
          </p:cNvSpPr>
          <p:nvPr>
            <p:ph type="sldNum" sz="quarter" idx="12"/>
          </p:nvPr>
        </p:nvSpPr>
        <p:spPr/>
        <p:txBody>
          <a:bodyPr/>
          <a:lstStyle/>
          <a:p>
            <a:fld id="{647369D3-0C8F-4905-A28D-0B89B8168B63}" type="slidenum">
              <a:rPr lang="en-US" smtClean="0"/>
              <a:t>‹#›</a:t>
            </a:fld>
            <a:endParaRPr lang="en-US" dirty="0"/>
          </a:p>
        </p:txBody>
      </p:sp>
    </p:spTree>
    <p:extLst>
      <p:ext uri="{BB962C8B-B14F-4D97-AF65-F5344CB8AC3E}">
        <p14:creationId xmlns:p14="http://schemas.microsoft.com/office/powerpoint/2010/main" val="3616075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C9E3C-E528-7D40-E22E-20BACADC31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44528D-285C-2B8A-5DFA-C78C778F60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1C5F8E-AF39-B4B9-37CB-89A565C930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86796F-BA2E-C53E-E711-555DACD78C79}"/>
              </a:ext>
            </a:extLst>
          </p:cNvPr>
          <p:cNvSpPr>
            <a:spLocks noGrp="1"/>
          </p:cNvSpPr>
          <p:nvPr>
            <p:ph type="dt" sz="half" idx="10"/>
          </p:nvPr>
        </p:nvSpPr>
        <p:spPr>
          <a:xfrm>
            <a:off x="838200" y="6356350"/>
            <a:ext cx="2743200" cy="365125"/>
          </a:xfrm>
          <a:prstGeom prst="rect">
            <a:avLst/>
          </a:prstGeom>
        </p:spPr>
        <p:txBody>
          <a:bodyPr/>
          <a:lstStyle>
            <a:lvl1pPr>
              <a:defRPr sz="1600" b="1">
                <a:solidFill>
                  <a:srgbClr val="00539F"/>
                </a:solidFill>
              </a:defRPr>
            </a:lvl1pPr>
          </a:lstStyle>
          <a:p>
            <a:endParaRPr lang="en-US" dirty="0"/>
          </a:p>
        </p:txBody>
      </p:sp>
      <p:sp>
        <p:nvSpPr>
          <p:cNvPr id="6" name="Footer Placeholder 5">
            <a:extLst>
              <a:ext uri="{FF2B5EF4-FFF2-40B4-BE49-F238E27FC236}">
                <a16:creationId xmlns:a16="http://schemas.microsoft.com/office/drawing/2014/main" id="{CC18EC00-9008-E4AE-85AA-E559B0A75B38}"/>
              </a:ext>
            </a:extLst>
          </p:cNvPr>
          <p:cNvSpPr>
            <a:spLocks noGrp="1"/>
          </p:cNvSpPr>
          <p:nvPr>
            <p:ph type="ftr" sz="quarter" idx="11"/>
          </p:nvPr>
        </p:nvSpPr>
        <p:spPr/>
        <p:txBody>
          <a:bodyPr/>
          <a:lstStyle/>
          <a:p>
            <a:r>
              <a:rPr lang="en-US" dirty="0"/>
              <a:t>.</a:t>
            </a:r>
          </a:p>
        </p:txBody>
      </p:sp>
      <p:sp>
        <p:nvSpPr>
          <p:cNvPr id="7" name="Slide Number Placeholder 6">
            <a:extLst>
              <a:ext uri="{FF2B5EF4-FFF2-40B4-BE49-F238E27FC236}">
                <a16:creationId xmlns:a16="http://schemas.microsoft.com/office/drawing/2014/main" id="{38779F30-EB6E-32AB-C10F-D9F5D0085C74}"/>
              </a:ext>
            </a:extLst>
          </p:cNvPr>
          <p:cNvSpPr>
            <a:spLocks noGrp="1"/>
          </p:cNvSpPr>
          <p:nvPr>
            <p:ph type="sldNum" sz="quarter" idx="12"/>
          </p:nvPr>
        </p:nvSpPr>
        <p:spPr>
          <a:xfrm>
            <a:off x="7090913" y="6356350"/>
            <a:ext cx="4262887" cy="365125"/>
          </a:xfrm>
        </p:spPr>
        <p:txBody>
          <a:bodyPr/>
          <a:lstStyle>
            <a:lvl1pPr>
              <a:defRPr sz="2000" b="1">
                <a:latin typeface="Helvectia"/>
              </a:defRPr>
            </a:lvl1pPr>
          </a:lstStyle>
          <a:p>
            <a:fld id="{647369D3-0C8F-4905-A28D-0B89B8168B63}" type="slidenum">
              <a:rPr lang="en-US" smtClean="0"/>
              <a:pPr/>
              <a:t>‹#›</a:t>
            </a:fld>
            <a:endParaRPr lang="en-US" dirty="0"/>
          </a:p>
        </p:txBody>
      </p:sp>
    </p:spTree>
    <p:extLst>
      <p:ext uri="{BB962C8B-B14F-4D97-AF65-F5344CB8AC3E}">
        <p14:creationId xmlns:p14="http://schemas.microsoft.com/office/powerpoint/2010/main" val="16965618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CFDD3-034A-BE5E-62C7-BEC3C30661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129690-D796-8DFC-1C32-C70EA60D33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1A790E-3E07-70B5-0124-0702AAF9767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C2D430-228C-C575-CF0A-8E3ED4ABA7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34A5AB-D4F1-548F-BA74-0F1666FCAB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A9FC56-7743-5865-049A-FB9455DBC11A}"/>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8" name="Footer Placeholder 7">
            <a:extLst>
              <a:ext uri="{FF2B5EF4-FFF2-40B4-BE49-F238E27FC236}">
                <a16:creationId xmlns:a16="http://schemas.microsoft.com/office/drawing/2014/main" id="{C3803A32-AF95-620E-4D16-B7EB755E7658}"/>
              </a:ext>
            </a:extLst>
          </p:cNvPr>
          <p:cNvSpPr>
            <a:spLocks noGrp="1"/>
          </p:cNvSpPr>
          <p:nvPr>
            <p:ph type="ftr" sz="quarter" idx="11"/>
          </p:nvPr>
        </p:nvSpPr>
        <p:spPr/>
        <p:txBody>
          <a:bodyPr/>
          <a:lstStyle/>
          <a:p>
            <a:r>
              <a:rPr lang="en-US" dirty="0"/>
              <a:t> InFaith</a:t>
            </a:r>
          </a:p>
        </p:txBody>
      </p:sp>
      <p:sp>
        <p:nvSpPr>
          <p:cNvPr id="9" name="Slide Number Placeholder 8">
            <a:extLst>
              <a:ext uri="{FF2B5EF4-FFF2-40B4-BE49-F238E27FC236}">
                <a16:creationId xmlns:a16="http://schemas.microsoft.com/office/drawing/2014/main" id="{78F83E96-60E4-BA87-22A0-9170E8208E7C}"/>
              </a:ext>
            </a:extLst>
          </p:cNvPr>
          <p:cNvSpPr>
            <a:spLocks noGrp="1"/>
          </p:cNvSpPr>
          <p:nvPr>
            <p:ph type="sldNum" sz="quarter" idx="12"/>
          </p:nvPr>
        </p:nvSpPr>
        <p:spPr/>
        <p:txBody>
          <a:bodyPr/>
          <a:lstStyle/>
          <a:p>
            <a:fld id="{647369D3-0C8F-4905-A28D-0B89B8168B63}" type="slidenum">
              <a:rPr lang="en-US" smtClean="0"/>
              <a:t>‹#›</a:t>
            </a:fld>
            <a:endParaRPr lang="en-US" dirty="0"/>
          </a:p>
        </p:txBody>
      </p:sp>
    </p:spTree>
    <p:extLst>
      <p:ext uri="{BB962C8B-B14F-4D97-AF65-F5344CB8AC3E}">
        <p14:creationId xmlns:p14="http://schemas.microsoft.com/office/powerpoint/2010/main" val="3548402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65749-518B-4024-D33F-1C212193F8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95257A-611A-50C0-F396-D9A9D0EED7B3}"/>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4" name="Footer Placeholder 3">
            <a:extLst>
              <a:ext uri="{FF2B5EF4-FFF2-40B4-BE49-F238E27FC236}">
                <a16:creationId xmlns:a16="http://schemas.microsoft.com/office/drawing/2014/main" id="{E0194898-5788-82BA-0B6C-5B1A179F5DFB}"/>
              </a:ext>
            </a:extLst>
          </p:cNvPr>
          <p:cNvSpPr>
            <a:spLocks noGrp="1"/>
          </p:cNvSpPr>
          <p:nvPr>
            <p:ph type="ftr" sz="quarter" idx="11"/>
          </p:nvPr>
        </p:nvSpPr>
        <p:spPr/>
        <p:txBody>
          <a:bodyPr/>
          <a:lstStyle/>
          <a:p>
            <a:r>
              <a:rPr lang="en-US" dirty="0"/>
              <a:t> InFaith</a:t>
            </a:r>
          </a:p>
        </p:txBody>
      </p:sp>
      <p:sp>
        <p:nvSpPr>
          <p:cNvPr id="5" name="Slide Number Placeholder 4">
            <a:extLst>
              <a:ext uri="{FF2B5EF4-FFF2-40B4-BE49-F238E27FC236}">
                <a16:creationId xmlns:a16="http://schemas.microsoft.com/office/drawing/2014/main" id="{0A6F8E31-FC61-39B5-C0A1-B87F10AD064B}"/>
              </a:ext>
            </a:extLst>
          </p:cNvPr>
          <p:cNvSpPr>
            <a:spLocks noGrp="1"/>
          </p:cNvSpPr>
          <p:nvPr>
            <p:ph type="sldNum" sz="quarter" idx="12"/>
          </p:nvPr>
        </p:nvSpPr>
        <p:spPr/>
        <p:txBody>
          <a:bodyPr/>
          <a:lstStyle/>
          <a:p>
            <a:fld id="{647369D3-0C8F-4905-A28D-0B89B8168B63}" type="slidenum">
              <a:rPr lang="en-US" smtClean="0"/>
              <a:t>‹#›</a:t>
            </a:fld>
            <a:endParaRPr lang="en-US" dirty="0"/>
          </a:p>
        </p:txBody>
      </p:sp>
    </p:spTree>
    <p:extLst>
      <p:ext uri="{BB962C8B-B14F-4D97-AF65-F5344CB8AC3E}">
        <p14:creationId xmlns:p14="http://schemas.microsoft.com/office/powerpoint/2010/main" val="328550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2274736-EBAF-D7F3-C8C9-7951C7A5801D}"/>
              </a:ext>
            </a:extLst>
          </p:cNvPr>
          <p:cNvSpPr>
            <a:spLocks noGrp="1"/>
          </p:cNvSpPr>
          <p:nvPr>
            <p:ph type="ftr" sz="quarter" idx="11"/>
          </p:nvPr>
        </p:nvSpPr>
        <p:spPr>
          <a:xfrm>
            <a:off x="138023" y="6314716"/>
            <a:ext cx="2260120" cy="365125"/>
          </a:xfrm>
        </p:spPr>
        <p:txBody>
          <a:bodyPr/>
          <a:lstStyle>
            <a:lvl1pPr>
              <a:defRPr sz="1100" b="1">
                <a:solidFill>
                  <a:srgbClr val="00539F"/>
                </a:solidFill>
                <a:latin typeface="Helvectia"/>
              </a:defRPr>
            </a:lvl1pPr>
          </a:lstStyle>
          <a:p>
            <a:r>
              <a:rPr lang="en-US" dirty="0"/>
              <a:t> InFaith</a:t>
            </a:r>
          </a:p>
        </p:txBody>
      </p:sp>
      <p:sp>
        <p:nvSpPr>
          <p:cNvPr id="4" name="Slide Number Placeholder 3">
            <a:extLst>
              <a:ext uri="{FF2B5EF4-FFF2-40B4-BE49-F238E27FC236}">
                <a16:creationId xmlns:a16="http://schemas.microsoft.com/office/drawing/2014/main" id="{A0BD2533-5188-578F-B635-729C831ED02E}"/>
              </a:ext>
            </a:extLst>
          </p:cNvPr>
          <p:cNvSpPr>
            <a:spLocks noGrp="1"/>
          </p:cNvSpPr>
          <p:nvPr>
            <p:ph type="sldNum" sz="quarter" idx="12"/>
          </p:nvPr>
        </p:nvSpPr>
        <p:spPr>
          <a:xfrm>
            <a:off x="8895272" y="6314716"/>
            <a:ext cx="2743200" cy="365125"/>
          </a:xfrm>
        </p:spPr>
        <p:txBody>
          <a:bodyPr/>
          <a:lstStyle>
            <a:lvl1pPr>
              <a:defRPr sz="1800" b="1">
                <a:solidFill>
                  <a:srgbClr val="00539F"/>
                </a:solidFill>
                <a:latin typeface="Helvectia"/>
              </a:defRPr>
            </a:lvl1pPr>
          </a:lstStyle>
          <a:p>
            <a:fld id="{647369D3-0C8F-4905-A28D-0B89B8168B63}" type="slidenum">
              <a:rPr lang="en-US" smtClean="0"/>
              <a:pPr/>
              <a:t>‹#›</a:t>
            </a:fld>
            <a:endParaRPr lang="en-US" dirty="0"/>
          </a:p>
        </p:txBody>
      </p:sp>
    </p:spTree>
    <p:extLst>
      <p:ext uri="{BB962C8B-B14F-4D97-AF65-F5344CB8AC3E}">
        <p14:creationId xmlns:p14="http://schemas.microsoft.com/office/powerpoint/2010/main" val="32909986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DF807-6EB0-A7AF-F9C5-62C407BC9A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BF5DDBA-677A-1F49-F897-ACBB88A314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C0E315-27E3-636C-8B1B-6B6DE7AFF6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C1663A-2EDE-A42A-660C-D53C33ED928A}"/>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1B5E60A6-6B3C-7468-4921-AADA3F03B2C2}"/>
              </a:ext>
            </a:extLst>
          </p:cNvPr>
          <p:cNvSpPr>
            <a:spLocks noGrp="1"/>
          </p:cNvSpPr>
          <p:nvPr>
            <p:ph type="ftr" sz="quarter" idx="11"/>
          </p:nvPr>
        </p:nvSpPr>
        <p:spPr/>
        <p:txBody>
          <a:bodyPr/>
          <a:lstStyle/>
          <a:p>
            <a:r>
              <a:rPr lang="en-US" dirty="0"/>
              <a:t> InFaith</a:t>
            </a:r>
          </a:p>
        </p:txBody>
      </p:sp>
      <p:sp>
        <p:nvSpPr>
          <p:cNvPr id="7" name="Slide Number Placeholder 6">
            <a:extLst>
              <a:ext uri="{FF2B5EF4-FFF2-40B4-BE49-F238E27FC236}">
                <a16:creationId xmlns:a16="http://schemas.microsoft.com/office/drawing/2014/main" id="{3BC74CA4-9585-A2AA-65A6-BE3CE1011010}"/>
              </a:ext>
            </a:extLst>
          </p:cNvPr>
          <p:cNvSpPr>
            <a:spLocks noGrp="1"/>
          </p:cNvSpPr>
          <p:nvPr>
            <p:ph type="sldNum" sz="quarter" idx="12"/>
          </p:nvPr>
        </p:nvSpPr>
        <p:spPr/>
        <p:txBody>
          <a:bodyPr/>
          <a:lstStyle/>
          <a:p>
            <a:fld id="{647369D3-0C8F-4905-A28D-0B89B8168B63}" type="slidenum">
              <a:rPr lang="en-US" smtClean="0"/>
              <a:t>‹#›</a:t>
            </a:fld>
            <a:endParaRPr lang="en-US" dirty="0"/>
          </a:p>
        </p:txBody>
      </p:sp>
    </p:spTree>
    <p:extLst>
      <p:ext uri="{BB962C8B-B14F-4D97-AF65-F5344CB8AC3E}">
        <p14:creationId xmlns:p14="http://schemas.microsoft.com/office/powerpoint/2010/main" val="800817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AD3AB-AF12-F22F-957D-26296FD4EC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17C3F44-95B6-1C37-BA85-FEAB4228A3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F3620AE-ED92-028A-AA74-DCDC65A247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DC8094-67D0-C07E-F6D3-204F27589B1B}"/>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8E698442-A6DB-9921-DDF0-A1645A4E4020}"/>
              </a:ext>
            </a:extLst>
          </p:cNvPr>
          <p:cNvSpPr>
            <a:spLocks noGrp="1"/>
          </p:cNvSpPr>
          <p:nvPr>
            <p:ph type="ftr" sz="quarter" idx="11"/>
          </p:nvPr>
        </p:nvSpPr>
        <p:spPr/>
        <p:txBody>
          <a:bodyPr/>
          <a:lstStyle/>
          <a:p>
            <a:r>
              <a:rPr lang="en-US" dirty="0"/>
              <a:t> InFaith</a:t>
            </a:r>
          </a:p>
        </p:txBody>
      </p:sp>
      <p:sp>
        <p:nvSpPr>
          <p:cNvPr id="7" name="Slide Number Placeholder 6">
            <a:extLst>
              <a:ext uri="{FF2B5EF4-FFF2-40B4-BE49-F238E27FC236}">
                <a16:creationId xmlns:a16="http://schemas.microsoft.com/office/drawing/2014/main" id="{54B99D5B-1575-BDD0-0CEC-991EAA97C0D7}"/>
              </a:ext>
            </a:extLst>
          </p:cNvPr>
          <p:cNvSpPr>
            <a:spLocks noGrp="1"/>
          </p:cNvSpPr>
          <p:nvPr>
            <p:ph type="sldNum" sz="quarter" idx="12"/>
          </p:nvPr>
        </p:nvSpPr>
        <p:spPr/>
        <p:txBody>
          <a:bodyPr/>
          <a:lstStyle/>
          <a:p>
            <a:fld id="{647369D3-0C8F-4905-A28D-0B89B8168B63}" type="slidenum">
              <a:rPr lang="en-US" smtClean="0"/>
              <a:t>‹#›</a:t>
            </a:fld>
            <a:endParaRPr lang="en-US" dirty="0"/>
          </a:p>
        </p:txBody>
      </p:sp>
    </p:spTree>
    <p:extLst>
      <p:ext uri="{BB962C8B-B14F-4D97-AF65-F5344CB8AC3E}">
        <p14:creationId xmlns:p14="http://schemas.microsoft.com/office/powerpoint/2010/main" val="3284949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E68BBF-5AE9-7094-3FB5-F0771F07E5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95705B3-0F4C-F931-943E-506F2EF95E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323F8AB-64A1-93AC-969A-4AB4BAC184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1">
                <a:solidFill>
                  <a:srgbClr val="00539F"/>
                </a:solidFill>
              </a:defRPr>
            </a:lvl1pPr>
          </a:lstStyle>
          <a:p>
            <a:r>
              <a:rPr lang="en-US" dirty="0"/>
              <a:t> InFaith</a:t>
            </a:r>
          </a:p>
        </p:txBody>
      </p:sp>
      <p:sp>
        <p:nvSpPr>
          <p:cNvPr id="6" name="Slide Number Placeholder 5">
            <a:extLst>
              <a:ext uri="{FF2B5EF4-FFF2-40B4-BE49-F238E27FC236}">
                <a16:creationId xmlns:a16="http://schemas.microsoft.com/office/drawing/2014/main" id="{912C6A4B-EB09-C98E-BF22-A1BDABF35C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2000" b="1">
                <a:solidFill>
                  <a:srgbClr val="00539F"/>
                </a:solidFill>
              </a:defRPr>
            </a:lvl1pPr>
          </a:lstStyle>
          <a:p>
            <a:fld id="{647369D3-0C8F-4905-A28D-0B89B8168B63}" type="slidenum">
              <a:rPr lang="en-US" smtClean="0"/>
              <a:pPr/>
              <a:t>‹#›</a:t>
            </a:fld>
            <a:endParaRPr lang="en-US" dirty="0"/>
          </a:p>
        </p:txBody>
      </p:sp>
    </p:spTree>
    <p:extLst>
      <p:ext uri="{BB962C8B-B14F-4D97-AF65-F5344CB8AC3E}">
        <p14:creationId xmlns:p14="http://schemas.microsoft.com/office/powerpoint/2010/main" val="2649696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mailto:Microsoft_support123@gmail.com" TargetMode="External"/><Relationship Id="rId7" Type="http://schemas.openxmlformats.org/officeDocument/2006/relationships/image" Target="../media/image16.svg"/><Relationship Id="rId2" Type="http://schemas.openxmlformats.org/officeDocument/2006/relationships/hyperlink" Target="mailto:support@microsoft.com" TargetMode="Externa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www.netbenefits.com/EPC"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EE26D5-9873-B26C-235A-5BED197178E5}"/>
              </a:ext>
            </a:extLst>
          </p:cNvPr>
          <p:cNvSpPr/>
          <p:nvPr/>
        </p:nvSpPr>
        <p:spPr>
          <a:xfrm>
            <a:off x="0" y="2707083"/>
            <a:ext cx="12192000" cy="2899745"/>
          </a:xfrm>
          <a:prstGeom prst="rect">
            <a:avLst/>
          </a:prstGeom>
          <a:solidFill>
            <a:srgbClr val="0053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8709550C-0A4E-9DE3-2B56-7719A8F2BD09}"/>
              </a:ext>
            </a:extLst>
          </p:cNvPr>
          <p:cNvSpPr/>
          <p:nvPr/>
        </p:nvSpPr>
        <p:spPr>
          <a:xfrm>
            <a:off x="1" y="0"/>
            <a:ext cx="12189824" cy="361741"/>
          </a:xfrm>
          <a:prstGeom prst="rect">
            <a:avLst/>
          </a:prstGeom>
          <a:solidFill>
            <a:srgbClr val="0053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7EAE4E21-55B1-7816-DFA5-C6727C4CDE27}"/>
              </a:ext>
            </a:extLst>
          </p:cNvPr>
          <p:cNvSpPr txBox="1"/>
          <p:nvPr/>
        </p:nvSpPr>
        <p:spPr>
          <a:xfrm>
            <a:off x="2136949" y="5885252"/>
            <a:ext cx="7918101" cy="707886"/>
          </a:xfrm>
          <a:prstGeom prst="rect">
            <a:avLst/>
          </a:prstGeom>
          <a:noFill/>
        </p:spPr>
        <p:txBody>
          <a:bodyPr wrap="square" rtlCol="0">
            <a:spAutoFit/>
          </a:bodyPr>
          <a:lstStyle/>
          <a:p>
            <a:pPr algn="ctr">
              <a:lnSpc>
                <a:spcPts val="2400"/>
              </a:lnSpc>
            </a:pPr>
            <a:r>
              <a:rPr lang="en-US" i="1" dirty="0">
                <a:latin typeface="Arial" panose="020B0604020202020204" pitchFamily="34" charset="0"/>
                <a:cs typeface="Arial" panose="020B0604020202020204" pitchFamily="34" charset="0"/>
              </a:rPr>
              <a:t>Presented By: </a:t>
            </a:r>
          </a:p>
          <a:p>
            <a:pPr algn="ctr">
              <a:lnSpc>
                <a:spcPts val="2400"/>
              </a:lnSpc>
            </a:pPr>
            <a:r>
              <a:rPr lang="en-US" dirty="0">
                <a:latin typeface="Arial" panose="020B0604020202020204" pitchFamily="34" charset="0"/>
                <a:cs typeface="Arial" panose="020B0604020202020204" pitchFamily="34" charset="0"/>
              </a:rPr>
              <a:t>Bart Francescone</a:t>
            </a:r>
          </a:p>
        </p:txBody>
      </p:sp>
      <p:sp>
        <p:nvSpPr>
          <p:cNvPr id="8" name="TextBox 7">
            <a:extLst>
              <a:ext uri="{FF2B5EF4-FFF2-40B4-BE49-F238E27FC236}">
                <a16:creationId xmlns:a16="http://schemas.microsoft.com/office/drawing/2014/main" id="{8C135636-0CB1-3050-1D2C-1D51F21F8C15}"/>
              </a:ext>
            </a:extLst>
          </p:cNvPr>
          <p:cNvSpPr txBox="1"/>
          <p:nvPr/>
        </p:nvSpPr>
        <p:spPr>
          <a:xfrm>
            <a:off x="1466389" y="2879682"/>
            <a:ext cx="9259221" cy="1970861"/>
          </a:xfrm>
          <a:prstGeom prst="rect">
            <a:avLst/>
          </a:prstGeom>
          <a:noFill/>
        </p:spPr>
        <p:txBody>
          <a:bodyPr wrap="square">
            <a:spAutoFit/>
          </a:bodyPr>
          <a:lstStyle/>
          <a:p>
            <a:pPr algn="ctr"/>
            <a:r>
              <a:rPr lang="en-US" sz="4400" b="1" dirty="0">
                <a:solidFill>
                  <a:schemeClr val="bg1"/>
                </a:solidFill>
                <a:latin typeface="Arial" panose="020B0604020202020204" pitchFamily="34" charset="0"/>
                <a:cs typeface="Arial" panose="020B0604020202020204" pitchFamily="34" charset="0"/>
              </a:rPr>
              <a:t>Financial, Retirement</a:t>
            </a:r>
          </a:p>
          <a:p>
            <a:pPr algn="ctr">
              <a:lnSpc>
                <a:spcPct val="50000"/>
              </a:lnSpc>
            </a:pPr>
            <a:r>
              <a:rPr lang="en-US" sz="3200" b="1" dirty="0">
                <a:solidFill>
                  <a:schemeClr val="bg1"/>
                </a:solidFill>
                <a:latin typeface="Arial" panose="020B0604020202020204" pitchFamily="34" charset="0"/>
                <a:cs typeface="Arial" panose="020B0604020202020204" pitchFamily="34" charset="0"/>
              </a:rPr>
              <a:t> </a:t>
            </a:r>
          </a:p>
          <a:p>
            <a:pPr algn="ctr"/>
            <a:r>
              <a:rPr lang="en-US" sz="4400" b="1" dirty="0">
                <a:solidFill>
                  <a:schemeClr val="bg1"/>
                </a:solidFill>
                <a:latin typeface="Arial" panose="020B0604020202020204" pitchFamily="34" charset="0"/>
                <a:cs typeface="Arial" panose="020B0604020202020204" pitchFamily="34" charset="0"/>
              </a:rPr>
              <a:t>&amp; Healthcare Planning 101</a:t>
            </a:r>
          </a:p>
          <a:p>
            <a:pPr algn="ctr">
              <a:lnSpc>
                <a:spcPct val="50000"/>
              </a:lnSpc>
            </a:pPr>
            <a:r>
              <a:rPr lang="en-US" sz="3200" b="1" dirty="0">
                <a:solidFill>
                  <a:schemeClr val="bg1"/>
                </a:solidFill>
                <a:latin typeface="Arial" panose="020B0604020202020204" pitchFamily="34" charset="0"/>
                <a:cs typeface="Arial" panose="020B0604020202020204" pitchFamily="34" charset="0"/>
              </a:rPr>
              <a:t> </a:t>
            </a:r>
          </a:p>
        </p:txBody>
      </p:sp>
      <p:sp>
        <p:nvSpPr>
          <p:cNvPr id="4" name="Rectangle 3">
            <a:extLst>
              <a:ext uri="{FF2B5EF4-FFF2-40B4-BE49-F238E27FC236}">
                <a16:creationId xmlns:a16="http://schemas.microsoft.com/office/drawing/2014/main" id="{94CCF748-73F3-3A39-EFFD-BF86FF7B63D0}"/>
              </a:ext>
            </a:extLst>
          </p:cNvPr>
          <p:cNvSpPr/>
          <p:nvPr/>
        </p:nvSpPr>
        <p:spPr>
          <a:xfrm>
            <a:off x="0" y="6679841"/>
            <a:ext cx="12189824" cy="178160"/>
          </a:xfrm>
          <a:prstGeom prst="rect">
            <a:avLst/>
          </a:prstGeom>
          <a:solidFill>
            <a:srgbClr val="8F9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ooter Placeholder 12">
            <a:extLst>
              <a:ext uri="{FF2B5EF4-FFF2-40B4-BE49-F238E27FC236}">
                <a16:creationId xmlns:a16="http://schemas.microsoft.com/office/drawing/2014/main" id="{365EB135-EBD6-0C09-C322-A8FEDE148004}"/>
              </a:ext>
            </a:extLst>
          </p:cNvPr>
          <p:cNvSpPr>
            <a:spLocks noGrp="1"/>
          </p:cNvSpPr>
          <p:nvPr>
            <p:ph type="ftr" sz="quarter" idx="11"/>
          </p:nvPr>
        </p:nvSpPr>
        <p:spPr/>
        <p:txBody>
          <a:bodyPr/>
          <a:lstStyle/>
          <a:p>
            <a:r>
              <a:rPr lang="en-US" dirty="0">
                <a:solidFill>
                  <a:schemeClr val="bg1"/>
                </a:solidFill>
              </a:rPr>
              <a:t> InFaith</a:t>
            </a:r>
          </a:p>
        </p:txBody>
      </p:sp>
      <p:sp>
        <p:nvSpPr>
          <p:cNvPr id="2" name="Slide Number Placeholder 1">
            <a:extLst>
              <a:ext uri="{FF2B5EF4-FFF2-40B4-BE49-F238E27FC236}">
                <a16:creationId xmlns:a16="http://schemas.microsoft.com/office/drawing/2014/main" id="{5EAB9E8E-9451-E39B-7401-CFEF3A24AA03}"/>
              </a:ext>
            </a:extLst>
          </p:cNvPr>
          <p:cNvSpPr>
            <a:spLocks noGrp="1"/>
          </p:cNvSpPr>
          <p:nvPr>
            <p:ph type="sldNum" sz="quarter" idx="12"/>
          </p:nvPr>
        </p:nvSpPr>
        <p:spPr/>
        <p:txBody>
          <a:bodyPr/>
          <a:lstStyle/>
          <a:p>
            <a:fld id="{647369D3-0C8F-4905-A28D-0B89B8168B63}" type="slidenum">
              <a:rPr lang="en-US" smtClean="0"/>
              <a:pPr/>
              <a:t>1</a:t>
            </a:fld>
            <a:endParaRPr lang="en-US" dirty="0"/>
          </a:p>
        </p:txBody>
      </p:sp>
      <p:sp>
        <p:nvSpPr>
          <p:cNvPr id="16" name="TextBox 15">
            <a:extLst>
              <a:ext uri="{FF2B5EF4-FFF2-40B4-BE49-F238E27FC236}">
                <a16:creationId xmlns:a16="http://schemas.microsoft.com/office/drawing/2014/main" id="{4F261E85-D256-352E-8D12-02CB66AD9496}"/>
              </a:ext>
            </a:extLst>
          </p:cNvPr>
          <p:cNvSpPr txBox="1"/>
          <p:nvPr/>
        </p:nvSpPr>
        <p:spPr>
          <a:xfrm flipH="1">
            <a:off x="3069770" y="640164"/>
            <a:ext cx="5374433" cy="1664497"/>
          </a:xfrm>
          <a:prstGeom prst="rect">
            <a:avLst/>
          </a:prstGeom>
          <a:noFill/>
        </p:spPr>
        <p:txBody>
          <a:bodyPr wrap="square" rtlCol="0">
            <a:spAutoFit/>
          </a:bodyPr>
          <a:lstStyle/>
          <a:p>
            <a:endParaRPr lang="en-US" dirty="0"/>
          </a:p>
        </p:txBody>
      </p:sp>
      <p:pic>
        <p:nvPicPr>
          <p:cNvPr id="18" name="Picture 17" descr="A grey and white logo">
            <a:extLst>
              <a:ext uri="{FF2B5EF4-FFF2-40B4-BE49-F238E27FC236}">
                <a16:creationId xmlns:a16="http://schemas.microsoft.com/office/drawing/2014/main" id="{43CD31B9-A533-EA99-6B01-CCFCBB2D45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8199" y="448444"/>
            <a:ext cx="5219700" cy="2085206"/>
          </a:xfrm>
          <a:prstGeom prst="rect">
            <a:avLst/>
          </a:prstGeom>
        </p:spPr>
      </p:pic>
    </p:spTree>
    <p:extLst>
      <p:ext uri="{BB962C8B-B14F-4D97-AF65-F5344CB8AC3E}">
        <p14:creationId xmlns:p14="http://schemas.microsoft.com/office/powerpoint/2010/main" val="133944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2DEDED3-F55F-4E09-8FD9-78B37131EAC8}"/>
              </a:ext>
            </a:extLst>
          </p:cNvPr>
          <p:cNvSpPr/>
          <p:nvPr/>
        </p:nvSpPr>
        <p:spPr>
          <a:xfrm>
            <a:off x="3" y="6"/>
            <a:ext cx="12191999" cy="1007689"/>
          </a:xfrm>
          <a:prstGeom prst="rect">
            <a:avLst/>
          </a:prstGeom>
          <a:solidFill>
            <a:srgbClr val="00539F"/>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4799" dirty="0">
              <a:solidFill>
                <a:srgbClr val="00539F"/>
              </a:solidFill>
              <a:latin typeface="Helvectia"/>
            </a:endParaRPr>
          </a:p>
        </p:txBody>
      </p:sp>
      <p:sp>
        <p:nvSpPr>
          <p:cNvPr id="15" name="Footer Placeholder 14">
            <a:extLst>
              <a:ext uri="{FF2B5EF4-FFF2-40B4-BE49-F238E27FC236}">
                <a16:creationId xmlns:a16="http://schemas.microsoft.com/office/drawing/2014/main" id="{58CF0DC9-245D-4505-F010-C01CED026B33}"/>
              </a:ext>
            </a:extLst>
          </p:cNvPr>
          <p:cNvSpPr>
            <a:spLocks noGrp="1"/>
          </p:cNvSpPr>
          <p:nvPr>
            <p:ph type="ftr" sz="quarter" idx="11"/>
          </p:nvPr>
        </p:nvSpPr>
        <p:spPr/>
        <p:txBody>
          <a:bodyPr/>
          <a:lstStyle/>
          <a:p>
            <a:r>
              <a:rPr lang="en-US" dirty="0"/>
              <a:t> InFaith</a:t>
            </a:r>
          </a:p>
        </p:txBody>
      </p:sp>
      <p:sp>
        <p:nvSpPr>
          <p:cNvPr id="9" name="TextBox 8">
            <a:extLst>
              <a:ext uri="{FF2B5EF4-FFF2-40B4-BE49-F238E27FC236}">
                <a16:creationId xmlns:a16="http://schemas.microsoft.com/office/drawing/2014/main" id="{86E0C25C-3046-FA3E-359C-2E395AEDC117}"/>
              </a:ext>
            </a:extLst>
          </p:cNvPr>
          <p:cNvSpPr txBox="1"/>
          <p:nvPr/>
        </p:nvSpPr>
        <p:spPr>
          <a:xfrm>
            <a:off x="507127" y="88351"/>
            <a:ext cx="7157729" cy="830997"/>
          </a:xfrm>
          <a:prstGeom prst="rect">
            <a:avLst/>
          </a:prstGeom>
          <a:noFill/>
        </p:spPr>
        <p:txBody>
          <a:bodyPr wrap="none" rtlCol="0">
            <a:spAutoFit/>
          </a:bodyPr>
          <a:lstStyle/>
          <a:p>
            <a:r>
              <a:rPr lang="en-US" sz="4800" b="1" dirty="0">
                <a:solidFill>
                  <a:schemeClr val="bg1"/>
                </a:solidFill>
                <a:latin typeface="Arial" panose="020B0604020202020204" pitchFamily="34" charset="0"/>
                <a:cs typeface="Arial" panose="020B0604020202020204" pitchFamily="34" charset="0"/>
              </a:rPr>
              <a:t>“Investing” Resources  </a:t>
            </a:r>
          </a:p>
        </p:txBody>
      </p:sp>
      <p:sp>
        <p:nvSpPr>
          <p:cNvPr id="19" name="TextBox 18">
            <a:extLst>
              <a:ext uri="{FF2B5EF4-FFF2-40B4-BE49-F238E27FC236}">
                <a16:creationId xmlns:a16="http://schemas.microsoft.com/office/drawing/2014/main" id="{C91B84E5-C5B1-1D2C-71D3-FD2B40399649}"/>
              </a:ext>
            </a:extLst>
          </p:cNvPr>
          <p:cNvSpPr txBox="1"/>
          <p:nvPr/>
        </p:nvSpPr>
        <p:spPr>
          <a:xfrm>
            <a:off x="511931" y="1082346"/>
            <a:ext cx="11554137" cy="830997"/>
          </a:xfrm>
          <a:prstGeom prst="rect">
            <a:avLst/>
          </a:prstGeom>
          <a:noFill/>
        </p:spPr>
        <p:txBody>
          <a:bodyPr wrap="square">
            <a:spAutoFit/>
          </a:bodyPr>
          <a:lstStyle/>
          <a:p>
            <a:r>
              <a:rPr lang="en-US" sz="2400" b="1" dirty="0">
                <a:solidFill>
                  <a:srgbClr val="000000"/>
                </a:solidFill>
                <a:latin typeface="Fidelity Sans"/>
              </a:rPr>
              <a:t>You have access to an array of resources to help you with understanding the </a:t>
            </a:r>
          </a:p>
          <a:p>
            <a:r>
              <a:rPr lang="en-US" sz="2400" b="1" dirty="0">
                <a:solidFill>
                  <a:srgbClr val="000000"/>
                </a:solidFill>
                <a:latin typeface="Fidelity Sans"/>
              </a:rPr>
              <a:t>basics of Investing. Here’s a listing of some Fidelity resources: </a:t>
            </a:r>
            <a:endParaRPr lang="en-US" sz="3200" b="1" dirty="0"/>
          </a:p>
        </p:txBody>
      </p:sp>
      <p:sp>
        <p:nvSpPr>
          <p:cNvPr id="2" name="Rectangle 1">
            <a:extLst>
              <a:ext uri="{FF2B5EF4-FFF2-40B4-BE49-F238E27FC236}">
                <a16:creationId xmlns:a16="http://schemas.microsoft.com/office/drawing/2014/main" id="{9F59FC4C-A850-7F85-15B5-7F1799BB9C14}"/>
              </a:ext>
            </a:extLst>
          </p:cNvPr>
          <p:cNvSpPr/>
          <p:nvPr/>
        </p:nvSpPr>
        <p:spPr>
          <a:xfrm>
            <a:off x="507127" y="1965672"/>
            <a:ext cx="3489244" cy="542243"/>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200" b="1" dirty="0">
                <a:solidFill>
                  <a:schemeClr val="bg1"/>
                </a:solidFill>
                <a:latin typeface="Arial" panose="020B0604020202020204" pitchFamily="34" charset="0"/>
                <a:cs typeface="Arial" panose="020B0604020202020204" pitchFamily="34" charset="0"/>
              </a:rPr>
              <a:t>Live Virtual Workshops</a:t>
            </a:r>
          </a:p>
        </p:txBody>
      </p:sp>
      <p:sp>
        <p:nvSpPr>
          <p:cNvPr id="5" name="TextBox 4">
            <a:extLst>
              <a:ext uri="{FF2B5EF4-FFF2-40B4-BE49-F238E27FC236}">
                <a16:creationId xmlns:a16="http://schemas.microsoft.com/office/drawing/2014/main" id="{ACE45655-3056-019E-C129-7F821B985C16}"/>
              </a:ext>
            </a:extLst>
          </p:cNvPr>
          <p:cNvSpPr txBox="1"/>
          <p:nvPr/>
        </p:nvSpPr>
        <p:spPr>
          <a:xfrm>
            <a:off x="507127" y="2761209"/>
            <a:ext cx="2659702" cy="1443152"/>
          </a:xfrm>
          <a:prstGeom prst="rect">
            <a:avLst/>
          </a:prstGeom>
          <a:noFill/>
        </p:spPr>
        <p:txBody>
          <a:bodyPr wrap="none" rtlCol="0">
            <a:spAutoFit/>
          </a:bodyPr>
          <a:lstStyle/>
          <a:p>
            <a:pPr marL="285750" indent="-285750">
              <a:lnSpc>
                <a:spcPct val="150000"/>
              </a:lnSpc>
              <a:buFont typeface="Wingdings" panose="05000000000000000000" pitchFamily="2" charset="2"/>
              <a:buChar char="ü"/>
            </a:pPr>
            <a:r>
              <a:rPr lang="en-US" sz="1200" dirty="0">
                <a:latin typeface="Arial" panose="020B0604020202020204" pitchFamily="34" charset="0"/>
                <a:cs typeface="Arial" panose="020B0604020202020204" pitchFamily="34" charset="0"/>
              </a:rPr>
              <a:t>Investing for beginners</a:t>
            </a:r>
          </a:p>
          <a:p>
            <a:pPr marL="285750" indent="-285750">
              <a:lnSpc>
                <a:spcPct val="150000"/>
              </a:lnSpc>
              <a:buFont typeface="Wingdings" panose="05000000000000000000" pitchFamily="2" charset="2"/>
              <a:buChar char="ü"/>
            </a:pPr>
            <a:r>
              <a:rPr lang="en-US" sz="1200" dirty="0">
                <a:latin typeface="Arial" panose="020B0604020202020204" pitchFamily="34" charset="0"/>
                <a:cs typeface="Arial" panose="020B0604020202020204" pitchFamily="34" charset="0"/>
              </a:rPr>
              <a:t>Take the first step to investing</a:t>
            </a:r>
          </a:p>
          <a:p>
            <a:pPr marL="285750" indent="-285750">
              <a:lnSpc>
                <a:spcPct val="150000"/>
              </a:lnSpc>
              <a:buFont typeface="Wingdings" panose="05000000000000000000" pitchFamily="2" charset="2"/>
              <a:buChar char="ü"/>
            </a:pPr>
            <a:r>
              <a:rPr lang="en-US" sz="1200" dirty="0">
                <a:latin typeface="Arial" panose="020B0604020202020204" pitchFamily="34" charset="0"/>
                <a:cs typeface="Arial" panose="020B0604020202020204" pitchFamily="34" charset="0"/>
              </a:rPr>
              <a:t>Invest confidently for your future</a:t>
            </a:r>
          </a:p>
          <a:p>
            <a:pPr marL="285750" indent="-285750">
              <a:lnSpc>
                <a:spcPct val="150000"/>
              </a:lnSpc>
              <a:buFont typeface="Wingdings" panose="05000000000000000000" pitchFamily="2" charset="2"/>
              <a:buChar char="ü"/>
            </a:pPr>
            <a:r>
              <a:rPr lang="en-US" sz="1200" dirty="0">
                <a:latin typeface="Arial" panose="020B0604020202020204" pitchFamily="34" charset="0"/>
                <a:cs typeface="Arial" panose="020B0604020202020204" pitchFamily="34" charset="0"/>
              </a:rPr>
              <a:t>Navigating Market Volatility</a:t>
            </a:r>
          </a:p>
          <a:p>
            <a:pPr marL="285750" indent="-285750">
              <a:lnSpc>
                <a:spcPct val="150000"/>
              </a:lnSpc>
              <a:buFont typeface="Wingdings" panose="05000000000000000000" pitchFamily="2" charset="2"/>
              <a:buChar char="ü"/>
            </a:pPr>
            <a:r>
              <a:rPr lang="en-US" sz="1200" dirty="0">
                <a:latin typeface="Arial" panose="020B0604020202020204" pitchFamily="34" charset="0"/>
                <a:cs typeface="Arial" panose="020B0604020202020204" pitchFamily="34" charset="0"/>
              </a:rPr>
              <a:t>Quarterly Market Perspective</a:t>
            </a:r>
          </a:p>
        </p:txBody>
      </p:sp>
      <p:sp>
        <p:nvSpPr>
          <p:cNvPr id="7" name="TextBox 6">
            <a:extLst>
              <a:ext uri="{FF2B5EF4-FFF2-40B4-BE49-F238E27FC236}">
                <a16:creationId xmlns:a16="http://schemas.microsoft.com/office/drawing/2014/main" id="{52835091-5D74-14A8-515F-520BB490CDBE}"/>
              </a:ext>
            </a:extLst>
          </p:cNvPr>
          <p:cNvSpPr txBox="1"/>
          <p:nvPr/>
        </p:nvSpPr>
        <p:spPr>
          <a:xfrm>
            <a:off x="791180" y="2615726"/>
            <a:ext cx="2963940" cy="196913"/>
          </a:xfrm>
          <a:prstGeom prst="rect">
            <a:avLst/>
          </a:prstGeom>
          <a:noFill/>
        </p:spPr>
        <p:txBody>
          <a:bodyPr wrap="square">
            <a:spAutoFit/>
          </a:bodyPr>
          <a:lstStyle/>
          <a:p>
            <a:pPr algn="ctr">
              <a:lnSpc>
                <a:spcPts val="700"/>
              </a:lnSpc>
              <a:spcAft>
                <a:spcPts val="800"/>
              </a:spcAft>
            </a:pPr>
            <a:r>
              <a:rPr lang="en-US" sz="1200" b="1" i="1" kern="100" dirty="0">
                <a:effectLst/>
                <a:latin typeface="Roboto Condensed" panose="02000000000000000000" pitchFamily="2" charset="0"/>
                <a:ea typeface="Roboto Condensed" panose="02000000000000000000" pitchFamily="2" charset="0"/>
                <a:cs typeface="Roboto Condensed" panose="02000000000000000000" pitchFamily="2" charset="0"/>
              </a:rPr>
              <a:t>Choose a live workshop or watch on-demand</a:t>
            </a:r>
          </a:p>
        </p:txBody>
      </p:sp>
      <p:sp>
        <p:nvSpPr>
          <p:cNvPr id="10" name="Rectangle 9">
            <a:extLst>
              <a:ext uri="{FF2B5EF4-FFF2-40B4-BE49-F238E27FC236}">
                <a16:creationId xmlns:a16="http://schemas.microsoft.com/office/drawing/2014/main" id="{D481FF65-00E9-B087-D61D-B44DC4768D1F}"/>
              </a:ext>
            </a:extLst>
          </p:cNvPr>
          <p:cNvSpPr/>
          <p:nvPr/>
        </p:nvSpPr>
        <p:spPr>
          <a:xfrm>
            <a:off x="4308165" y="1965672"/>
            <a:ext cx="3489244" cy="542243"/>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chemeClr val="bg1"/>
                </a:solidFill>
                <a:latin typeface="Arial" panose="020B0604020202020204" pitchFamily="34" charset="0"/>
                <a:cs typeface="Arial" panose="020B0604020202020204" pitchFamily="34" charset="0"/>
              </a:rPr>
              <a:t>Videos</a:t>
            </a:r>
          </a:p>
        </p:txBody>
      </p:sp>
      <p:sp>
        <p:nvSpPr>
          <p:cNvPr id="14" name="TextBox 13">
            <a:extLst>
              <a:ext uri="{FF2B5EF4-FFF2-40B4-BE49-F238E27FC236}">
                <a16:creationId xmlns:a16="http://schemas.microsoft.com/office/drawing/2014/main" id="{E4A3F3D2-81A4-85BB-3FEA-A9308869DF22}"/>
              </a:ext>
            </a:extLst>
          </p:cNvPr>
          <p:cNvSpPr txBox="1"/>
          <p:nvPr/>
        </p:nvSpPr>
        <p:spPr>
          <a:xfrm>
            <a:off x="4308165" y="2560863"/>
            <a:ext cx="3448249" cy="2983958"/>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200" dirty="0">
                <a:latin typeface="Arial" panose="020B0604020202020204" pitchFamily="34" charset="0"/>
                <a:ea typeface="Roboto Condensed" panose="02000000000000000000" pitchFamily="2" charset="0"/>
                <a:cs typeface="Arial" panose="020B0604020202020204" pitchFamily="34" charset="0"/>
              </a:rPr>
              <a:t>Learn to Invest</a:t>
            </a:r>
          </a:p>
          <a:p>
            <a:pPr>
              <a:lnSpc>
                <a:spcPct val="50000"/>
              </a:lnSpc>
            </a:pPr>
            <a:endParaRPr lang="en-US" sz="1200" dirty="0">
              <a:latin typeface="Arial" panose="020B0604020202020204" pitchFamily="34" charset="0"/>
              <a:ea typeface="Roboto Condensed" panose="02000000000000000000" pitchFamily="2" charset="0"/>
              <a:cs typeface="Arial" panose="020B0604020202020204" pitchFamily="34" charset="0"/>
            </a:endParaRPr>
          </a:p>
          <a:p>
            <a:pPr marL="285750" indent="-285750">
              <a:lnSpc>
                <a:spcPts val="1500"/>
              </a:lnSpc>
              <a:buFont typeface="Wingdings" panose="05000000000000000000" pitchFamily="2" charset="2"/>
              <a:buChar char="ü"/>
            </a:pPr>
            <a:r>
              <a:rPr lang="en-US" sz="1200" dirty="0">
                <a:latin typeface="Arial" panose="020B0604020202020204" pitchFamily="34" charset="0"/>
                <a:ea typeface="Roboto Condensed" panose="02000000000000000000" pitchFamily="2" charset="0"/>
                <a:cs typeface="Arial" panose="020B0604020202020204" pitchFamily="34" charset="0"/>
              </a:rPr>
              <a:t>Building a sound investment strategy</a:t>
            </a:r>
          </a:p>
          <a:p>
            <a:pPr>
              <a:lnSpc>
                <a:spcPct val="50000"/>
              </a:lnSpc>
            </a:pPr>
            <a:endParaRPr lang="en-US" sz="1200" dirty="0">
              <a:latin typeface="Arial" panose="020B0604020202020204" pitchFamily="34" charset="0"/>
              <a:ea typeface="Roboto Condensed" panose="02000000000000000000" pitchFamily="2" charset="0"/>
              <a:cs typeface="Arial" panose="020B0604020202020204" pitchFamily="34" charset="0"/>
            </a:endParaRPr>
          </a:p>
          <a:p>
            <a:pPr marL="285750" indent="-285750">
              <a:lnSpc>
                <a:spcPts val="1500"/>
              </a:lnSpc>
              <a:buFont typeface="Wingdings" panose="05000000000000000000" pitchFamily="2" charset="2"/>
              <a:buChar char="ü"/>
            </a:pPr>
            <a:r>
              <a:rPr lang="en-US" sz="1200" dirty="0">
                <a:latin typeface="Arial" panose="020B0604020202020204" pitchFamily="34" charset="0"/>
                <a:ea typeface="Roboto Condensed" panose="02000000000000000000" pitchFamily="2" charset="0"/>
                <a:cs typeface="Arial" panose="020B0604020202020204" pitchFamily="34" charset="0"/>
              </a:rPr>
              <a:t>Investing basics: How to prioritize your debt</a:t>
            </a:r>
          </a:p>
          <a:p>
            <a:pPr>
              <a:lnSpc>
                <a:spcPts val="1500"/>
              </a:lnSpc>
            </a:pPr>
            <a:endParaRPr lang="en-US" sz="1200" dirty="0">
              <a:latin typeface="Arial" panose="020B0604020202020204" pitchFamily="34" charset="0"/>
              <a:ea typeface="Roboto Condensed" panose="02000000000000000000" pitchFamily="2" charset="0"/>
              <a:cs typeface="Arial" panose="020B0604020202020204" pitchFamily="34" charset="0"/>
            </a:endParaRPr>
          </a:p>
          <a:p>
            <a:pPr marL="285750" indent="-285750">
              <a:lnSpc>
                <a:spcPts val="1500"/>
              </a:lnSpc>
              <a:buFont typeface="Wingdings" panose="05000000000000000000" pitchFamily="2" charset="2"/>
              <a:buChar char="ü"/>
            </a:pPr>
            <a:r>
              <a:rPr lang="en-US" sz="1200" dirty="0">
                <a:latin typeface="Arial" panose="020B0604020202020204" pitchFamily="34" charset="0"/>
                <a:ea typeface="Roboto Condensed" panose="02000000000000000000" pitchFamily="2" charset="0"/>
                <a:cs typeface="Arial" panose="020B0604020202020204" pitchFamily="34" charset="0"/>
              </a:rPr>
              <a:t>Invest confidently for your future</a:t>
            </a:r>
          </a:p>
          <a:p>
            <a:pPr marL="285750" indent="-285750">
              <a:lnSpc>
                <a:spcPct val="150000"/>
              </a:lnSpc>
              <a:buFont typeface="Wingdings" panose="05000000000000000000" pitchFamily="2" charset="2"/>
              <a:buChar char="ü"/>
            </a:pPr>
            <a:r>
              <a:rPr lang="en-US" sz="1200" dirty="0">
                <a:latin typeface="Arial" panose="020B0604020202020204" pitchFamily="34" charset="0"/>
                <a:ea typeface="Roboto Condensed" panose="02000000000000000000" pitchFamily="2" charset="0"/>
                <a:cs typeface="Arial" panose="020B0604020202020204" pitchFamily="34" charset="0"/>
              </a:rPr>
              <a:t>Learn investing basics</a:t>
            </a:r>
          </a:p>
          <a:p>
            <a:pPr>
              <a:lnSpc>
                <a:spcPct val="50000"/>
              </a:lnSpc>
            </a:pPr>
            <a:endParaRPr lang="en-US" sz="1200" dirty="0">
              <a:latin typeface="Arial" panose="020B0604020202020204" pitchFamily="34" charset="0"/>
              <a:ea typeface="Roboto Condensed" panose="02000000000000000000" pitchFamily="2" charset="0"/>
              <a:cs typeface="Arial" panose="020B0604020202020204" pitchFamily="34" charset="0"/>
            </a:endParaRPr>
          </a:p>
          <a:p>
            <a:pPr marL="285750" indent="-285750">
              <a:lnSpc>
                <a:spcPts val="1500"/>
              </a:lnSpc>
              <a:buFont typeface="Wingdings" panose="05000000000000000000" pitchFamily="2" charset="2"/>
              <a:buChar char="ü"/>
            </a:pPr>
            <a:r>
              <a:rPr lang="en-US" sz="1200" dirty="0">
                <a:latin typeface="Arial" panose="020B0604020202020204" pitchFamily="34" charset="0"/>
                <a:ea typeface="Roboto Condensed" panose="02000000000000000000" pitchFamily="2" charset="0"/>
                <a:cs typeface="Arial" panose="020B0604020202020204" pitchFamily="34" charset="0"/>
              </a:rPr>
              <a:t>How do I know if I have the right investment mix</a:t>
            </a:r>
          </a:p>
          <a:p>
            <a:pPr>
              <a:lnSpc>
                <a:spcPts val="1500"/>
              </a:lnSpc>
            </a:pPr>
            <a:endParaRPr lang="en-US" sz="1400" dirty="0">
              <a:latin typeface="Arial" panose="020B0604020202020204" pitchFamily="34" charset="0"/>
              <a:ea typeface="Roboto Condensed" panose="02000000000000000000" pitchFamily="2" charset="0"/>
              <a:cs typeface="Arial" panose="020B0604020202020204" pitchFamily="34" charset="0"/>
            </a:endParaRPr>
          </a:p>
          <a:p>
            <a:pPr marL="285750" indent="-285750">
              <a:buFont typeface="Wingdings" panose="05000000000000000000" pitchFamily="2" charset="2"/>
              <a:buChar char="ü"/>
            </a:pPr>
            <a:r>
              <a:rPr lang="en-US" sz="1200" dirty="0">
                <a:latin typeface="Arial" panose="020B0604020202020204" pitchFamily="34" charset="0"/>
                <a:ea typeface="Roboto Condensed" panose="02000000000000000000" pitchFamily="2" charset="0"/>
                <a:cs typeface="Arial" panose="020B0604020202020204" pitchFamily="34" charset="0"/>
              </a:rPr>
              <a:t>What are the biggest investing pitfalls to avoid?</a:t>
            </a:r>
          </a:p>
          <a:p>
            <a:pPr marL="285750" indent="-285750">
              <a:lnSpc>
                <a:spcPct val="150000"/>
              </a:lnSpc>
              <a:buFont typeface="Wingdings" panose="05000000000000000000" pitchFamily="2" charset="2"/>
              <a:buChar char="ü"/>
            </a:pPr>
            <a:r>
              <a:rPr lang="en-US" sz="1200" dirty="0">
                <a:latin typeface="Arial" panose="020B0604020202020204" pitchFamily="34" charset="0"/>
                <a:ea typeface="Roboto Condensed" panose="02000000000000000000" pitchFamily="2" charset="0"/>
                <a:cs typeface="Arial" panose="020B0604020202020204" pitchFamily="34" charset="0"/>
              </a:rPr>
              <a:t>What is a target date fund?</a:t>
            </a:r>
            <a:endParaRPr lang="en-US" sz="1600" dirty="0">
              <a:latin typeface="Arial" panose="020B0604020202020204" pitchFamily="34" charset="0"/>
              <a:ea typeface="Roboto Condensed" panose="02000000000000000000" pitchFamily="2" charset="0"/>
              <a:cs typeface="Arial" panose="020B0604020202020204" pitchFamily="34" charset="0"/>
            </a:endParaRPr>
          </a:p>
        </p:txBody>
      </p:sp>
      <p:sp>
        <p:nvSpPr>
          <p:cNvPr id="21" name="Rectangle 20">
            <a:extLst>
              <a:ext uri="{FF2B5EF4-FFF2-40B4-BE49-F238E27FC236}">
                <a16:creationId xmlns:a16="http://schemas.microsoft.com/office/drawing/2014/main" id="{34B64A7D-9083-AA52-6B85-34798D6A360E}"/>
              </a:ext>
            </a:extLst>
          </p:cNvPr>
          <p:cNvSpPr/>
          <p:nvPr/>
        </p:nvSpPr>
        <p:spPr>
          <a:xfrm>
            <a:off x="8064893" y="1965672"/>
            <a:ext cx="3489244" cy="543043"/>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chemeClr val="bg1"/>
                </a:solidFill>
                <a:latin typeface="Arial" panose="020B0604020202020204" pitchFamily="34" charset="0"/>
                <a:cs typeface="Arial" panose="020B0604020202020204" pitchFamily="34" charset="0"/>
              </a:rPr>
              <a:t>Articles</a:t>
            </a:r>
          </a:p>
        </p:txBody>
      </p:sp>
      <p:sp>
        <p:nvSpPr>
          <p:cNvPr id="31" name="TextBox 30">
            <a:extLst>
              <a:ext uri="{FF2B5EF4-FFF2-40B4-BE49-F238E27FC236}">
                <a16:creationId xmlns:a16="http://schemas.microsoft.com/office/drawing/2014/main" id="{82ED69C7-F2E6-F803-D498-71098FACF01B}"/>
              </a:ext>
            </a:extLst>
          </p:cNvPr>
          <p:cNvSpPr txBox="1"/>
          <p:nvPr/>
        </p:nvSpPr>
        <p:spPr>
          <a:xfrm>
            <a:off x="8087545" y="2554378"/>
            <a:ext cx="2872453" cy="2031325"/>
          </a:xfrm>
          <a:prstGeom prst="rect">
            <a:avLst/>
          </a:prstGeom>
          <a:noFill/>
        </p:spPr>
        <p:txBody>
          <a:bodyPr wrap="none" rtlCol="0">
            <a:spAutoFit/>
          </a:bodyPr>
          <a:lstStyle/>
          <a:p>
            <a:pPr marL="285750" indent="-285750">
              <a:lnSpc>
                <a:spcPct val="150000"/>
              </a:lnSpc>
              <a:buFont typeface="Wingdings" panose="05000000000000000000" pitchFamily="2" charset="2"/>
              <a:buChar char="ü"/>
            </a:pPr>
            <a:r>
              <a:rPr lang="en-US" sz="1200" dirty="0">
                <a:latin typeface="Arial" panose="020B0604020202020204" pitchFamily="34" charset="0"/>
                <a:cs typeface="Arial" panose="020B0604020202020204" pitchFamily="34" charset="0"/>
              </a:rPr>
              <a:t>Investing basics</a:t>
            </a:r>
          </a:p>
          <a:p>
            <a:pPr marL="285750" indent="-285750">
              <a:lnSpc>
                <a:spcPct val="150000"/>
              </a:lnSpc>
              <a:buFont typeface="Wingdings" panose="05000000000000000000" pitchFamily="2" charset="2"/>
              <a:buChar char="ü"/>
            </a:pPr>
            <a:r>
              <a:rPr lang="en-US" sz="1200" dirty="0">
                <a:latin typeface="Arial" panose="020B0604020202020204" pitchFamily="34" charset="0"/>
                <a:cs typeface="Arial" panose="020B0604020202020204" pitchFamily="34" charset="0"/>
              </a:rPr>
              <a:t>Types of accounts and investments</a:t>
            </a:r>
          </a:p>
          <a:p>
            <a:pPr marL="285750" indent="-285750">
              <a:lnSpc>
                <a:spcPct val="150000"/>
              </a:lnSpc>
              <a:buFont typeface="Wingdings" panose="05000000000000000000" pitchFamily="2" charset="2"/>
              <a:buChar char="ü"/>
            </a:pPr>
            <a:r>
              <a:rPr lang="en-US" sz="1200" dirty="0">
                <a:latin typeface="Arial" panose="020B0604020202020204" pitchFamily="34" charset="0"/>
                <a:cs typeface="Arial" panose="020B0604020202020204" pitchFamily="34" charset="0"/>
              </a:rPr>
              <a:t>Getting started investing</a:t>
            </a:r>
          </a:p>
          <a:p>
            <a:pPr marL="285750" indent="-285750">
              <a:lnSpc>
                <a:spcPct val="150000"/>
              </a:lnSpc>
              <a:buFont typeface="Wingdings" panose="05000000000000000000" pitchFamily="2" charset="2"/>
              <a:buChar char="ü"/>
            </a:pPr>
            <a:r>
              <a:rPr lang="en-US" sz="1200" dirty="0">
                <a:latin typeface="Arial" panose="020B0604020202020204" pitchFamily="34" charset="0"/>
                <a:cs typeface="Arial" panose="020B0604020202020204" pitchFamily="34" charset="0"/>
              </a:rPr>
              <a:t>Habits of successful investors</a:t>
            </a:r>
          </a:p>
          <a:p>
            <a:pPr marL="285750" indent="-285750">
              <a:lnSpc>
                <a:spcPct val="150000"/>
              </a:lnSpc>
              <a:buFont typeface="Wingdings" panose="05000000000000000000" pitchFamily="2" charset="2"/>
              <a:buChar char="ü"/>
            </a:pPr>
            <a:r>
              <a:rPr lang="en-US" sz="1200" dirty="0">
                <a:latin typeface="Arial" panose="020B0604020202020204" pitchFamily="34" charset="0"/>
                <a:cs typeface="Arial" panose="020B0604020202020204" pitchFamily="34" charset="0"/>
              </a:rPr>
              <a:t>What is…</a:t>
            </a:r>
          </a:p>
          <a:p>
            <a:pPr marL="742950" lvl="1"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Investing</a:t>
            </a:r>
          </a:p>
          <a:p>
            <a:pPr marL="742950" lvl="1"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Stocks</a:t>
            </a:r>
          </a:p>
          <a:p>
            <a:pPr marL="742950" lvl="1"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Mutual funds</a:t>
            </a:r>
          </a:p>
        </p:txBody>
      </p:sp>
      <p:sp>
        <p:nvSpPr>
          <p:cNvPr id="34" name="TextBox 33">
            <a:extLst>
              <a:ext uri="{FF2B5EF4-FFF2-40B4-BE49-F238E27FC236}">
                <a16:creationId xmlns:a16="http://schemas.microsoft.com/office/drawing/2014/main" id="{623BEAA3-BC65-BBC9-B07B-F5AC69D43F08}"/>
              </a:ext>
            </a:extLst>
          </p:cNvPr>
          <p:cNvSpPr txBox="1"/>
          <p:nvPr/>
        </p:nvSpPr>
        <p:spPr>
          <a:xfrm>
            <a:off x="7952763" y="5137493"/>
            <a:ext cx="3624025" cy="646331"/>
          </a:xfrm>
          <a:prstGeom prst="rect">
            <a:avLst/>
          </a:prstGeom>
          <a:solidFill>
            <a:schemeClr val="accent6"/>
          </a:solidFill>
        </p:spPr>
        <p:txBody>
          <a:bodyPr wrap="square" rtlCol="0">
            <a:spAutoFit/>
          </a:bodyPr>
          <a:lstStyle/>
          <a:p>
            <a:r>
              <a:rPr lang="en-US" b="1" dirty="0">
                <a:solidFill>
                  <a:schemeClr val="bg1"/>
                </a:solidFill>
              </a:rPr>
              <a:t>Questions? </a:t>
            </a:r>
          </a:p>
          <a:p>
            <a:r>
              <a:rPr lang="en-US" dirty="0">
                <a:solidFill>
                  <a:schemeClr val="bg1"/>
                </a:solidFill>
              </a:rPr>
              <a:t>Call Fidelity at 800-835-5097</a:t>
            </a:r>
          </a:p>
        </p:txBody>
      </p:sp>
      <p:sp>
        <p:nvSpPr>
          <p:cNvPr id="35" name="TextBox 34">
            <a:extLst>
              <a:ext uri="{FF2B5EF4-FFF2-40B4-BE49-F238E27FC236}">
                <a16:creationId xmlns:a16="http://schemas.microsoft.com/office/drawing/2014/main" id="{E36296F0-BB74-9731-A337-59ACDE773E37}"/>
              </a:ext>
            </a:extLst>
          </p:cNvPr>
          <p:cNvSpPr txBox="1"/>
          <p:nvPr/>
        </p:nvSpPr>
        <p:spPr>
          <a:xfrm>
            <a:off x="7952763" y="5891590"/>
            <a:ext cx="3624025" cy="369332"/>
          </a:xfrm>
          <a:prstGeom prst="rect">
            <a:avLst/>
          </a:prstGeom>
          <a:solidFill>
            <a:srgbClr val="00539F"/>
          </a:solidFill>
        </p:spPr>
        <p:txBody>
          <a:bodyPr wrap="square" rtlCol="0">
            <a:spAutoFit/>
          </a:bodyPr>
          <a:lstStyle/>
          <a:p>
            <a:r>
              <a:rPr lang="en-US" dirty="0">
                <a:solidFill>
                  <a:schemeClr val="bg1"/>
                </a:solidFill>
              </a:rPr>
              <a:t>InFaith Retirement Plan ID #44686</a:t>
            </a:r>
          </a:p>
        </p:txBody>
      </p:sp>
      <p:sp>
        <p:nvSpPr>
          <p:cNvPr id="3" name="Slide Number Placeholder 2">
            <a:extLst>
              <a:ext uri="{FF2B5EF4-FFF2-40B4-BE49-F238E27FC236}">
                <a16:creationId xmlns:a16="http://schemas.microsoft.com/office/drawing/2014/main" id="{FE54F94F-60DA-03AD-877C-AE0B859AB2CC}"/>
              </a:ext>
            </a:extLst>
          </p:cNvPr>
          <p:cNvSpPr>
            <a:spLocks noGrp="1"/>
          </p:cNvSpPr>
          <p:nvPr>
            <p:ph type="sldNum" sz="quarter" idx="12"/>
          </p:nvPr>
        </p:nvSpPr>
        <p:spPr/>
        <p:txBody>
          <a:bodyPr/>
          <a:lstStyle/>
          <a:p>
            <a:fld id="{647369D3-0C8F-4905-A28D-0B89B8168B63}" type="slidenum">
              <a:rPr lang="en-US" smtClean="0"/>
              <a:pPr/>
              <a:t>10</a:t>
            </a:fld>
            <a:endParaRPr lang="en-US" dirty="0"/>
          </a:p>
        </p:txBody>
      </p:sp>
      <p:sp>
        <p:nvSpPr>
          <p:cNvPr id="4" name="Rectangle 3">
            <a:extLst>
              <a:ext uri="{FF2B5EF4-FFF2-40B4-BE49-F238E27FC236}">
                <a16:creationId xmlns:a16="http://schemas.microsoft.com/office/drawing/2014/main" id="{F55A41F4-9246-900D-5F2F-7478071333F7}"/>
              </a:ext>
            </a:extLst>
          </p:cNvPr>
          <p:cNvSpPr/>
          <p:nvPr/>
        </p:nvSpPr>
        <p:spPr>
          <a:xfrm>
            <a:off x="0" y="6679840"/>
            <a:ext cx="12192000" cy="178160"/>
          </a:xfrm>
          <a:prstGeom prst="rect">
            <a:avLst/>
          </a:prstGeom>
          <a:solidFill>
            <a:srgbClr val="0053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val="199993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262F22-613F-3373-64BC-DC832A31534A}"/>
            </a:ext>
          </a:extLst>
        </p:cNvPr>
        <p:cNvGrpSpPr/>
        <p:nvPr/>
      </p:nvGrpSpPr>
      <p:grpSpPr>
        <a:xfrm>
          <a:off x="0" y="0"/>
          <a:ext cx="0" cy="0"/>
          <a:chOff x="0" y="0"/>
          <a:chExt cx="0" cy="0"/>
        </a:xfrm>
      </p:grpSpPr>
      <p:sp>
        <p:nvSpPr>
          <p:cNvPr id="28" name="Rectangle 27">
            <a:extLst>
              <a:ext uri="{FF2B5EF4-FFF2-40B4-BE49-F238E27FC236}">
                <a16:creationId xmlns:a16="http://schemas.microsoft.com/office/drawing/2014/main" id="{7FFBB516-EFB4-CC18-4E98-C7521F803079}"/>
              </a:ext>
            </a:extLst>
          </p:cNvPr>
          <p:cNvSpPr/>
          <p:nvPr/>
        </p:nvSpPr>
        <p:spPr>
          <a:xfrm>
            <a:off x="3" y="6"/>
            <a:ext cx="12191999" cy="1007689"/>
          </a:xfrm>
          <a:prstGeom prst="rect">
            <a:avLst/>
          </a:prstGeom>
          <a:solidFill>
            <a:srgbClr val="0FA53D"/>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4799" dirty="0">
              <a:solidFill>
                <a:srgbClr val="00539F"/>
              </a:solidFill>
              <a:latin typeface="Helvectia"/>
            </a:endParaRPr>
          </a:p>
        </p:txBody>
      </p:sp>
      <p:sp>
        <p:nvSpPr>
          <p:cNvPr id="29" name="TextBox 28">
            <a:extLst>
              <a:ext uri="{FF2B5EF4-FFF2-40B4-BE49-F238E27FC236}">
                <a16:creationId xmlns:a16="http://schemas.microsoft.com/office/drawing/2014/main" id="{F333A043-7AEC-AE3B-9B26-A2346EAC93D5}"/>
              </a:ext>
            </a:extLst>
          </p:cNvPr>
          <p:cNvSpPr txBox="1"/>
          <p:nvPr/>
        </p:nvSpPr>
        <p:spPr>
          <a:xfrm>
            <a:off x="299103" y="88416"/>
            <a:ext cx="11759013" cy="707886"/>
          </a:xfrm>
          <a:prstGeom prst="rect">
            <a:avLst/>
          </a:prstGeom>
          <a:noFill/>
        </p:spPr>
        <p:txBody>
          <a:bodyPr wrap="square" rtlCol="0">
            <a:spAutoFit/>
          </a:bodyPr>
          <a:lstStyle/>
          <a:p>
            <a:r>
              <a:rPr lang="en-US" sz="4000" dirty="0">
                <a:solidFill>
                  <a:schemeClr val="bg1"/>
                </a:solidFill>
                <a:latin typeface="Helvectia"/>
                <a:cs typeface="Arial" panose="020B0604020202020204" pitchFamily="34" charset="0"/>
              </a:rPr>
              <a:t>Building Your Retirement Savings</a:t>
            </a:r>
          </a:p>
        </p:txBody>
      </p:sp>
      <p:sp>
        <p:nvSpPr>
          <p:cNvPr id="15" name="Footer Placeholder 14">
            <a:extLst>
              <a:ext uri="{FF2B5EF4-FFF2-40B4-BE49-F238E27FC236}">
                <a16:creationId xmlns:a16="http://schemas.microsoft.com/office/drawing/2014/main" id="{C70DDE5D-FD68-F6B5-0131-447E88D2BDE1}"/>
              </a:ext>
            </a:extLst>
          </p:cNvPr>
          <p:cNvSpPr>
            <a:spLocks noGrp="1"/>
          </p:cNvSpPr>
          <p:nvPr>
            <p:ph type="ftr" sz="quarter" idx="11"/>
          </p:nvPr>
        </p:nvSpPr>
        <p:spPr/>
        <p:txBody>
          <a:bodyPr/>
          <a:lstStyle/>
          <a:p>
            <a:r>
              <a:rPr lang="en-US" dirty="0"/>
              <a:t> InFaith</a:t>
            </a:r>
          </a:p>
        </p:txBody>
      </p:sp>
      <p:sp>
        <p:nvSpPr>
          <p:cNvPr id="2" name="Slide Number Placeholder 1">
            <a:extLst>
              <a:ext uri="{FF2B5EF4-FFF2-40B4-BE49-F238E27FC236}">
                <a16:creationId xmlns:a16="http://schemas.microsoft.com/office/drawing/2014/main" id="{1D854189-54EE-A9E2-57C9-FF91E3B571FE}"/>
              </a:ext>
            </a:extLst>
          </p:cNvPr>
          <p:cNvSpPr>
            <a:spLocks noGrp="1"/>
          </p:cNvSpPr>
          <p:nvPr>
            <p:ph type="sldNum" sz="quarter" idx="12"/>
          </p:nvPr>
        </p:nvSpPr>
        <p:spPr/>
        <p:txBody>
          <a:bodyPr/>
          <a:lstStyle/>
          <a:p>
            <a:fld id="{647369D3-0C8F-4905-A28D-0B89B8168B63}" type="slidenum">
              <a:rPr lang="en-US" smtClean="0"/>
              <a:pPr/>
              <a:t>11</a:t>
            </a:fld>
            <a:endParaRPr lang="en-US" dirty="0"/>
          </a:p>
        </p:txBody>
      </p:sp>
      <p:sp>
        <p:nvSpPr>
          <p:cNvPr id="6" name="TextBox 5">
            <a:extLst>
              <a:ext uri="{FF2B5EF4-FFF2-40B4-BE49-F238E27FC236}">
                <a16:creationId xmlns:a16="http://schemas.microsoft.com/office/drawing/2014/main" id="{CB7F0E73-EFD8-E446-0B88-99E4039B13E9}"/>
              </a:ext>
            </a:extLst>
          </p:cNvPr>
          <p:cNvSpPr txBox="1"/>
          <p:nvPr/>
        </p:nvSpPr>
        <p:spPr>
          <a:xfrm>
            <a:off x="852855" y="1204546"/>
            <a:ext cx="11122268" cy="5232202"/>
          </a:xfrm>
          <a:prstGeom prst="rect">
            <a:avLst/>
          </a:prstGeom>
          <a:noFill/>
        </p:spPr>
        <p:txBody>
          <a:bodyPr wrap="square">
            <a:spAutoFit/>
          </a:bodyPr>
          <a:lstStyle/>
          <a:p>
            <a:pPr marL="514350" indent="-514350">
              <a:buFont typeface="Wingdings" panose="05000000000000000000" pitchFamily="2" charset="2"/>
              <a:buChar char="ü"/>
              <a:defRPr/>
            </a:pPr>
            <a:r>
              <a:rPr lang="en-US" altLang="ko-KR" sz="2400" dirty="0">
                <a:latin typeface="Arial" panose="020B0604020202020204" pitchFamily="34" charset="0"/>
                <a:cs typeface="Arial" panose="020B0604020202020204" pitchFamily="34" charset="0"/>
              </a:rPr>
              <a:t>How much can I contribute?</a:t>
            </a:r>
            <a:endParaRPr lang="ko-KR" altLang="en-US" sz="2400" dirty="0">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US" altLang="ko-KR" sz="2400" dirty="0">
                <a:latin typeface="Arial" panose="020B0604020202020204" pitchFamily="34" charset="0"/>
                <a:cs typeface="Arial" panose="020B0604020202020204" pitchFamily="34" charset="0"/>
              </a:rPr>
              <a:t>Employee and employer matching contributions</a:t>
            </a:r>
          </a:p>
          <a:p>
            <a:pPr marL="914400" lvl="1" indent="-457200">
              <a:buFont typeface="Arial" panose="020B0604020202020204" pitchFamily="34" charset="0"/>
              <a:buChar char="•"/>
            </a:pPr>
            <a:r>
              <a:rPr lang="en-US" altLang="ko-KR" sz="2400" dirty="0">
                <a:latin typeface="Arial" panose="020B0604020202020204" pitchFamily="34" charset="0"/>
                <a:cs typeface="Arial" panose="020B0604020202020204" pitchFamily="34" charset="0"/>
              </a:rPr>
              <a:t>Regular and catch-up contributions for those over 50</a:t>
            </a:r>
          </a:p>
          <a:p>
            <a:pPr marL="914400" lvl="1" indent="-457200">
              <a:buFont typeface="Arial" panose="020B0604020202020204" pitchFamily="34" charset="0"/>
              <a:buChar char="•"/>
            </a:pPr>
            <a:r>
              <a:rPr lang="en-US" altLang="ko-KR" sz="2400" dirty="0">
                <a:latin typeface="Arial" panose="020B0604020202020204" pitchFamily="34" charset="0"/>
                <a:cs typeface="Arial" panose="020B0604020202020204" pitchFamily="34" charset="0"/>
              </a:rPr>
              <a:t>Do I pay taxes on amounts contributed? </a:t>
            </a:r>
            <a:r>
              <a:rPr lang="en-US" altLang="ko-KR" sz="2400" dirty="0">
                <a:solidFill>
                  <a:srgbClr val="C00000"/>
                </a:solidFill>
                <a:latin typeface="Arial" panose="020B0604020202020204" pitchFamily="34" charset="0"/>
                <a:cs typeface="Arial" panose="020B0604020202020204" pitchFamily="34" charset="0"/>
              </a:rPr>
              <a:t>No, except for Roth contributions</a:t>
            </a:r>
            <a:endParaRPr kumimoji="0" lang="en-US" sz="2400" b="0"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indent="-342900">
              <a:buFont typeface="Wingdings" panose="05000000000000000000" pitchFamily="2" charset="2"/>
              <a:buChar char="ü"/>
            </a:pPr>
            <a:endParaRPr lang="en-US" altLang="ko-KR" sz="1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altLang="ko-KR" sz="2400" dirty="0">
                <a:latin typeface="Arial" panose="020B0604020202020204" pitchFamily="34" charset="0"/>
                <a:cs typeface="Arial" panose="020B0604020202020204" pitchFamily="34" charset="0"/>
              </a:rPr>
              <a:t>Move existing balances and/or new contributions to different funds at any time</a:t>
            </a:r>
          </a:p>
          <a:p>
            <a:pPr marL="171450" indent="-171450">
              <a:buFont typeface="Wingdings" panose="05000000000000000000" pitchFamily="2" charset="2"/>
              <a:buChar char="ü"/>
            </a:pPr>
            <a:endParaRPr lang="en-US" altLang="ko-KR" sz="12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altLang="ko-KR" sz="2400" dirty="0">
                <a:latin typeface="Arial" panose="020B0604020202020204" pitchFamily="34" charset="0"/>
                <a:cs typeface="Arial" panose="020B0604020202020204" pitchFamily="34" charset="0"/>
              </a:rPr>
              <a:t> At age 59½ you can begin making withdrawals without paying a 10% penalty, but you must pay federal income taxes</a:t>
            </a:r>
            <a:endParaRPr lang="ko-KR" altLang="en-US" sz="2400" dirty="0">
              <a:latin typeface="Arial" panose="020B0604020202020204" pitchFamily="34" charset="0"/>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457200" indent="-457200">
              <a:buFont typeface="Wingdings" panose="05000000000000000000" pitchFamily="2" charset="2"/>
              <a:buChar char=""/>
            </a:pPr>
            <a:r>
              <a:rPr lang="en-US" altLang="ko-KR" sz="2400" dirty="0">
                <a:latin typeface="Helvectia"/>
                <a:cs typeface="Arial" pitchFamily="34" charset="0"/>
              </a:rPr>
              <a:t>Are there provisions for withdrawing sooner without penalty? </a:t>
            </a:r>
            <a:r>
              <a:rPr lang="en-US" altLang="ko-KR" sz="2400" dirty="0">
                <a:solidFill>
                  <a:srgbClr val="C00000"/>
                </a:solidFill>
                <a:latin typeface="Helvectia"/>
                <a:cs typeface="Arial" pitchFamily="34" charset="0"/>
              </a:rPr>
              <a:t>Not presently, but recent legislation does allow for “hardship withdrawals” for certain reasons without penalty. These may be allowed by your plan in the future.</a:t>
            </a:r>
          </a:p>
          <a:p>
            <a:endParaRPr lang="en-US" altLang="ko-KR" sz="1200" b="1" dirty="0">
              <a:latin typeface="Helvectia"/>
              <a:cs typeface="Arial" pitchFamily="34" charset="0"/>
            </a:endParaRPr>
          </a:p>
          <a:p>
            <a:pPr marL="457200" indent="-457200">
              <a:buFont typeface="Wingdings" panose="05000000000000000000" pitchFamily="2" charset="2"/>
              <a:buChar char="ü"/>
            </a:pPr>
            <a:r>
              <a:rPr lang="en-US" altLang="ko-KR" sz="2400" dirty="0">
                <a:latin typeface="Helvectia"/>
                <a:cs typeface="Arial" pitchFamily="34" charset="0"/>
              </a:rPr>
              <a:t>What if I must take money out for another reason before I’m 59½?</a:t>
            </a:r>
          </a:p>
          <a:p>
            <a:r>
              <a:rPr lang="en-US" altLang="ko-KR" sz="2400" dirty="0">
                <a:latin typeface="Helvectia"/>
                <a:cs typeface="Arial" pitchFamily="34" charset="0"/>
              </a:rPr>
              <a:t>    </a:t>
            </a:r>
            <a:r>
              <a:rPr lang="en-US" altLang="ko-KR" sz="2400" dirty="0">
                <a:solidFill>
                  <a:srgbClr val="C00000"/>
                </a:solidFill>
                <a:latin typeface="Helvectia"/>
                <a:cs typeface="Arial" pitchFamily="34" charset="0"/>
              </a:rPr>
              <a:t>If you do, you pay a 10% penalty plus the income tax.</a:t>
            </a:r>
            <a:endParaRPr kumimoji="0" lang="en-US" sz="2400" b="0" i="0" u="none" strike="noStrike" kern="1200" cap="none" spc="0" normalizeH="0" baseline="0" noProof="0" dirty="0">
              <a:ln>
                <a:noFill/>
              </a:ln>
              <a:solidFill>
                <a:srgbClr val="C00000"/>
              </a:solidFill>
              <a:effectLst/>
              <a:uLnTx/>
              <a:uFillTx/>
              <a:latin typeface="Helvectia"/>
              <a:ea typeface="Calibri" panose="020F050202020403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9FD677E7-9D66-44BF-B61E-809B5E83B94B}"/>
              </a:ext>
            </a:extLst>
          </p:cNvPr>
          <p:cNvSpPr/>
          <p:nvPr/>
        </p:nvSpPr>
        <p:spPr>
          <a:xfrm>
            <a:off x="0" y="6679840"/>
            <a:ext cx="12192000" cy="178160"/>
          </a:xfrm>
          <a:prstGeom prst="rect">
            <a:avLst/>
          </a:prstGeom>
          <a:solidFill>
            <a:srgbClr val="0053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Helvectia"/>
            </a:endParaRPr>
          </a:p>
        </p:txBody>
      </p:sp>
    </p:spTree>
    <p:extLst>
      <p:ext uri="{BB962C8B-B14F-4D97-AF65-F5344CB8AC3E}">
        <p14:creationId xmlns:p14="http://schemas.microsoft.com/office/powerpoint/2010/main" val="2051251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6D8038-E5CF-F963-DEBF-746A62AFB6AA}"/>
            </a:ext>
          </a:extLst>
        </p:cNvPr>
        <p:cNvGrpSpPr/>
        <p:nvPr/>
      </p:nvGrpSpPr>
      <p:grpSpPr>
        <a:xfrm>
          <a:off x="0" y="0"/>
          <a:ext cx="0" cy="0"/>
          <a:chOff x="0" y="0"/>
          <a:chExt cx="0" cy="0"/>
        </a:xfrm>
      </p:grpSpPr>
      <p:sp>
        <p:nvSpPr>
          <p:cNvPr id="28" name="Rectangle 27">
            <a:extLst>
              <a:ext uri="{FF2B5EF4-FFF2-40B4-BE49-F238E27FC236}">
                <a16:creationId xmlns:a16="http://schemas.microsoft.com/office/drawing/2014/main" id="{E96A4118-7986-CD22-F9A4-FC8D8A9EC449}"/>
              </a:ext>
            </a:extLst>
          </p:cNvPr>
          <p:cNvSpPr/>
          <p:nvPr/>
        </p:nvSpPr>
        <p:spPr>
          <a:xfrm>
            <a:off x="3" y="6"/>
            <a:ext cx="12191999" cy="1007689"/>
          </a:xfrm>
          <a:prstGeom prst="rect">
            <a:avLst/>
          </a:prstGeom>
          <a:solidFill>
            <a:srgbClr val="0FA53D"/>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4799" dirty="0">
              <a:solidFill>
                <a:srgbClr val="00539F"/>
              </a:solidFill>
              <a:latin typeface="Helvectia"/>
            </a:endParaRPr>
          </a:p>
        </p:txBody>
      </p:sp>
      <p:sp>
        <p:nvSpPr>
          <p:cNvPr id="29" name="TextBox 28">
            <a:extLst>
              <a:ext uri="{FF2B5EF4-FFF2-40B4-BE49-F238E27FC236}">
                <a16:creationId xmlns:a16="http://schemas.microsoft.com/office/drawing/2014/main" id="{7E2E7A91-B6D6-6C40-41AD-84A44377D342}"/>
              </a:ext>
            </a:extLst>
          </p:cNvPr>
          <p:cNvSpPr txBox="1"/>
          <p:nvPr/>
        </p:nvSpPr>
        <p:spPr>
          <a:xfrm>
            <a:off x="299103" y="88416"/>
            <a:ext cx="11759013" cy="707886"/>
          </a:xfrm>
          <a:prstGeom prst="rect">
            <a:avLst/>
          </a:prstGeom>
          <a:noFill/>
        </p:spPr>
        <p:txBody>
          <a:bodyPr wrap="square" rtlCol="0">
            <a:spAutoFit/>
          </a:bodyPr>
          <a:lstStyle/>
          <a:p>
            <a:r>
              <a:rPr lang="en-US" sz="4000" dirty="0">
                <a:solidFill>
                  <a:schemeClr val="bg1"/>
                </a:solidFill>
                <a:latin typeface="Helvectia"/>
                <a:cs typeface="Arial" panose="020B0604020202020204" pitchFamily="34" charset="0"/>
              </a:rPr>
              <a:t>Withdrawing Funds form Your Account</a:t>
            </a:r>
          </a:p>
        </p:txBody>
      </p:sp>
      <p:sp>
        <p:nvSpPr>
          <p:cNvPr id="15" name="Footer Placeholder 14">
            <a:extLst>
              <a:ext uri="{FF2B5EF4-FFF2-40B4-BE49-F238E27FC236}">
                <a16:creationId xmlns:a16="http://schemas.microsoft.com/office/drawing/2014/main" id="{AAE8ECD3-098C-843E-6553-74E03CAF82E6}"/>
              </a:ext>
            </a:extLst>
          </p:cNvPr>
          <p:cNvSpPr>
            <a:spLocks noGrp="1"/>
          </p:cNvSpPr>
          <p:nvPr>
            <p:ph type="ftr" sz="quarter" idx="11"/>
          </p:nvPr>
        </p:nvSpPr>
        <p:spPr/>
        <p:txBody>
          <a:bodyPr/>
          <a:lstStyle/>
          <a:p>
            <a:r>
              <a:rPr lang="en-US" dirty="0"/>
              <a:t> InFaith</a:t>
            </a:r>
          </a:p>
        </p:txBody>
      </p:sp>
      <p:sp>
        <p:nvSpPr>
          <p:cNvPr id="2" name="Slide Number Placeholder 1">
            <a:extLst>
              <a:ext uri="{FF2B5EF4-FFF2-40B4-BE49-F238E27FC236}">
                <a16:creationId xmlns:a16="http://schemas.microsoft.com/office/drawing/2014/main" id="{5B097169-D84C-C870-EA55-E4C42EE0187A}"/>
              </a:ext>
            </a:extLst>
          </p:cNvPr>
          <p:cNvSpPr>
            <a:spLocks noGrp="1"/>
          </p:cNvSpPr>
          <p:nvPr>
            <p:ph type="sldNum" sz="quarter" idx="12"/>
          </p:nvPr>
        </p:nvSpPr>
        <p:spPr/>
        <p:txBody>
          <a:bodyPr/>
          <a:lstStyle/>
          <a:p>
            <a:fld id="{647369D3-0C8F-4905-A28D-0B89B8168B63}" type="slidenum">
              <a:rPr lang="en-US" smtClean="0"/>
              <a:pPr/>
              <a:t>12</a:t>
            </a:fld>
            <a:endParaRPr lang="en-US" dirty="0"/>
          </a:p>
        </p:txBody>
      </p:sp>
      <p:sp>
        <p:nvSpPr>
          <p:cNvPr id="6" name="TextBox 5">
            <a:extLst>
              <a:ext uri="{FF2B5EF4-FFF2-40B4-BE49-F238E27FC236}">
                <a16:creationId xmlns:a16="http://schemas.microsoft.com/office/drawing/2014/main" id="{33071BD3-5CB2-E12E-F1BF-306007BFEB32}"/>
              </a:ext>
            </a:extLst>
          </p:cNvPr>
          <p:cNvSpPr txBox="1"/>
          <p:nvPr/>
        </p:nvSpPr>
        <p:spPr>
          <a:xfrm>
            <a:off x="852855" y="1204546"/>
            <a:ext cx="11122268" cy="5478423"/>
          </a:xfrm>
          <a:prstGeom prst="rect">
            <a:avLst/>
          </a:prstGeom>
          <a:noFill/>
        </p:spPr>
        <p:txBody>
          <a:bodyPr wrap="square">
            <a:spAutoFit/>
          </a:bodyPr>
          <a:lstStyle/>
          <a:p>
            <a:pPr marL="457200" marR="0" indent="-457200">
              <a:spcBef>
                <a:spcPts val="0"/>
              </a:spcBef>
              <a:spcAft>
                <a:spcPts val="0"/>
              </a:spcAft>
              <a:buFont typeface="Wingdings" panose="05000000000000000000" pitchFamily="2" charset="2"/>
              <a:buChar char="q"/>
            </a:pPr>
            <a:r>
              <a:rPr lang="en-US" sz="2800" b="1" dirty="0">
                <a:effectLst/>
                <a:latin typeface="Arial" panose="020B0604020202020204" pitchFamily="34" charset="0"/>
                <a:ea typeface="Calibri" panose="020F0502020204030204" pitchFamily="34" charset="0"/>
                <a:cs typeface="Arial" panose="020B0604020202020204" pitchFamily="34" charset="0"/>
              </a:rPr>
              <a:t>Can I take out a Loan from my Account? </a:t>
            </a:r>
          </a:p>
          <a:p>
            <a:pPr marL="914400" lvl="1" indent="-457200">
              <a:buFont typeface="Arial" panose="020B0604020202020204" pitchFamily="34" charset="0"/>
              <a:buChar char="•"/>
            </a:pPr>
            <a:r>
              <a:rPr lang="en-US" sz="2200" dirty="0">
                <a:latin typeface="Arial" panose="020B0604020202020204" pitchFamily="34" charset="0"/>
                <a:ea typeface="Calibri" panose="020F0502020204030204" pitchFamily="34" charset="0"/>
                <a:cs typeface="Arial" panose="020B0604020202020204" pitchFamily="34" charset="0"/>
              </a:rPr>
              <a:t>Yes, you can. Fidelity will manage this process. You pay a fee and interest on the loan until you repay it. There are limitation on amounts and frequency. </a:t>
            </a:r>
            <a:endParaRPr lang="en-US" sz="2200" dirty="0">
              <a:effectLst/>
              <a:latin typeface="Arial" panose="020B0604020202020204" pitchFamily="34" charset="0"/>
              <a:ea typeface="Calibri" panose="020F0502020204030204" pitchFamily="34" charset="0"/>
              <a:cs typeface="Arial" panose="020B0604020202020204" pitchFamily="34" charset="0"/>
            </a:endParaRPr>
          </a:p>
          <a:p>
            <a:pPr marR="0">
              <a:spcBef>
                <a:spcPts val="0"/>
              </a:spcBef>
              <a:spcAft>
                <a:spcPts val="0"/>
              </a:spcAft>
            </a:pPr>
            <a:endParaRPr lang="en-US" sz="1000" dirty="0">
              <a:latin typeface="Arial" panose="020B0604020202020204" pitchFamily="34" charset="0"/>
              <a:ea typeface="Calibri" panose="020F0502020204030204" pitchFamily="34" charset="0"/>
              <a:cs typeface="Arial" panose="020B0604020202020204" pitchFamily="34" charset="0"/>
            </a:endParaRPr>
          </a:p>
          <a:p>
            <a:pPr marL="457200" marR="0" indent="-457200">
              <a:spcBef>
                <a:spcPts val="0"/>
              </a:spcBef>
              <a:spcAft>
                <a:spcPts val="0"/>
              </a:spcAft>
              <a:buFont typeface="Wingdings" panose="05000000000000000000" pitchFamily="2" charset="2"/>
              <a:buChar char="q"/>
            </a:pPr>
            <a:r>
              <a:rPr lang="en-US" sz="2800" b="1" dirty="0">
                <a:effectLst/>
                <a:latin typeface="Arial" panose="020B0604020202020204" pitchFamily="34" charset="0"/>
                <a:ea typeface="Calibri" panose="020F0502020204030204" pitchFamily="34" charset="0"/>
                <a:cs typeface="Arial" panose="020B0604020202020204" pitchFamily="34" charset="0"/>
              </a:rPr>
              <a:t>Making Withdrawals after age 59½</a:t>
            </a:r>
          </a:p>
          <a:p>
            <a:pPr marL="914400" lvl="1" indent="-457200">
              <a:buFont typeface="Arial" panose="020B0604020202020204" pitchFamily="34" charset="0"/>
              <a:buChar char="•"/>
            </a:pPr>
            <a:r>
              <a:rPr lang="en-US" sz="2200" dirty="0">
                <a:effectLst/>
                <a:latin typeface="Arial" panose="020B0604020202020204" pitchFamily="34" charset="0"/>
                <a:ea typeface="Calibri" panose="020F0502020204030204" pitchFamily="34" charset="0"/>
                <a:cs typeface="Arial" panose="020B0604020202020204" pitchFamily="34" charset="0"/>
              </a:rPr>
              <a:t>For Housing Expenses (Ordained ministers only, may be exempt from paying federal income taxes.)</a:t>
            </a:r>
          </a:p>
          <a:p>
            <a:pPr marL="914400" lvl="1" indent="-457200">
              <a:buFont typeface="Arial" panose="020B0604020202020204" pitchFamily="34" charset="0"/>
              <a:buChar char="•"/>
            </a:pPr>
            <a:r>
              <a:rPr lang="en-US" sz="2200" dirty="0">
                <a:latin typeface="Arial" panose="020B0604020202020204" pitchFamily="34" charset="0"/>
                <a:ea typeface="Calibri" panose="020F0502020204030204" pitchFamily="34" charset="0"/>
                <a:cs typeface="Arial" panose="020B0604020202020204" pitchFamily="34" charset="0"/>
              </a:rPr>
              <a:t>For Other Needs/Expenses, Requested Minimum Distributions(RMD), etc.</a:t>
            </a:r>
          </a:p>
          <a:p>
            <a:pPr lvl="1"/>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457200" marR="0" indent="-457200">
              <a:spcBef>
                <a:spcPts val="0"/>
              </a:spcBef>
              <a:spcAft>
                <a:spcPts val="0"/>
              </a:spcAft>
              <a:buFont typeface="Wingdings" panose="05000000000000000000" pitchFamily="2" charset="2"/>
              <a:buChar char="q"/>
            </a:pPr>
            <a:r>
              <a:rPr lang="en-US" sz="2800" b="1" dirty="0">
                <a:effectLst/>
                <a:latin typeface="Arial" panose="020B0604020202020204" pitchFamily="34" charset="0"/>
                <a:ea typeface="Calibri" panose="020F0502020204030204" pitchFamily="34" charset="0"/>
                <a:cs typeface="Arial" panose="020B0604020202020204" pitchFamily="34" charset="0"/>
              </a:rPr>
              <a:t>Withdrawal tools available </a:t>
            </a:r>
            <a:r>
              <a:rPr lang="en-US" sz="2800" b="1" dirty="0">
                <a:latin typeface="Arial" panose="020B0604020202020204" pitchFamily="34" charset="0"/>
                <a:ea typeface="Calibri" panose="020F0502020204030204" pitchFamily="34" charset="0"/>
                <a:cs typeface="Arial" panose="020B0604020202020204" pitchFamily="34" charset="0"/>
              </a:rPr>
              <a:t>administered by </a:t>
            </a:r>
            <a:r>
              <a:rPr lang="en-US" sz="2800" b="1" dirty="0">
                <a:effectLst/>
                <a:latin typeface="Arial" panose="020B0604020202020204" pitchFamily="34" charset="0"/>
                <a:ea typeface="Calibri" panose="020F0502020204030204" pitchFamily="34" charset="0"/>
                <a:cs typeface="Arial" panose="020B0604020202020204" pitchFamily="34" charset="0"/>
              </a:rPr>
              <a:t> Fidelity</a:t>
            </a:r>
          </a:p>
          <a:p>
            <a:pPr marL="914400" lvl="1" indent="-457200">
              <a:buFont typeface="Arial" panose="020B0604020202020204" pitchFamily="34" charset="0"/>
              <a:buChar char="•"/>
            </a:pPr>
            <a:r>
              <a:rPr lang="en-US" sz="2200" dirty="0">
                <a:effectLst/>
                <a:latin typeface="Arial" panose="020B0604020202020204" pitchFamily="34" charset="0"/>
                <a:ea typeface="Calibri" panose="020F0502020204030204" pitchFamily="34" charset="0"/>
                <a:cs typeface="Arial" panose="020B0604020202020204" pitchFamily="34" charset="0"/>
              </a:rPr>
              <a:t>Use forms provided on Fidelity Website at your NetBenefits account log in</a:t>
            </a:r>
          </a:p>
          <a:p>
            <a:pPr lvl="1"/>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457200" indent="-457200">
              <a:buFont typeface="Wingdings" panose="05000000000000000000" pitchFamily="2" charset="2"/>
              <a:buChar char="q"/>
            </a:pPr>
            <a:r>
              <a:rPr lang="en-US" sz="2800" b="1" dirty="0">
                <a:effectLst/>
                <a:latin typeface="Arial" panose="020B0604020202020204" pitchFamily="34" charset="0"/>
                <a:ea typeface="Calibri" panose="020F0502020204030204" pitchFamily="34" charset="0"/>
                <a:cs typeface="Arial" panose="020B0604020202020204" pitchFamily="34" charset="0"/>
              </a:rPr>
              <a:t>Traditional &amp; Automated Methods:</a:t>
            </a:r>
          </a:p>
          <a:p>
            <a:pPr marL="914400" lvl="1" indent="-457200">
              <a:buFont typeface="Arial" panose="020B0604020202020204" pitchFamily="34" charset="0"/>
              <a:buChar char="•"/>
            </a:pPr>
            <a:r>
              <a:rPr lang="en-US" sz="2400" dirty="0">
                <a:effectLst/>
                <a:latin typeface="Arial" panose="020B0604020202020204" pitchFamily="34" charset="0"/>
                <a:ea typeface="Calibri" panose="020F0502020204030204" pitchFamily="34" charset="0"/>
                <a:cs typeface="Arial" panose="020B0604020202020204" pitchFamily="34" charset="0"/>
              </a:rPr>
              <a:t>“</a:t>
            </a:r>
            <a:r>
              <a:rPr lang="en-US" sz="2200" dirty="0">
                <a:effectLst/>
                <a:latin typeface="Arial" panose="020B0604020202020204" pitchFamily="34" charset="0"/>
                <a:ea typeface="Calibri" panose="020F0502020204030204" pitchFamily="34" charset="0"/>
                <a:cs typeface="Arial" panose="020B0604020202020204" pitchFamily="34" charset="0"/>
              </a:rPr>
              <a:t>Fixed Amount” paid periodically or for a specific timeframe.</a:t>
            </a:r>
          </a:p>
          <a:p>
            <a:pPr marL="914400" lvl="1" indent="-457200">
              <a:buFont typeface="Arial" panose="020B0604020202020204" pitchFamily="34" charset="0"/>
              <a:buChar char="•"/>
            </a:pPr>
            <a:r>
              <a:rPr lang="en-US" sz="2200" dirty="0">
                <a:effectLst/>
                <a:latin typeface="Arial" panose="020B0604020202020204" pitchFamily="34" charset="0"/>
                <a:ea typeface="Calibri" panose="020F0502020204030204" pitchFamily="34" charset="0"/>
                <a:cs typeface="Arial" panose="020B0604020202020204" pitchFamily="34" charset="0"/>
              </a:rPr>
              <a:t>“Life Expectancy” based</a:t>
            </a:r>
          </a:p>
          <a:p>
            <a:pPr marL="914400" lvl="1" indent="-457200">
              <a:buFont typeface="Arial" panose="020B0604020202020204" pitchFamily="34" charset="0"/>
              <a:buChar char="•"/>
            </a:pPr>
            <a:r>
              <a:rPr lang="en-US" sz="2200" dirty="0">
                <a:effectLst/>
                <a:latin typeface="Arial" panose="020B0604020202020204" pitchFamily="34" charset="0"/>
                <a:ea typeface="Calibri" panose="020F0502020204030204" pitchFamily="34" charset="0"/>
                <a:cs typeface="Arial" panose="020B0604020202020204" pitchFamily="34" charset="0"/>
              </a:rPr>
              <a:t>Annualized “Fixed Percent”</a:t>
            </a:r>
            <a:r>
              <a:rPr lang="en-US" sz="2200" dirty="0">
                <a:effectLst/>
                <a:latin typeface="Helvectia"/>
                <a:ea typeface="Calibri" panose="020F0502020204030204" pitchFamily="34" charset="0"/>
              </a:rPr>
              <a:t> </a:t>
            </a:r>
            <a:endParaRPr kumimoji="0" lang="en-US" sz="2200" b="0" i="0" u="none" strike="noStrike" kern="1200" cap="none" spc="0" normalizeH="0" baseline="0" noProof="0" dirty="0">
              <a:ln>
                <a:noFill/>
              </a:ln>
              <a:effectLst/>
              <a:uLnTx/>
              <a:uFillTx/>
              <a:latin typeface="Helvectia"/>
              <a:ea typeface="Calibri" panose="020F050202020403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9254ED11-F54F-BA08-475C-3B60089DE2D1}"/>
              </a:ext>
            </a:extLst>
          </p:cNvPr>
          <p:cNvSpPr/>
          <p:nvPr/>
        </p:nvSpPr>
        <p:spPr>
          <a:xfrm>
            <a:off x="0" y="6679840"/>
            <a:ext cx="12192000" cy="178160"/>
          </a:xfrm>
          <a:prstGeom prst="rect">
            <a:avLst/>
          </a:prstGeom>
          <a:solidFill>
            <a:srgbClr val="0053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Helvectia"/>
            </a:endParaRPr>
          </a:p>
        </p:txBody>
      </p:sp>
    </p:spTree>
    <p:extLst>
      <p:ext uri="{BB962C8B-B14F-4D97-AF65-F5344CB8AC3E}">
        <p14:creationId xmlns:p14="http://schemas.microsoft.com/office/powerpoint/2010/main" val="4164254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56435B-072F-DC0B-EAD2-4AB25F73744A}"/>
              </a:ext>
            </a:extLst>
          </p:cNvPr>
          <p:cNvSpPr/>
          <p:nvPr/>
        </p:nvSpPr>
        <p:spPr>
          <a:xfrm>
            <a:off x="605554" y="3096122"/>
            <a:ext cx="10978717" cy="93233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solidFill>
                  <a:schemeClr val="tx1"/>
                </a:solidFill>
                <a:latin typeface="Helvectia"/>
                <a:cs typeface="Arial" panose="020B0604020202020204" pitchFamily="34" charset="0"/>
              </a:rPr>
              <a:t>This common chronic condition is known as the “</a:t>
            </a:r>
            <a:r>
              <a:rPr lang="en-US" sz="2200" b="1" i="1" dirty="0">
                <a:solidFill>
                  <a:schemeClr val="tx1"/>
                </a:solidFill>
                <a:latin typeface="Helvectia"/>
                <a:cs typeface="Arial" panose="020B0604020202020204" pitchFamily="34" charset="0"/>
              </a:rPr>
              <a:t>Silent Killer</a:t>
            </a:r>
            <a:r>
              <a:rPr lang="en-US" sz="2200" b="1" dirty="0">
                <a:solidFill>
                  <a:schemeClr val="tx1"/>
                </a:solidFill>
                <a:latin typeface="Helvectia"/>
                <a:cs typeface="Arial" panose="020B0604020202020204" pitchFamily="34" charset="0"/>
              </a:rPr>
              <a:t>” </a:t>
            </a:r>
            <a:r>
              <a:rPr lang="en-US" sz="1200" b="1" dirty="0">
                <a:solidFill>
                  <a:schemeClr val="tx1"/>
                </a:solidFill>
                <a:latin typeface="Helvectia"/>
                <a:ea typeface="Open Sans ExtraBold" panose="020B0906030804020204" pitchFamily="34" charset="0"/>
                <a:cs typeface="Arial" panose="020B0604020202020204" pitchFamily="34" charset="0"/>
              </a:rPr>
              <a:t>_______  _______  ________.</a:t>
            </a:r>
            <a:endParaRPr lang="en-US" sz="1200" b="1" dirty="0">
              <a:solidFill>
                <a:schemeClr val="tx1"/>
              </a:solidFill>
              <a:latin typeface="Helvectia"/>
              <a:cs typeface="Arial" panose="020B0604020202020204" pitchFamily="34" charset="0"/>
            </a:endParaRPr>
          </a:p>
        </p:txBody>
      </p:sp>
      <p:sp>
        <p:nvSpPr>
          <p:cNvPr id="3" name="Rectangle 2">
            <a:extLst>
              <a:ext uri="{FF2B5EF4-FFF2-40B4-BE49-F238E27FC236}">
                <a16:creationId xmlns:a16="http://schemas.microsoft.com/office/drawing/2014/main" id="{38007BCD-9751-3364-6C16-836981B19AD9}"/>
              </a:ext>
            </a:extLst>
          </p:cNvPr>
          <p:cNvSpPr/>
          <p:nvPr/>
        </p:nvSpPr>
        <p:spPr>
          <a:xfrm>
            <a:off x="606640" y="980443"/>
            <a:ext cx="10978718" cy="93233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solidFill>
                  <a:schemeClr val="tx1"/>
                </a:solidFill>
                <a:latin typeface="Helvectia"/>
                <a:ea typeface="Open Sans ExtraBold" panose="020B0906030804020204" pitchFamily="34" charset="0"/>
                <a:cs typeface="Arial" panose="020B0604020202020204" pitchFamily="34" charset="0"/>
              </a:rPr>
              <a:t>30%+ of adults in the USA are likely to have this condition</a:t>
            </a:r>
            <a:r>
              <a:rPr lang="en-US" sz="1200" b="1" dirty="0">
                <a:solidFill>
                  <a:schemeClr val="tx1"/>
                </a:solidFill>
                <a:latin typeface="Helvectia"/>
                <a:ea typeface="Open Sans ExtraBold" panose="020B0906030804020204" pitchFamily="34" charset="0"/>
                <a:cs typeface="Arial" panose="020B0604020202020204" pitchFamily="34" charset="0"/>
              </a:rPr>
              <a:t> ___</a:t>
            </a:r>
            <a:r>
              <a:rPr lang="en-US" sz="1600" b="1" dirty="0">
                <a:solidFill>
                  <a:schemeClr val="tx1"/>
                </a:solidFill>
                <a:latin typeface="Helvectia"/>
                <a:ea typeface="Open Sans ExtraBold" panose="020B0906030804020204" pitchFamily="34" charset="0"/>
                <a:cs typeface="Arial" panose="020B0604020202020204" pitchFamily="34" charset="0"/>
              </a:rPr>
              <a:t>_______  _______.</a:t>
            </a:r>
          </a:p>
        </p:txBody>
      </p:sp>
      <p:sp>
        <p:nvSpPr>
          <p:cNvPr id="8" name="Rectangle 7">
            <a:extLst>
              <a:ext uri="{FF2B5EF4-FFF2-40B4-BE49-F238E27FC236}">
                <a16:creationId xmlns:a16="http://schemas.microsoft.com/office/drawing/2014/main" id="{8A706679-4CCC-67DF-2297-14BA2D06044C}"/>
              </a:ext>
            </a:extLst>
          </p:cNvPr>
          <p:cNvSpPr/>
          <p:nvPr/>
        </p:nvSpPr>
        <p:spPr>
          <a:xfrm>
            <a:off x="605554" y="2028757"/>
            <a:ext cx="10978717" cy="93233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solidFill>
                  <a:schemeClr val="tx1"/>
                </a:solidFill>
                <a:latin typeface="Helvectia"/>
                <a:ea typeface="Open Sans ExtraBold" panose="020B0906030804020204" pitchFamily="34" charset="0"/>
                <a:cs typeface="Arial" panose="020B0604020202020204" pitchFamily="34" charset="0"/>
              </a:rPr>
              <a:t>This condition is one of the most prominent amongst our participants </a:t>
            </a:r>
            <a:r>
              <a:rPr lang="en-US" sz="1200" b="1" dirty="0">
                <a:solidFill>
                  <a:schemeClr val="tx1"/>
                </a:solidFill>
                <a:latin typeface="Helvectia"/>
                <a:ea typeface="Open Sans ExtraBold" panose="020B0906030804020204" pitchFamily="34" charset="0"/>
                <a:cs typeface="Arial" panose="020B0604020202020204" pitchFamily="34" charset="0"/>
              </a:rPr>
              <a:t>_______  _______.</a:t>
            </a:r>
          </a:p>
        </p:txBody>
      </p:sp>
      <p:sp>
        <p:nvSpPr>
          <p:cNvPr id="10" name="Rectangle 9">
            <a:extLst>
              <a:ext uri="{FF2B5EF4-FFF2-40B4-BE49-F238E27FC236}">
                <a16:creationId xmlns:a16="http://schemas.microsoft.com/office/drawing/2014/main" id="{EDF051A9-F19F-1883-03F2-C8FDC37FBE9A}"/>
              </a:ext>
            </a:extLst>
          </p:cNvPr>
          <p:cNvSpPr/>
          <p:nvPr/>
        </p:nvSpPr>
        <p:spPr>
          <a:xfrm>
            <a:off x="1" y="0"/>
            <a:ext cx="12189824" cy="714103"/>
          </a:xfrm>
          <a:prstGeom prst="rect">
            <a:avLst/>
          </a:prstGeom>
          <a:solidFill>
            <a:srgbClr val="0053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ctia"/>
            </a:endParaRPr>
          </a:p>
        </p:txBody>
      </p:sp>
      <p:sp>
        <p:nvSpPr>
          <p:cNvPr id="14" name="Footer Placeholder 13">
            <a:extLst>
              <a:ext uri="{FF2B5EF4-FFF2-40B4-BE49-F238E27FC236}">
                <a16:creationId xmlns:a16="http://schemas.microsoft.com/office/drawing/2014/main" id="{6A97F428-EBA3-DB71-9197-64E6E61CE759}"/>
              </a:ext>
            </a:extLst>
          </p:cNvPr>
          <p:cNvSpPr>
            <a:spLocks noGrp="1"/>
          </p:cNvSpPr>
          <p:nvPr>
            <p:ph type="ftr" sz="quarter" idx="11"/>
          </p:nvPr>
        </p:nvSpPr>
        <p:spPr/>
        <p:txBody>
          <a:bodyPr/>
          <a:lstStyle/>
          <a:p>
            <a:r>
              <a:rPr lang="en-US" dirty="0"/>
              <a:t> InFaith</a:t>
            </a:r>
          </a:p>
        </p:txBody>
      </p:sp>
      <p:sp>
        <p:nvSpPr>
          <p:cNvPr id="15" name="Slide Number Placeholder 14">
            <a:extLst>
              <a:ext uri="{FF2B5EF4-FFF2-40B4-BE49-F238E27FC236}">
                <a16:creationId xmlns:a16="http://schemas.microsoft.com/office/drawing/2014/main" id="{6C88ECE5-A17C-8E45-4C8A-92E0EDE54849}"/>
              </a:ext>
            </a:extLst>
          </p:cNvPr>
          <p:cNvSpPr>
            <a:spLocks noGrp="1"/>
          </p:cNvSpPr>
          <p:nvPr>
            <p:ph type="sldNum" sz="quarter" idx="12"/>
          </p:nvPr>
        </p:nvSpPr>
        <p:spPr/>
        <p:txBody>
          <a:bodyPr/>
          <a:lstStyle/>
          <a:p>
            <a:fld id="{647369D3-0C8F-4905-A28D-0B89B8168B63}" type="slidenum">
              <a:rPr lang="en-US" smtClean="0"/>
              <a:pPr/>
              <a:t>13</a:t>
            </a:fld>
            <a:endParaRPr lang="en-US" dirty="0"/>
          </a:p>
        </p:txBody>
      </p:sp>
      <p:sp>
        <p:nvSpPr>
          <p:cNvPr id="4" name="Rectangle 3">
            <a:extLst>
              <a:ext uri="{FF2B5EF4-FFF2-40B4-BE49-F238E27FC236}">
                <a16:creationId xmlns:a16="http://schemas.microsoft.com/office/drawing/2014/main" id="{F1A8C7C5-EC03-A866-287B-917B83293298}"/>
              </a:ext>
            </a:extLst>
          </p:cNvPr>
          <p:cNvSpPr/>
          <p:nvPr/>
        </p:nvSpPr>
        <p:spPr>
          <a:xfrm>
            <a:off x="605554" y="4125387"/>
            <a:ext cx="10978717" cy="93233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solidFill>
                  <a:schemeClr val="tx1"/>
                </a:solidFill>
                <a:latin typeface="Helvectia"/>
                <a:cs typeface="Arial" panose="020B0604020202020204" pitchFamily="34" charset="0"/>
              </a:rPr>
              <a:t>There is a </a:t>
            </a:r>
            <a:r>
              <a:rPr lang="en-US" sz="1200" b="1" dirty="0">
                <a:solidFill>
                  <a:schemeClr val="tx1"/>
                </a:solidFill>
                <a:latin typeface="Helvectia"/>
                <a:ea typeface="Open Sans ExtraBold" panose="020B0906030804020204" pitchFamily="34" charset="0"/>
                <a:cs typeface="Arial" panose="020B0604020202020204" pitchFamily="34" charset="0"/>
              </a:rPr>
              <a:t>_______  _______.               </a:t>
            </a:r>
            <a:r>
              <a:rPr lang="en-US" sz="2200" b="1" dirty="0">
                <a:solidFill>
                  <a:schemeClr val="tx1"/>
                </a:solidFill>
                <a:latin typeface="Helvectia"/>
                <a:cs typeface="Arial" panose="020B0604020202020204" pitchFamily="34" charset="0"/>
              </a:rPr>
              <a:t>crisis in our nation. </a:t>
            </a:r>
          </a:p>
        </p:txBody>
      </p:sp>
      <p:sp>
        <p:nvSpPr>
          <p:cNvPr id="2" name="Rectangle 1">
            <a:extLst>
              <a:ext uri="{FF2B5EF4-FFF2-40B4-BE49-F238E27FC236}">
                <a16:creationId xmlns:a16="http://schemas.microsoft.com/office/drawing/2014/main" id="{D7A497E2-492B-DEBF-9109-58215A67C77C}"/>
              </a:ext>
            </a:extLst>
          </p:cNvPr>
          <p:cNvSpPr/>
          <p:nvPr/>
        </p:nvSpPr>
        <p:spPr>
          <a:xfrm>
            <a:off x="539666" y="5173701"/>
            <a:ext cx="11011661" cy="93233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solidFill>
                  <a:schemeClr val="tx1"/>
                </a:solidFill>
                <a:latin typeface="Helvectia"/>
                <a:ea typeface="Open Sans ExtraBold" panose="020B0906030804020204" pitchFamily="34" charset="0"/>
                <a:cs typeface="Arial" panose="020B0604020202020204" pitchFamily="34" charset="0"/>
              </a:rPr>
              <a:t>You should be concerned about cyber security &amp; the  </a:t>
            </a:r>
            <a:r>
              <a:rPr lang="en-US" sz="1200" b="1" dirty="0">
                <a:solidFill>
                  <a:schemeClr val="tx1"/>
                </a:solidFill>
                <a:latin typeface="Helvectia"/>
                <a:ea typeface="Open Sans ExtraBold" panose="020B0906030804020204" pitchFamily="34" charset="0"/>
                <a:cs typeface="Arial" panose="020B0604020202020204" pitchFamily="34" charset="0"/>
              </a:rPr>
              <a:t>_______  _______.</a:t>
            </a:r>
          </a:p>
        </p:txBody>
      </p:sp>
      <p:sp>
        <p:nvSpPr>
          <p:cNvPr id="5" name="TextBox 4">
            <a:extLst>
              <a:ext uri="{FF2B5EF4-FFF2-40B4-BE49-F238E27FC236}">
                <a16:creationId xmlns:a16="http://schemas.microsoft.com/office/drawing/2014/main" id="{F5EE3425-8588-18A6-E29C-340C054038A6}"/>
              </a:ext>
            </a:extLst>
          </p:cNvPr>
          <p:cNvSpPr txBox="1"/>
          <p:nvPr/>
        </p:nvSpPr>
        <p:spPr>
          <a:xfrm>
            <a:off x="8448746" y="1308909"/>
            <a:ext cx="2736647" cy="369332"/>
          </a:xfrm>
          <a:prstGeom prst="rect">
            <a:avLst/>
          </a:prstGeom>
          <a:noFill/>
        </p:spPr>
        <p:txBody>
          <a:bodyPr wrap="none" rtlCol="0">
            <a:spAutoFit/>
          </a:bodyPr>
          <a:lstStyle/>
          <a:p>
            <a:r>
              <a:rPr lang="en-US" b="1" i="1" dirty="0">
                <a:solidFill>
                  <a:srgbClr val="C00000"/>
                </a:solidFill>
                <a:latin typeface="Helvectia"/>
              </a:rPr>
              <a:t>diabetes  / prediabetes</a:t>
            </a:r>
          </a:p>
        </p:txBody>
      </p:sp>
      <p:sp>
        <p:nvSpPr>
          <p:cNvPr id="6" name="TextBox 5">
            <a:extLst>
              <a:ext uri="{FF2B5EF4-FFF2-40B4-BE49-F238E27FC236}">
                <a16:creationId xmlns:a16="http://schemas.microsoft.com/office/drawing/2014/main" id="{D53F6EE6-7536-526D-DE47-0258C5E45E96}"/>
              </a:ext>
            </a:extLst>
          </p:cNvPr>
          <p:cNvSpPr txBox="1"/>
          <p:nvPr/>
        </p:nvSpPr>
        <p:spPr>
          <a:xfrm>
            <a:off x="10055582" y="2364119"/>
            <a:ext cx="1580882" cy="369332"/>
          </a:xfrm>
          <a:prstGeom prst="rect">
            <a:avLst/>
          </a:prstGeom>
          <a:noFill/>
        </p:spPr>
        <p:txBody>
          <a:bodyPr wrap="none" rtlCol="0">
            <a:spAutoFit/>
          </a:bodyPr>
          <a:lstStyle/>
          <a:p>
            <a:r>
              <a:rPr lang="en-US" b="1" i="1" dirty="0">
                <a:solidFill>
                  <a:srgbClr val="C00000"/>
                </a:solidFill>
                <a:latin typeface="Helvectia"/>
              </a:rPr>
              <a:t>chronic </a:t>
            </a:r>
            <a:r>
              <a:rPr lang="en-US" sz="1100" b="1" i="1" dirty="0">
                <a:solidFill>
                  <a:srgbClr val="C00000"/>
                </a:solidFill>
                <a:latin typeface="Helvectia"/>
              </a:rPr>
              <a:t>  </a:t>
            </a:r>
            <a:r>
              <a:rPr lang="en-US" sz="1600" b="1" i="1" dirty="0">
                <a:solidFill>
                  <a:srgbClr val="C00000"/>
                </a:solidFill>
                <a:latin typeface="Helvectia"/>
              </a:rPr>
              <a:t>pain</a:t>
            </a:r>
          </a:p>
        </p:txBody>
      </p:sp>
      <p:sp>
        <p:nvSpPr>
          <p:cNvPr id="7" name="TextBox 6">
            <a:extLst>
              <a:ext uri="{FF2B5EF4-FFF2-40B4-BE49-F238E27FC236}">
                <a16:creationId xmlns:a16="http://schemas.microsoft.com/office/drawing/2014/main" id="{1A222864-D7A4-8D06-0383-5124C8291796}"/>
              </a:ext>
            </a:extLst>
          </p:cNvPr>
          <p:cNvSpPr txBox="1"/>
          <p:nvPr/>
        </p:nvSpPr>
        <p:spPr>
          <a:xfrm>
            <a:off x="2088125" y="4387645"/>
            <a:ext cx="2107792" cy="369332"/>
          </a:xfrm>
          <a:prstGeom prst="rect">
            <a:avLst/>
          </a:prstGeom>
          <a:noFill/>
        </p:spPr>
        <p:txBody>
          <a:bodyPr wrap="square" rtlCol="0">
            <a:spAutoFit/>
          </a:bodyPr>
          <a:lstStyle/>
          <a:p>
            <a:r>
              <a:rPr lang="en-US" b="1" i="1" dirty="0">
                <a:solidFill>
                  <a:srgbClr val="C00000"/>
                </a:solidFill>
                <a:latin typeface="Helvectia"/>
              </a:rPr>
              <a:t>mental</a:t>
            </a:r>
            <a:r>
              <a:rPr lang="en-US" i="1" dirty="0">
                <a:solidFill>
                  <a:srgbClr val="C00000"/>
                </a:solidFill>
                <a:latin typeface="Helvectia"/>
              </a:rPr>
              <a:t>      </a:t>
            </a:r>
            <a:r>
              <a:rPr lang="en-US" b="1" i="1" dirty="0">
                <a:solidFill>
                  <a:srgbClr val="C00000"/>
                </a:solidFill>
                <a:latin typeface="Helvectia"/>
              </a:rPr>
              <a:t>health</a:t>
            </a:r>
          </a:p>
        </p:txBody>
      </p:sp>
      <p:sp>
        <p:nvSpPr>
          <p:cNvPr id="11" name="TextBox 10">
            <a:extLst>
              <a:ext uri="{FF2B5EF4-FFF2-40B4-BE49-F238E27FC236}">
                <a16:creationId xmlns:a16="http://schemas.microsoft.com/office/drawing/2014/main" id="{F45CDDF6-EAE1-E37B-E75F-E7170D145C8E}"/>
              </a:ext>
            </a:extLst>
          </p:cNvPr>
          <p:cNvSpPr txBox="1"/>
          <p:nvPr/>
        </p:nvSpPr>
        <p:spPr>
          <a:xfrm>
            <a:off x="9168815" y="3429000"/>
            <a:ext cx="617477" cy="338554"/>
          </a:xfrm>
          <a:prstGeom prst="rect">
            <a:avLst/>
          </a:prstGeom>
          <a:noFill/>
        </p:spPr>
        <p:txBody>
          <a:bodyPr wrap="none" rtlCol="0">
            <a:spAutoFit/>
          </a:bodyPr>
          <a:lstStyle/>
          <a:p>
            <a:r>
              <a:rPr lang="en-US" sz="1600" b="1" i="1" dirty="0">
                <a:solidFill>
                  <a:srgbClr val="C00000"/>
                </a:solidFill>
                <a:latin typeface="Helvectia"/>
              </a:rPr>
              <a:t>high</a:t>
            </a:r>
          </a:p>
        </p:txBody>
      </p:sp>
      <p:sp>
        <p:nvSpPr>
          <p:cNvPr id="12" name="TextBox 11">
            <a:extLst>
              <a:ext uri="{FF2B5EF4-FFF2-40B4-BE49-F238E27FC236}">
                <a16:creationId xmlns:a16="http://schemas.microsoft.com/office/drawing/2014/main" id="{09F7E30F-0155-4318-C3A0-0061E11B0ADC}"/>
              </a:ext>
            </a:extLst>
          </p:cNvPr>
          <p:cNvSpPr txBox="1"/>
          <p:nvPr/>
        </p:nvSpPr>
        <p:spPr>
          <a:xfrm>
            <a:off x="9790124" y="3429000"/>
            <a:ext cx="742511" cy="338554"/>
          </a:xfrm>
          <a:prstGeom prst="rect">
            <a:avLst/>
          </a:prstGeom>
          <a:noFill/>
        </p:spPr>
        <p:txBody>
          <a:bodyPr wrap="none" rtlCol="0">
            <a:spAutoFit/>
          </a:bodyPr>
          <a:lstStyle/>
          <a:p>
            <a:r>
              <a:rPr lang="en-US" sz="1600" b="1" i="1" dirty="0">
                <a:solidFill>
                  <a:srgbClr val="C00000"/>
                </a:solidFill>
                <a:latin typeface="Helvectia"/>
              </a:rPr>
              <a:t>blood</a:t>
            </a:r>
          </a:p>
        </p:txBody>
      </p:sp>
      <p:sp>
        <p:nvSpPr>
          <p:cNvPr id="13" name="TextBox 12">
            <a:extLst>
              <a:ext uri="{FF2B5EF4-FFF2-40B4-BE49-F238E27FC236}">
                <a16:creationId xmlns:a16="http://schemas.microsoft.com/office/drawing/2014/main" id="{6BD50E13-1768-75AB-4350-9D63DC6BEA8D}"/>
              </a:ext>
            </a:extLst>
          </p:cNvPr>
          <p:cNvSpPr txBox="1"/>
          <p:nvPr/>
        </p:nvSpPr>
        <p:spPr>
          <a:xfrm>
            <a:off x="10359511" y="3429000"/>
            <a:ext cx="1107996" cy="338554"/>
          </a:xfrm>
          <a:prstGeom prst="rect">
            <a:avLst/>
          </a:prstGeom>
          <a:noFill/>
        </p:spPr>
        <p:txBody>
          <a:bodyPr wrap="none" rtlCol="0">
            <a:spAutoFit/>
          </a:bodyPr>
          <a:lstStyle/>
          <a:p>
            <a:r>
              <a:rPr lang="en-US" sz="1600" b="1" i="1" dirty="0">
                <a:solidFill>
                  <a:srgbClr val="C00000"/>
                </a:solidFill>
                <a:latin typeface="Helvectia"/>
              </a:rPr>
              <a:t> pressure</a:t>
            </a:r>
          </a:p>
        </p:txBody>
      </p:sp>
      <p:sp>
        <p:nvSpPr>
          <p:cNvPr id="16" name="TextBox 15">
            <a:extLst>
              <a:ext uri="{FF2B5EF4-FFF2-40B4-BE49-F238E27FC236}">
                <a16:creationId xmlns:a16="http://schemas.microsoft.com/office/drawing/2014/main" id="{D43A9CA9-31D8-C4C0-4C8A-DDE444A06204}"/>
              </a:ext>
            </a:extLst>
          </p:cNvPr>
          <p:cNvSpPr txBox="1"/>
          <p:nvPr/>
        </p:nvSpPr>
        <p:spPr>
          <a:xfrm>
            <a:off x="7848600" y="5509064"/>
            <a:ext cx="726481" cy="400110"/>
          </a:xfrm>
          <a:prstGeom prst="rect">
            <a:avLst/>
          </a:prstGeom>
          <a:noFill/>
        </p:spPr>
        <p:txBody>
          <a:bodyPr wrap="none" rtlCol="0">
            <a:spAutoFit/>
          </a:bodyPr>
          <a:lstStyle/>
          <a:p>
            <a:r>
              <a:rPr lang="en-US" sz="2000" b="1" i="1" dirty="0">
                <a:solidFill>
                  <a:srgbClr val="C00000"/>
                </a:solidFill>
                <a:latin typeface="Helvectia"/>
              </a:rPr>
              <a:t>dark</a:t>
            </a:r>
          </a:p>
        </p:txBody>
      </p:sp>
      <p:sp>
        <p:nvSpPr>
          <p:cNvPr id="17" name="TextBox 16">
            <a:extLst>
              <a:ext uri="{FF2B5EF4-FFF2-40B4-BE49-F238E27FC236}">
                <a16:creationId xmlns:a16="http://schemas.microsoft.com/office/drawing/2014/main" id="{09C4C984-0E1F-CAB6-F4E1-7429C5EB1D26}"/>
              </a:ext>
            </a:extLst>
          </p:cNvPr>
          <p:cNvSpPr txBox="1"/>
          <p:nvPr/>
        </p:nvSpPr>
        <p:spPr>
          <a:xfrm>
            <a:off x="8517675" y="5509064"/>
            <a:ext cx="683200" cy="400110"/>
          </a:xfrm>
          <a:prstGeom prst="rect">
            <a:avLst/>
          </a:prstGeom>
          <a:noFill/>
        </p:spPr>
        <p:txBody>
          <a:bodyPr wrap="none" rtlCol="0">
            <a:spAutoFit/>
          </a:bodyPr>
          <a:lstStyle/>
          <a:p>
            <a:r>
              <a:rPr lang="en-US" sz="2000" b="1" i="1" dirty="0">
                <a:solidFill>
                  <a:srgbClr val="C00000"/>
                </a:solidFill>
                <a:latin typeface="Helvectia"/>
              </a:rPr>
              <a:t>web</a:t>
            </a:r>
          </a:p>
        </p:txBody>
      </p:sp>
    </p:spTree>
    <p:extLst>
      <p:ext uri="{BB962C8B-B14F-4D97-AF65-F5344CB8AC3E}">
        <p14:creationId xmlns:p14="http://schemas.microsoft.com/office/powerpoint/2010/main" val="384304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2DEDED3-F55F-4E09-8FD9-78B37131EAC8}"/>
              </a:ext>
            </a:extLst>
          </p:cNvPr>
          <p:cNvSpPr/>
          <p:nvPr/>
        </p:nvSpPr>
        <p:spPr>
          <a:xfrm>
            <a:off x="3" y="5"/>
            <a:ext cx="12191999" cy="1123395"/>
          </a:xfrm>
          <a:prstGeom prst="rect">
            <a:avLst/>
          </a:prstGeom>
          <a:solidFill>
            <a:srgbClr val="00539F"/>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4799" dirty="0">
              <a:solidFill>
                <a:srgbClr val="00539F"/>
              </a:solidFill>
              <a:latin typeface="Helvectia"/>
            </a:endParaRPr>
          </a:p>
        </p:txBody>
      </p:sp>
      <p:sp>
        <p:nvSpPr>
          <p:cNvPr id="5" name="TextBox 4">
            <a:extLst>
              <a:ext uri="{FF2B5EF4-FFF2-40B4-BE49-F238E27FC236}">
                <a16:creationId xmlns:a16="http://schemas.microsoft.com/office/drawing/2014/main" id="{7283C889-0CCF-13C3-9C15-C44F2495F0CD}"/>
              </a:ext>
            </a:extLst>
          </p:cNvPr>
          <p:cNvSpPr txBox="1"/>
          <p:nvPr/>
        </p:nvSpPr>
        <p:spPr>
          <a:xfrm>
            <a:off x="5201530" y="8319254"/>
            <a:ext cx="8996288" cy="369332"/>
          </a:xfrm>
          <a:prstGeom prst="rect">
            <a:avLst/>
          </a:prstGeom>
          <a:noFill/>
        </p:spPr>
        <p:txBody>
          <a:bodyPr wrap="square">
            <a:spAutoFit/>
          </a:bodyPr>
          <a:lstStyle/>
          <a:p>
            <a:pPr lvl="0"/>
            <a:r>
              <a:rPr lang="en-US" dirty="0">
                <a:latin typeface="Helvectia"/>
              </a:rPr>
              <a:t>Actuarial Analysis</a:t>
            </a:r>
          </a:p>
        </p:txBody>
      </p:sp>
      <p:sp>
        <p:nvSpPr>
          <p:cNvPr id="12" name="Footer Placeholder 11">
            <a:extLst>
              <a:ext uri="{FF2B5EF4-FFF2-40B4-BE49-F238E27FC236}">
                <a16:creationId xmlns:a16="http://schemas.microsoft.com/office/drawing/2014/main" id="{D5F05F8F-432F-2EA0-D5DD-B3D7A01B2EB6}"/>
              </a:ext>
            </a:extLst>
          </p:cNvPr>
          <p:cNvSpPr>
            <a:spLocks noGrp="1"/>
          </p:cNvSpPr>
          <p:nvPr>
            <p:ph type="ftr" sz="quarter" idx="11"/>
          </p:nvPr>
        </p:nvSpPr>
        <p:spPr/>
        <p:txBody>
          <a:bodyPr/>
          <a:lstStyle/>
          <a:p>
            <a:r>
              <a:rPr lang="en-US" dirty="0"/>
              <a:t>  InFaith</a:t>
            </a:r>
          </a:p>
          <a:p>
            <a:endParaRPr lang="en-US" dirty="0"/>
          </a:p>
        </p:txBody>
      </p:sp>
      <p:sp>
        <p:nvSpPr>
          <p:cNvPr id="13" name="Slide Number Placeholder 12">
            <a:extLst>
              <a:ext uri="{FF2B5EF4-FFF2-40B4-BE49-F238E27FC236}">
                <a16:creationId xmlns:a16="http://schemas.microsoft.com/office/drawing/2014/main" id="{C65C9753-DF86-79E9-35FA-24FB3A3A4D3E}"/>
              </a:ext>
            </a:extLst>
          </p:cNvPr>
          <p:cNvSpPr>
            <a:spLocks noGrp="1"/>
          </p:cNvSpPr>
          <p:nvPr>
            <p:ph type="sldNum" sz="quarter" idx="12"/>
          </p:nvPr>
        </p:nvSpPr>
        <p:spPr/>
        <p:txBody>
          <a:bodyPr/>
          <a:lstStyle/>
          <a:p>
            <a:fld id="{647369D3-0C8F-4905-A28D-0B89B8168B63}" type="slidenum">
              <a:rPr lang="en-US" smtClean="0"/>
              <a:pPr/>
              <a:t>14</a:t>
            </a:fld>
            <a:endParaRPr lang="en-US" dirty="0"/>
          </a:p>
        </p:txBody>
      </p:sp>
      <p:graphicFrame>
        <p:nvGraphicFramePr>
          <p:cNvPr id="7" name="Diagram 6">
            <a:extLst>
              <a:ext uri="{FF2B5EF4-FFF2-40B4-BE49-F238E27FC236}">
                <a16:creationId xmlns:a16="http://schemas.microsoft.com/office/drawing/2014/main" id="{A2C7FE22-DE6A-27AC-3EA1-5B2490500A6C}"/>
              </a:ext>
            </a:extLst>
          </p:cNvPr>
          <p:cNvGraphicFramePr/>
          <p:nvPr>
            <p:extLst>
              <p:ext uri="{D42A27DB-BD31-4B8C-83A1-F6EECF244321}">
                <p14:modId xmlns:p14="http://schemas.microsoft.com/office/powerpoint/2010/main" val="1108102044"/>
              </p:ext>
            </p:extLst>
          </p:nvPr>
        </p:nvGraphicFramePr>
        <p:xfrm>
          <a:off x="658026" y="1363374"/>
          <a:ext cx="10716426" cy="49513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708A9D16-F2BB-886D-A46D-6BD0B2C4B8E5}"/>
              </a:ext>
            </a:extLst>
          </p:cNvPr>
          <p:cNvSpPr txBox="1"/>
          <p:nvPr/>
        </p:nvSpPr>
        <p:spPr>
          <a:xfrm>
            <a:off x="518849" y="239979"/>
            <a:ext cx="8463792" cy="707886"/>
          </a:xfrm>
          <a:prstGeom prst="rect">
            <a:avLst/>
          </a:prstGeom>
          <a:noFill/>
        </p:spPr>
        <p:txBody>
          <a:bodyPr wrap="none" rtlCol="0">
            <a:spAutoFit/>
          </a:bodyPr>
          <a:lstStyle/>
          <a:p>
            <a:r>
              <a:rPr lang="en-US" sz="4000" dirty="0">
                <a:solidFill>
                  <a:schemeClr val="bg1"/>
                </a:solidFill>
                <a:latin typeface="Helvectia"/>
                <a:cs typeface="Arial" panose="020B0604020202020204" pitchFamily="34" charset="0"/>
              </a:rPr>
              <a:t>Are YOU Taking Care of Yourself ? </a:t>
            </a:r>
            <a:endParaRPr lang="en-US" sz="4000" i="1" dirty="0">
              <a:solidFill>
                <a:schemeClr val="bg1"/>
              </a:solidFill>
              <a:latin typeface="Helvectia"/>
              <a:cs typeface="Arial" panose="020B0604020202020204" pitchFamily="34" charset="0"/>
            </a:endParaRPr>
          </a:p>
        </p:txBody>
      </p:sp>
    </p:spTree>
    <p:extLst>
      <p:ext uri="{BB962C8B-B14F-4D97-AF65-F5344CB8AC3E}">
        <p14:creationId xmlns:p14="http://schemas.microsoft.com/office/powerpoint/2010/main" val="4082675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2DEDED3-F55F-4E09-8FD9-78B37131EAC8}"/>
              </a:ext>
            </a:extLst>
          </p:cNvPr>
          <p:cNvSpPr/>
          <p:nvPr/>
        </p:nvSpPr>
        <p:spPr>
          <a:xfrm>
            <a:off x="3" y="5"/>
            <a:ext cx="12191999" cy="708655"/>
          </a:xfrm>
          <a:prstGeom prst="rect">
            <a:avLst/>
          </a:prstGeom>
          <a:solidFill>
            <a:srgbClr val="00539F"/>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4799" dirty="0">
              <a:solidFill>
                <a:srgbClr val="00539F"/>
              </a:solidFill>
              <a:latin typeface="Helvectia"/>
            </a:endParaRPr>
          </a:p>
        </p:txBody>
      </p:sp>
      <p:sp>
        <p:nvSpPr>
          <p:cNvPr id="5" name="TextBox 4">
            <a:extLst>
              <a:ext uri="{FF2B5EF4-FFF2-40B4-BE49-F238E27FC236}">
                <a16:creationId xmlns:a16="http://schemas.microsoft.com/office/drawing/2014/main" id="{7283C889-0CCF-13C3-9C15-C44F2495F0CD}"/>
              </a:ext>
            </a:extLst>
          </p:cNvPr>
          <p:cNvSpPr txBox="1"/>
          <p:nvPr/>
        </p:nvSpPr>
        <p:spPr>
          <a:xfrm>
            <a:off x="5201530" y="8319254"/>
            <a:ext cx="8996288" cy="369332"/>
          </a:xfrm>
          <a:prstGeom prst="rect">
            <a:avLst/>
          </a:prstGeom>
          <a:noFill/>
        </p:spPr>
        <p:txBody>
          <a:bodyPr wrap="square">
            <a:spAutoFit/>
          </a:bodyPr>
          <a:lstStyle/>
          <a:p>
            <a:pPr lvl="0"/>
            <a:r>
              <a:rPr lang="en-US" dirty="0"/>
              <a:t>Actuarial Analysis</a:t>
            </a:r>
          </a:p>
        </p:txBody>
      </p:sp>
      <p:sp>
        <p:nvSpPr>
          <p:cNvPr id="12" name="Footer Placeholder 11">
            <a:extLst>
              <a:ext uri="{FF2B5EF4-FFF2-40B4-BE49-F238E27FC236}">
                <a16:creationId xmlns:a16="http://schemas.microsoft.com/office/drawing/2014/main" id="{D5F05F8F-432F-2EA0-D5DD-B3D7A01B2EB6}"/>
              </a:ext>
            </a:extLst>
          </p:cNvPr>
          <p:cNvSpPr>
            <a:spLocks noGrp="1"/>
          </p:cNvSpPr>
          <p:nvPr>
            <p:ph type="ftr" sz="quarter" idx="11"/>
          </p:nvPr>
        </p:nvSpPr>
        <p:spPr/>
        <p:txBody>
          <a:bodyPr/>
          <a:lstStyle/>
          <a:p>
            <a:r>
              <a:rPr lang="en-US" dirty="0"/>
              <a:t>  InFaith</a:t>
            </a:r>
          </a:p>
          <a:p>
            <a:r>
              <a:rPr lang="en-US" dirty="0"/>
              <a:t>.</a:t>
            </a:r>
          </a:p>
        </p:txBody>
      </p:sp>
      <p:sp>
        <p:nvSpPr>
          <p:cNvPr id="13" name="Slide Number Placeholder 12">
            <a:extLst>
              <a:ext uri="{FF2B5EF4-FFF2-40B4-BE49-F238E27FC236}">
                <a16:creationId xmlns:a16="http://schemas.microsoft.com/office/drawing/2014/main" id="{C65C9753-DF86-79E9-35FA-24FB3A3A4D3E}"/>
              </a:ext>
            </a:extLst>
          </p:cNvPr>
          <p:cNvSpPr>
            <a:spLocks noGrp="1"/>
          </p:cNvSpPr>
          <p:nvPr>
            <p:ph type="sldNum" sz="quarter" idx="12"/>
          </p:nvPr>
        </p:nvSpPr>
        <p:spPr/>
        <p:txBody>
          <a:bodyPr/>
          <a:lstStyle/>
          <a:p>
            <a:fld id="{647369D3-0C8F-4905-A28D-0B89B8168B63}" type="slidenum">
              <a:rPr lang="en-US" smtClean="0"/>
              <a:pPr/>
              <a:t>15</a:t>
            </a:fld>
            <a:endParaRPr lang="en-US" dirty="0"/>
          </a:p>
        </p:txBody>
      </p:sp>
      <p:pic>
        <p:nvPicPr>
          <p:cNvPr id="2" name="Picture 1" descr="Graphical user interface, application&#10;&#10;Description automatically generated">
            <a:extLst>
              <a:ext uri="{FF2B5EF4-FFF2-40B4-BE49-F238E27FC236}">
                <a16:creationId xmlns:a16="http://schemas.microsoft.com/office/drawing/2014/main" id="{D09DFFF3-D6DD-A264-BB29-FA735F378BBD}"/>
              </a:ext>
            </a:extLst>
          </p:cNvPr>
          <p:cNvPicPr>
            <a:picLocks noChangeAspect="1"/>
          </p:cNvPicPr>
          <p:nvPr/>
        </p:nvPicPr>
        <p:blipFill rotWithShape="1">
          <a:blip r:embed="rId2">
            <a:extLst>
              <a:ext uri="{28A0092B-C50C-407E-A947-70E740481C1C}">
                <a14:useLocalDpi xmlns:a14="http://schemas.microsoft.com/office/drawing/2010/main" val="0"/>
              </a:ext>
            </a:extLst>
          </a:blip>
          <a:srcRect l="21079" t="25068" r="13947" b="7918"/>
          <a:stretch/>
        </p:blipFill>
        <p:spPr>
          <a:xfrm>
            <a:off x="1205311" y="1025092"/>
            <a:ext cx="10265349" cy="5289624"/>
          </a:xfrm>
          <a:prstGeom prst="rect">
            <a:avLst/>
          </a:prstGeom>
        </p:spPr>
      </p:pic>
      <p:sp>
        <p:nvSpPr>
          <p:cNvPr id="3" name="TextBox 2">
            <a:extLst>
              <a:ext uri="{FF2B5EF4-FFF2-40B4-BE49-F238E27FC236}">
                <a16:creationId xmlns:a16="http://schemas.microsoft.com/office/drawing/2014/main" id="{6D77B978-E560-54D6-4E4E-E251FE9A764D}"/>
              </a:ext>
            </a:extLst>
          </p:cNvPr>
          <p:cNvSpPr txBox="1"/>
          <p:nvPr/>
        </p:nvSpPr>
        <p:spPr>
          <a:xfrm>
            <a:off x="550351" y="62329"/>
            <a:ext cx="11732895"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Hospital Specialty’s</a:t>
            </a:r>
          </a:p>
        </p:txBody>
      </p:sp>
    </p:spTree>
    <p:extLst>
      <p:ext uri="{BB962C8B-B14F-4D97-AF65-F5344CB8AC3E}">
        <p14:creationId xmlns:p14="http://schemas.microsoft.com/office/powerpoint/2010/main" val="1752318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2DEDED3-F55F-4E09-8FD9-78B37131EAC8}"/>
              </a:ext>
            </a:extLst>
          </p:cNvPr>
          <p:cNvSpPr/>
          <p:nvPr/>
        </p:nvSpPr>
        <p:spPr>
          <a:xfrm>
            <a:off x="3" y="5"/>
            <a:ext cx="12191999" cy="697225"/>
          </a:xfrm>
          <a:prstGeom prst="rect">
            <a:avLst/>
          </a:prstGeom>
          <a:solidFill>
            <a:srgbClr val="00539F"/>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4799" dirty="0">
              <a:solidFill>
                <a:srgbClr val="00539F"/>
              </a:solidFill>
              <a:latin typeface="Helvectia"/>
            </a:endParaRPr>
          </a:p>
        </p:txBody>
      </p:sp>
      <p:sp>
        <p:nvSpPr>
          <p:cNvPr id="5" name="TextBox 4">
            <a:extLst>
              <a:ext uri="{FF2B5EF4-FFF2-40B4-BE49-F238E27FC236}">
                <a16:creationId xmlns:a16="http://schemas.microsoft.com/office/drawing/2014/main" id="{7283C889-0CCF-13C3-9C15-C44F2495F0CD}"/>
              </a:ext>
            </a:extLst>
          </p:cNvPr>
          <p:cNvSpPr txBox="1"/>
          <p:nvPr/>
        </p:nvSpPr>
        <p:spPr>
          <a:xfrm>
            <a:off x="5201530" y="8319254"/>
            <a:ext cx="8996288" cy="369332"/>
          </a:xfrm>
          <a:prstGeom prst="rect">
            <a:avLst/>
          </a:prstGeom>
          <a:noFill/>
        </p:spPr>
        <p:txBody>
          <a:bodyPr wrap="square">
            <a:spAutoFit/>
          </a:bodyPr>
          <a:lstStyle/>
          <a:p>
            <a:pPr lvl="0"/>
            <a:r>
              <a:rPr lang="en-US" dirty="0"/>
              <a:t>Actuarial Analysis</a:t>
            </a:r>
          </a:p>
        </p:txBody>
      </p:sp>
      <p:sp>
        <p:nvSpPr>
          <p:cNvPr id="12" name="Footer Placeholder 11">
            <a:extLst>
              <a:ext uri="{FF2B5EF4-FFF2-40B4-BE49-F238E27FC236}">
                <a16:creationId xmlns:a16="http://schemas.microsoft.com/office/drawing/2014/main" id="{D5F05F8F-432F-2EA0-D5DD-B3D7A01B2EB6}"/>
              </a:ext>
            </a:extLst>
          </p:cNvPr>
          <p:cNvSpPr>
            <a:spLocks noGrp="1"/>
          </p:cNvSpPr>
          <p:nvPr>
            <p:ph type="ftr" sz="quarter" idx="11"/>
          </p:nvPr>
        </p:nvSpPr>
        <p:spPr/>
        <p:txBody>
          <a:bodyPr/>
          <a:lstStyle/>
          <a:p>
            <a:r>
              <a:rPr lang="en-US" dirty="0"/>
              <a:t>  InFaith</a:t>
            </a:r>
          </a:p>
          <a:p>
            <a:r>
              <a:rPr lang="en-US" dirty="0"/>
              <a:t>.</a:t>
            </a:r>
          </a:p>
        </p:txBody>
      </p:sp>
      <p:sp>
        <p:nvSpPr>
          <p:cNvPr id="13" name="Slide Number Placeholder 12">
            <a:extLst>
              <a:ext uri="{FF2B5EF4-FFF2-40B4-BE49-F238E27FC236}">
                <a16:creationId xmlns:a16="http://schemas.microsoft.com/office/drawing/2014/main" id="{C65C9753-DF86-79E9-35FA-24FB3A3A4D3E}"/>
              </a:ext>
            </a:extLst>
          </p:cNvPr>
          <p:cNvSpPr>
            <a:spLocks noGrp="1"/>
          </p:cNvSpPr>
          <p:nvPr>
            <p:ph type="sldNum" sz="quarter" idx="12"/>
          </p:nvPr>
        </p:nvSpPr>
        <p:spPr/>
        <p:txBody>
          <a:bodyPr/>
          <a:lstStyle/>
          <a:p>
            <a:fld id="{647369D3-0C8F-4905-A28D-0B89B8168B63}" type="slidenum">
              <a:rPr lang="en-US" smtClean="0"/>
              <a:pPr/>
              <a:t>16</a:t>
            </a:fld>
            <a:endParaRPr lang="en-US" dirty="0"/>
          </a:p>
        </p:txBody>
      </p:sp>
      <p:pic>
        <p:nvPicPr>
          <p:cNvPr id="2" name="Picture 1" descr="Graphical user interface, application, Word&#10;&#10;Description automatically generated">
            <a:extLst>
              <a:ext uri="{FF2B5EF4-FFF2-40B4-BE49-F238E27FC236}">
                <a16:creationId xmlns:a16="http://schemas.microsoft.com/office/drawing/2014/main" id="{AD4CC70F-FD00-350D-5FE8-3A7FE59CD28A}"/>
              </a:ext>
            </a:extLst>
          </p:cNvPr>
          <p:cNvPicPr>
            <a:picLocks noChangeAspect="1"/>
          </p:cNvPicPr>
          <p:nvPr/>
        </p:nvPicPr>
        <p:blipFill rotWithShape="1">
          <a:blip r:embed="rId2">
            <a:extLst>
              <a:ext uri="{28A0092B-C50C-407E-A947-70E740481C1C}">
                <a14:useLocalDpi xmlns:a14="http://schemas.microsoft.com/office/drawing/2010/main" val="0"/>
              </a:ext>
            </a:extLst>
          </a:blip>
          <a:srcRect l="20763" t="25939" r="7790" b="7193"/>
          <a:stretch/>
        </p:blipFill>
        <p:spPr>
          <a:xfrm>
            <a:off x="997774" y="793411"/>
            <a:ext cx="10793803" cy="5510208"/>
          </a:xfrm>
          <a:prstGeom prst="rect">
            <a:avLst/>
          </a:prstGeom>
        </p:spPr>
      </p:pic>
      <p:sp>
        <p:nvSpPr>
          <p:cNvPr id="3" name="TextBox 2">
            <a:extLst>
              <a:ext uri="{FF2B5EF4-FFF2-40B4-BE49-F238E27FC236}">
                <a16:creationId xmlns:a16="http://schemas.microsoft.com/office/drawing/2014/main" id="{482F0D4F-E1A6-6991-E0F6-475A4D294C54}"/>
              </a:ext>
            </a:extLst>
          </p:cNvPr>
          <p:cNvSpPr txBox="1"/>
          <p:nvPr/>
        </p:nvSpPr>
        <p:spPr>
          <a:xfrm>
            <a:off x="528229" y="96186"/>
            <a:ext cx="11732895"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Selecting the Right Doctor</a:t>
            </a:r>
          </a:p>
        </p:txBody>
      </p:sp>
    </p:spTree>
    <p:extLst>
      <p:ext uri="{BB962C8B-B14F-4D97-AF65-F5344CB8AC3E}">
        <p14:creationId xmlns:p14="http://schemas.microsoft.com/office/powerpoint/2010/main" val="3854516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2DEDED3-F55F-4E09-8FD9-78B37131EAC8}"/>
              </a:ext>
            </a:extLst>
          </p:cNvPr>
          <p:cNvSpPr/>
          <p:nvPr/>
        </p:nvSpPr>
        <p:spPr>
          <a:xfrm>
            <a:off x="3" y="5"/>
            <a:ext cx="12191999" cy="720085"/>
          </a:xfrm>
          <a:prstGeom prst="rect">
            <a:avLst/>
          </a:prstGeom>
          <a:solidFill>
            <a:srgbClr val="00539F"/>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4799" dirty="0">
              <a:solidFill>
                <a:srgbClr val="00539F"/>
              </a:solidFill>
              <a:latin typeface="Helvectia"/>
            </a:endParaRPr>
          </a:p>
        </p:txBody>
      </p:sp>
      <p:sp>
        <p:nvSpPr>
          <p:cNvPr id="5" name="TextBox 4">
            <a:extLst>
              <a:ext uri="{FF2B5EF4-FFF2-40B4-BE49-F238E27FC236}">
                <a16:creationId xmlns:a16="http://schemas.microsoft.com/office/drawing/2014/main" id="{7283C889-0CCF-13C3-9C15-C44F2495F0CD}"/>
              </a:ext>
            </a:extLst>
          </p:cNvPr>
          <p:cNvSpPr txBox="1"/>
          <p:nvPr/>
        </p:nvSpPr>
        <p:spPr>
          <a:xfrm>
            <a:off x="5201530" y="8319254"/>
            <a:ext cx="8996288" cy="369332"/>
          </a:xfrm>
          <a:prstGeom prst="rect">
            <a:avLst/>
          </a:prstGeom>
          <a:noFill/>
        </p:spPr>
        <p:txBody>
          <a:bodyPr wrap="square">
            <a:spAutoFit/>
          </a:bodyPr>
          <a:lstStyle/>
          <a:p>
            <a:pPr lvl="0"/>
            <a:r>
              <a:rPr lang="en-US" dirty="0"/>
              <a:t>Actuarial Analysis</a:t>
            </a:r>
          </a:p>
        </p:txBody>
      </p:sp>
      <p:sp>
        <p:nvSpPr>
          <p:cNvPr id="12" name="Footer Placeholder 11">
            <a:extLst>
              <a:ext uri="{FF2B5EF4-FFF2-40B4-BE49-F238E27FC236}">
                <a16:creationId xmlns:a16="http://schemas.microsoft.com/office/drawing/2014/main" id="{D5F05F8F-432F-2EA0-D5DD-B3D7A01B2EB6}"/>
              </a:ext>
            </a:extLst>
          </p:cNvPr>
          <p:cNvSpPr>
            <a:spLocks noGrp="1"/>
          </p:cNvSpPr>
          <p:nvPr>
            <p:ph type="ftr" sz="quarter" idx="11"/>
          </p:nvPr>
        </p:nvSpPr>
        <p:spPr/>
        <p:txBody>
          <a:bodyPr/>
          <a:lstStyle/>
          <a:p>
            <a:r>
              <a:rPr lang="en-US" dirty="0"/>
              <a:t>  InFaith</a:t>
            </a:r>
          </a:p>
          <a:p>
            <a:endParaRPr lang="en-US" dirty="0"/>
          </a:p>
        </p:txBody>
      </p:sp>
      <p:sp>
        <p:nvSpPr>
          <p:cNvPr id="13" name="Slide Number Placeholder 12">
            <a:extLst>
              <a:ext uri="{FF2B5EF4-FFF2-40B4-BE49-F238E27FC236}">
                <a16:creationId xmlns:a16="http://schemas.microsoft.com/office/drawing/2014/main" id="{C65C9753-DF86-79E9-35FA-24FB3A3A4D3E}"/>
              </a:ext>
            </a:extLst>
          </p:cNvPr>
          <p:cNvSpPr>
            <a:spLocks noGrp="1"/>
          </p:cNvSpPr>
          <p:nvPr>
            <p:ph type="sldNum" sz="quarter" idx="12"/>
          </p:nvPr>
        </p:nvSpPr>
        <p:spPr/>
        <p:txBody>
          <a:bodyPr/>
          <a:lstStyle/>
          <a:p>
            <a:fld id="{647369D3-0C8F-4905-A28D-0B89B8168B63}" type="slidenum">
              <a:rPr lang="en-US" smtClean="0"/>
              <a:pPr/>
              <a:t>17</a:t>
            </a:fld>
            <a:endParaRPr lang="en-US" dirty="0"/>
          </a:p>
        </p:txBody>
      </p:sp>
      <p:pic>
        <p:nvPicPr>
          <p:cNvPr id="2" name="Picture 1" descr="Chart&#10;&#10;Description automatically generated">
            <a:extLst>
              <a:ext uri="{FF2B5EF4-FFF2-40B4-BE49-F238E27FC236}">
                <a16:creationId xmlns:a16="http://schemas.microsoft.com/office/drawing/2014/main" id="{24A9E5BD-C41C-961A-3F00-E21BABB5365C}"/>
              </a:ext>
            </a:extLst>
          </p:cNvPr>
          <p:cNvPicPr>
            <a:picLocks noChangeAspect="1"/>
          </p:cNvPicPr>
          <p:nvPr/>
        </p:nvPicPr>
        <p:blipFill rotWithShape="1">
          <a:blip r:embed="rId2">
            <a:extLst>
              <a:ext uri="{28A0092B-C50C-407E-A947-70E740481C1C}">
                <a14:useLocalDpi xmlns:a14="http://schemas.microsoft.com/office/drawing/2010/main" val="0"/>
              </a:ext>
            </a:extLst>
          </a:blip>
          <a:srcRect l="19184" t="19424" r="5658" b="6008"/>
          <a:stretch/>
        </p:blipFill>
        <p:spPr>
          <a:xfrm>
            <a:off x="1186815" y="841896"/>
            <a:ext cx="9818370" cy="5351013"/>
          </a:xfrm>
          <a:prstGeom prst="rect">
            <a:avLst/>
          </a:prstGeom>
        </p:spPr>
      </p:pic>
      <p:sp>
        <p:nvSpPr>
          <p:cNvPr id="3" name="TextBox 2">
            <a:extLst>
              <a:ext uri="{FF2B5EF4-FFF2-40B4-BE49-F238E27FC236}">
                <a16:creationId xmlns:a16="http://schemas.microsoft.com/office/drawing/2014/main" id="{4114D546-9914-858A-8BDC-DCED090F4718}"/>
              </a:ext>
            </a:extLst>
          </p:cNvPr>
          <p:cNvSpPr txBox="1"/>
          <p:nvPr/>
        </p:nvSpPr>
        <p:spPr>
          <a:xfrm>
            <a:off x="528229" y="134661"/>
            <a:ext cx="11732895"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IMPORTANT - Wide Price Variability</a:t>
            </a:r>
          </a:p>
        </p:txBody>
      </p:sp>
    </p:spTree>
    <p:extLst>
      <p:ext uri="{BB962C8B-B14F-4D97-AF65-F5344CB8AC3E}">
        <p14:creationId xmlns:p14="http://schemas.microsoft.com/office/powerpoint/2010/main" val="2655324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2DEDED3-F55F-4E09-8FD9-78B37131EAC8}"/>
              </a:ext>
            </a:extLst>
          </p:cNvPr>
          <p:cNvSpPr/>
          <p:nvPr/>
        </p:nvSpPr>
        <p:spPr>
          <a:xfrm>
            <a:off x="3" y="5"/>
            <a:ext cx="12191999" cy="697225"/>
          </a:xfrm>
          <a:prstGeom prst="rect">
            <a:avLst/>
          </a:prstGeom>
          <a:solidFill>
            <a:srgbClr val="00539F"/>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4799" dirty="0">
              <a:solidFill>
                <a:srgbClr val="00539F"/>
              </a:solidFill>
              <a:latin typeface="Helvectia"/>
            </a:endParaRPr>
          </a:p>
        </p:txBody>
      </p:sp>
      <p:sp>
        <p:nvSpPr>
          <p:cNvPr id="5" name="TextBox 4">
            <a:extLst>
              <a:ext uri="{FF2B5EF4-FFF2-40B4-BE49-F238E27FC236}">
                <a16:creationId xmlns:a16="http://schemas.microsoft.com/office/drawing/2014/main" id="{7283C889-0CCF-13C3-9C15-C44F2495F0CD}"/>
              </a:ext>
            </a:extLst>
          </p:cNvPr>
          <p:cNvSpPr txBox="1"/>
          <p:nvPr/>
        </p:nvSpPr>
        <p:spPr>
          <a:xfrm>
            <a:off x="5201530" y="8319254"/>
            <a:ext cx="8996288" cy="369332"/>
          </a:xfrm>
          <a:prstGeom prst="rect">
            <a:avLst/>
          </a:prstGeom>
          <a:noFill/>
        </p:spPr>
        <p:txBody>
          <a:bodyPr wrap="square">
            <a:spAutoFit/>
          </a:bodyPr>
          <a:lstStyle/>
          <a:p>
            <a:pPr lvl="0"/>
            <a:r>
              <a:rPr lang="en-US" dirty="0"/>
              <a:t>Actuarial Analysis</a:t>
            </a:r>
          </a:p>
        </p:txBody>
      </p:sp>
      <p:sp>
        <p:nvSpPr>
          <p:cNvPr id="12" name="Footer Placeholder 11">
            <a:extLst>
              <a:ext uri="{FF2B5EF4-FFF2-40B4-BE49-F238E27FC236}">
                <a16:creationId xmlns:a16="http://schemas.microsoft.com/office/drawing/2014/main" id="{D5F05F8F-432F-2EA0-D5DD-B3D7A01B2EB6}"/>
              </a:ext>
            </a:extLst>
          </p:cNvPr>
          <p:cNvSpPr>
            <a:spLocks noGrp="1"/>
          </p:cNvSpPr>
          <p:nvPr>
            <p:ph type="ftr" sz="quarter" idx="11"/>
          </p:nvPr>
        </p:nvSpPr>
        <p:spPr/>
        <p:txBody>
          <a:bodyPr/>
          <a:lstStyle/>
          <a:p>
            <a:r>
              <a:rPr lang="en-US" dirty="0"/>
              <a:t> InFaith</a:t>
            </a:r>
          </a:p>
        </p:txBody>
      </p:sp>
      <p:sp>
        <p:nvSpPr>
          <p:cNvPr id="13" name="Slide Number Placeholder 12">
            <a:extLst>
              <a:ext uri="{FF2B5EF4-FFF2-40B4-BE49-F238E27FC236}">
                <a16:creationId xmlns:a16="http://schemas.microsoft.com/office/drawing/2014/main" id="{C65C9753-DF86-79E9-35FA-24FB3A3A4D3E}"/>
              </a:ext>
            </a:extLst>
          </p:cNvPr>
          <p:cNvSpPr>
            <a:spLocks noGrp="1"/>
          </p:cNvSpPr>
          <p:nvPr>
            <p:ph type="sldNum" sz="quarter" idx="12"/>
          </p:nvPr>
        </p:nvSpPr>
        <p:spPr/>
        <p:txBody>
          <a:bodyPr/>
          <a:lstStyle/>
          <a:p>
            <a:fld id="{647369D3-0C8F-4905-A28D-0B89B8168B63}" type="slidenum">
              <a:rPr lang="en-US" smtClean="0"/>
              <a:pPr/>
              <a:t>18</a:t>
            </a:fld>
            <a:endParaRPr lang="en-US" dirty="0"/>
          </a:p>
        </p:txBody>
      </p:sp>
      <p:pic>
        <p:nvPicPr>
          <p:cNvPr id="2" name="Picture 1" descr="Graphical user interface, application&#10;&#10;Description automatically generated">
            <a:extLst>
              <a:ext uri="{FF2B5EF4-FFF2-40B4-BE49-F238E27FC236}">
                <a16:creationId xmlns:a16="http://schemas.microsoft.com/office/drawing/2014/main" id="{278059F9-6A82-9CEB-1CDA-5670033263F7}"/>
              </a:ext>
            </a:extLst>
          </p:cNvPr>
          <p:cNvPicPr>
            <a:picLocks noChangeAspect="1"/>
          </p:cNvPicPr>
          <p:nvPr/>
        </p:nvPicPr>
        <p:blipFill rotWithShape="1">
          <a:blip r:embed="rId2">
            <a:extLst>
              <a:ext uri="{28A0092B-C50C-407E-A947-70E740481C1C}">
                <a14:useLocalDpi xmlns:a14="http://schemas.microsoft.com/office/drawing/2010/main" val="0"/>
              </a:ext>
            </a:extLst>
          </a:blip>
          <a:srcRect l="19737" t="20438" r="6764" b="6008"/>
          <a:stretch/>
        </p:blipFill>
        <p:spPr>
          <a:xfrm>
            <a:off x="1162645" y="937358"/>
            <a:ext cx="9866710" cy="5377358"/>
          </a:xfrm>
          <a:prstGeom prst="rect">
            <a:avLst/>
          </a:prstGeom>
        </p:spPr>
      </p:pic>
      <p:sp>
        <p:nvSpPr>
          <p:cNvPr id="3" name="TextBox 2">
            <a:extLst>
              <a:ext uri="{FF2B5EF4-FFF2-40B4-BE49-F238E27FC236}">
                <a16:creationId xmlns:a16="http://schemas.microsoft.com/office/drawing/2014/main" id="{D6774D61-F70E-D422-084F-F57507A031FB}"/>
              </a:ext>
            </a:extLst>
          </p:cNvPr>
          <p:cNvSpPr txBox="1"/>
          <p:nvPr/>
        </p:nvSpPr>
        <p:spPr>
          <a:xfrm>
            <a:off x="528229" y="96186"/>
            <a:ext cx="11732895"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IMPORTANT – Wide Price Variability</a:t>
            </a:r>
          </a:p>
        </p:txBody>
      </p:sp>
    </p:spTree>
    <p:extLst>
      <p:ext uri="{BB962C8B-B14F-4D97-AF65-F5344CB8AC3E}">
        <p14:creationId xmlns:p14="http://schemas.microsoft.com/office/powerpoint/2010/main" val="662389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2DEDED3-F55F-4E09-8FD9-78B37131EAC8}"/>
              </a:ext>
            </a:extLst>
          </p:cNvPr>
          <p:cNvSpPr/>
          <p:nvPr/>
        </p:nvSpPr>
        <p:spPr>
          <a:xfrm>
            <a:off x="1" y="1"/>
            <a:ext cx="12191999" cy="872034"/>
          </a:xfrm>
          <a:prstGeom prst="rect">
            <a:avLst/>
          </a:prstGeom>
          <a:solidFill>
            <a:srgbClr val="00539F"/>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Helvectia"/>
                <a:cs typeface="Arial" panose="020B0604020202020204" pitchFamily="34" charset="0"/>
              </a:rPr>
              <a:t>    Your Health - Where do </a:t>
            </a:r>
            <a:r>
              <a:rPr kumimoji="0" lang="en-US" sz="4000" b="1" i="0" u="sng" strike="noStrike" kern="1200" cap="none" spc="0" normalizeH="0" baseline="0" noProof="0" dirty="0">
                <a:ln>
                  <a:noFill/>
                </a:ln>
                <a:solidFill>
                  <a:schemeClr val="bg1"/>
                </a:solidFill>
                <a:effectLst/>
                <a:uLnTx/>
                <a:uFillTx/>
                <a:latin typeface="Helvectia"/>
                <a:cs typeface="Arial" panose="020B0604020202020204" pitchFamily="34" charset="0"/>
              </a:rPr>
              <a:t>you</a:t>
            </a:r>
            <a:r>
              <a:rPr kumimoji="0" lang="en-US" sz="4000" b="1" i="0" u="none" strike="noStrike" kern="1200" cap="none" spc="0" normalizeH="0" baseline="0" noProof="0" dirty="0">
                <a:ln>
                  <a:noFill/>
                </a:ln>
                <a:solidFill>
                  <a:schemeClr val="bg1"/>
                </a:solidFill>
                <a:effectLst/>
                <a:uLnTx/>
                <a:uFillTx/>
                <a:latin typeface="Helvectia"/>
                <a:cs typeface="Arial" panose="020B0604020202020204" pitchFamily="34" charset="0"/>
              </a:rPr>
              <a:t> go from here?</a:t>
            </a:r>
          </a:p>
        </p:txBody>
      </p:sp>
      <p:sp>
        <p:nvSpPr>
          <p:cNvPr id="5" name="TextBox 4">
            <a:extLst>
              <a:ext uri="{FF2B5EF4-FFF2-40B4-BE49-F238E27FC236}">
                <a16:creationId xmlns:a16="http://schemas.microsoft.com/office/drawing/2014/main" id="{7283C889-0CCF-13C3-9C15-C44F2495F0CD}"/>
              </a:ext>
            </a:extLst>
          </p:cNvPr>
          <p:cNvSpPr txBox="1"/>
          <p:nvPr/>
        </p:nvSpPr>
        <p:spPr>
          <a:xfrm>
            <a:off x="5201530" y="8319254"/>
            <a:ext cx="8996288" cy="369332"/>
          </a:xfrm>
          <a:prstGeom prst="rect">
            <a:avLst/>
          </a:prstGeom>
          <a:noFill/>
        </p:spPr>
        <p:txBody>
          <a:bodyPr wrap="square">
            <a:spAutoFit/>
          </a:bodyPr>
          <a:lstStyle/>
          <a:p>
            <a:pPr lvl="0"/>
            <a:r>
              <a:rPr lang="en-US" dirty="0">
                <a:latin typeface="Helvectia"/>
              </a:rPr>
              <a:t>Actuarial Analysis</a:t>
            </a:r>
          </a:p>
        </p:txBody>
      </p:sp>
      <p:sp>
        <p:nvSpPr>
          <p:cNvPr id="12" name="Footer Placeholder 11">
            <a:extLst>
              <a:ext uri="{FF2B5EF4-FFF2-40B4-BE49-F238E27FC236}">
                <a16:creationId xmlns:a16="http://schemas.microsoft.com/office/drawing/2014/main" id="{D5F05F8F-432F-2EA0-D5DD-B3D7A01B2EB6}"/>
              </a:ext>
            </a:extLst>
          </p:cNvPr>
          <p:cNvSpPr>
            <a:spLocks noGrp="1"/>
          </p:cNvSpPr>
          <p:nvPr>
            <p:ph type="ftr" sz="quarter" idx="11"/>
          </p:nvPr>
        </p:nvSpPr>
        <p:spPr/>
        <p:txBody>
          <a:bodyPr/>
          <a:lstStyle/>
          <a:p>
            <a:r>
              <a:rPr lang="en-US" dirty="0"/>
              <a:t> InFaith</a:t>
            </a:r>
          </a:p>
          <a:p>
            <a:endParaRPr lang="en-US" dirty="0"/>
          </a:p>
        </p:txBody>
      </p:sp>
      <p:sp>
        <p:nvSpPr>
          <p:cNvPr id="13" name="Slide Number Placeholder 12">
            <a:extLst>
              <a:ext uri="{FF2B5EF4-FFF2-40B4-BE49-F238E27FC236}">
                <a16:creationId xmlns:a16="http://schemas.microsoft.com/office/drawing/2014/main" id="{C65C9753-DF86-79E9-35FA-24FB3A3A4D3E}"/>
              </a:ext>
            </a:extLst>
          </p:cNvPr>
          <p:cNvSpPr>
            <a:spLocks noGrp="1"/>
          </p:cNvSpPr>
          <p:nvPr>
            <p:ph type="sldNum" sz="quarter" idx="12"/>
          </p:nvPr>
        </p:nvSpPr>
        <p:spPr/>
        <p:txBody>
          <a:bodyPr/>
          <a:lstStyle/>
          <a:p>
            <a:fld id="{647369D3-0C8F-4905-A28D-0B89B8168B63}" type="slidenum">
              <a:rPr lang="en-US" smtClean="0"/>
              <a:pPr/>
              <a:t>19</a:t>
            </a:fld>
            <a:endParaRPr lang="en-US" dirty="0"/>
          </a:p>
        </p:txBody>
      </p:sp>
      <p:sp>
        <p:nvSpPr>
          <p:cNvPr id="4" name="TextBox 3">
            <a:extLst>
              <a:ext uri="{FF2B5EF4-FFF2-40B4-BE49-F238E27FC236}">
                <a16:creationId xmlns:a16="http://schemas.microsoft.com/office/drawing/2014/main" id="{04AB8AD4-088A-77FA-1FE4-028C168EB506}"/>
              </a:ext>
            </a:extLst>
          </p:cNvPr>
          <p:cNvSpPr txBox="1"/>
          <p:nvPr/>
        </p:nvSpPr>
        <p:spPr>
          <a:xfrm>
            <a:off x="386301" y="1602038"/>
            <a:ext cx="7009763" cy="958660"/>
          </a:xfrm>
          <a:prstGeom prst="rect">
            <a:avLst/>
          </a:prstGeom>
          <a:noFill/>
        </p:spPr>
        <p:txBody>
          <a:bodyPr wrap="square">
            <a:spAutoFit/>
          </a:bodyPr>
          <a:lstStyle/>
          <a:p>
            <a:pPr marL="285750" marR="0" lvl="0" indent="-285750" algn="l" defTabSz="457200" rtl="0" eaLnBrk="1" fontAlgn="auto" latinLnBrk="0" hangingPunct="1">
              <a:lnSpc>
                <a:spcPct val="150000"/>
              </a:lnSpc>
              <a:spcBef>
                <a:spcPts val="0"/>
              </a:spcBef>
              <a:spcAft>
                <a:spcPts val="0"/>
              </a:spcAft>
              <a:buClr>
                <a:srgbClr val="00539F"/>
              </a:buClr>
              <a:buSzTx/>
              <a:buFont typeface="Wingdings" panose="05000000000000000000" pitchFamily="2" charset="2"/>
              <a:buChar char="ü"/>
              <a:tabLst/>
              <a:defRPr/>
            </a:pPr>
            <a:r>
              <a:rPr kumimoji="0" lang="en-US" sz="2000" b="0" i="0" u="none" strike="noStrike" kern="1200" cap="none" spc="0" normalizeH="0" baseline="0" noProof="0" dirty="0">
                <a:ln>
                  <a:noFill/>
                </a:ln>
                <a:solidFill>
                  <a:srgbClr val="C00000"/>
                </a:solidFill>
                <a:effectLst/>
                <a:uLnTx/>
                <a:uFillTx/>
                <a:latin typeface="Helvectia"/>
                <a:ea typeface="Times New Roman" panose="02020603050405020304" pitchFamily="18" charset="0"/>
                <a:cs typeface="Arial" panose="020B0604020202020204" pitchFamily="34" charset="0"/>
              </a:rPr>
              <a:t>Make a plan, set goals and dates, be intentional !</a:t>
            </a:r>
          </a:p>
          <a:p>
            <a:pPr marL="285750" marR="0" lvl="0" indent="-285750" algn="l" defTabSz="457200" rtl="0" eaLnBrk="1" fontAlgn="auto" latinLnBrk="0" hangingPunct="1">
              <a:lnSpc>
                <a:spcPct val="150000"/>
              </a:lnSpc>
              <a:spcBef>
                <a:spcPts val="0"/>
              </a:spcBef>
              <a:spcAft>
                <a:spcPts val="0"/>
              </a:spcAft>
              <a:buClr>
                <a:srgbClr val="00539F"/>
              </a:buClr>
              <a:buSzTx/>
              <a:buFont typeface="Wingdings" panose="05000000000000000000" pitchFamily="2" charset="2"/>
              <a:buChar char="ü"/>
              <a:tabLst/>
              <a:defRPr/>
            </a:pPr>
            <a:r>
              <a:rPr kumimoji="0" lang="en-US" sz="2000" b="0" i="0" u="none" strike="noStrike" kern="1200" cap="none" spc="0" normalizeH="0" baseline="0" noProof="0" dirty="0">
                <a:ln>
                  <a:noFill/>
                </a:ln>
                <a:solidFill>
                  <a:prstClr val="black"/>
                </a:solidFill>
                <a:effectLst/>
                <a:uLnTx/>
                <a:uFillTx/>
                <a:latin typeface="Helvectia"/>
                <a:ea typeface="Times New Roman" panose="02020603050405020304" pitchFamily="18" charset="0"/>
                <a:cs typeface="Arial" panose="020B0604020202020204" pitchFamily="34" charset="0"/>
              </a:rPr>
              <a:t>Close the Gaps in your Medical Care!</a:t>
            </a:r>
          </a:p>
        </p:txBody>
      </p:sp>
      <p:pic>
        <p:nvPicPr>
          <p:cNvPr id="7" name="Graphic 6" descr="Checkbox Checked with solid fill">
            <a:extLst>
              <a:ext uri="{FF2B5EF4-FFF2-40B4-BE49-F238E27FC236}">
                <a16:creationId xmlns:a16="http://schemas.microsoft.com/office/drawing/2014/main" id="{92FC77C2-3F4F-7539-A4FC-F4C6C83C370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565630" y="1330453"/>
            <a:ext cx="914400" cy="914400"/>
          </a:xfrm>
          <a:prstGeom prst="rect">
            <a:avLst/>
          </a:prstGeom>
        </p:spPr>
      </p:pic>
      <p:sp>
        <p:nvSpPr>
          <p:cNvPr id="9" name="TextBox 8">
            <a:extLst>
              <a:ext uri="{FF2B5EF4-FFF2-40B4-BE49-F238E27FC236}">
                <a16:creationId xmlns:a16="http://schemas.microsoft.com/office/drawing/2014/main" id="{A029EFE4-1E43-E86E-CDA3-FB0A318039D0}"/>
              </a:ext>
            </a:extLst>
          </p:cNvPr>
          <p:cNvSpPr txBox="1"/>
          <p:nvPr/>
        </p:nvSpPr>
        <p:spPr>
          <a:xfrm>
            <a:off x="527541" y="2554226"/>
            <a:ext cx="5568459" cy="3170099"/>
          </a:xfrm>
          <a:prstGeom prst="rect">
            <a:avLst/>
          </a:prstGeom>
          <a:noFill/>
        </p:spPr>
        <p:txBody>
          <a:bodyPr wrap="square">
            <a:spAutoFit/>
          </a:bodyPr>
          <a:lstStyle/>
          <a:p>
            <a:pPr marL="742950" marR="0" lvl="1" indent="-285750" algn="l" defTabSz="457200" rtl="0" eaLnBrk="1" fontAlgn="auto" latinLnBrk="0" hangingPunct="1">
              <a:spcBef>
                <a:spcPts val="0"/>
              </a:spcBef>
              <a:spcAft>
                <a:spcPts val="0"/>
              </a:spcAft>
              <a:buClr>
                <a:srgbClr val="00539F"/>
              </a:buClr>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Helvectia"/>
                <a:ea typeface="Times New Roman" panose="02020603050405020304" pitchFamily="18" charset="0"/>
                <a:cs typeface="Arial" panose="020B0604020202020204" pitchFamily="34" charset="0"/>
              </a:rPr>
              <a:t>Be Engaged with a </a:t>
            </a:r>
            <a:r>
              <a:rPr lang="en-US" sz="2000" dirty="0">
                <a:solidFill>
                  <a:prstClr val="black"/>
                </a:solidFill>
                <a:latin typeface="Helvectia"/>
                <a:ea typeface="Times New Roman" panose="02020603050405020304" pitchFamily="18" charset="0"/>
                <a:cs typeface="Arial" panose="020B0604020202020204" pitchFamily="34" charset="0"/>
              </a:rPr>
              <a:t>Pri</a:t>
            </a:r>
            <a:r>
              <a:rPr kumimoji="0" lang="en-US" sz="2000" b="0" i="0" u="none" strike="noStrike" kern="1200" cap="none" spc="0" normalizeH="0" baseline="0" noProof="0" dirty="0">
                <a:ln>
                  <a:noFill/>
                </a:ln>
                <a:solidFill>
                  <a:prstClr val="black"/>
                </a:solidFill>
                <a:effectLst/>
                <a:uLnTx/>
                <a:uFillTx/>
                <a:latin typeface="Helvectia"/>
                <a:ea typeface="Times New Roman" panose="02020603050405020304" pitchFamily="18" charset="0"/>
                <a:cs typeface="Arial" panose="020B0604020202020204" pitchFamily="34" charset="0"/>
              </a:rPr>
              <a:t>mary Care </a:t>
            </a:r>
            <a:r>
              <a:rPr kumimoji="0" lang="en-US" sz="2000" b="0" i="0" u="none" strike="noStrike" kern="1200" cap="none" spc="0" normalizeH="0" baseline="0" noProof="0" dirty="0">
                <a:ln>
                  <a:noFill/>
                </a:ln>
                <a:solidFill>
                  <a:srgbClr val="C00000"/>
                </a:solidFill>
                <a:effectLst/>
                <a:uLnTx/>
                <a:uFillTx/>
                <a:latin typeface="Helvectia"/>
                <a:ea typeface="Times New Roman" panose="02020603050405020304" pitchFamily="18" charset="0"/>
                <a:cs typeface="Arial" panose="020B0604020202020204" pitchFamily="34" charset="0"/>
              </a:rPr>
              <a:t>Doctor</a:t>
            </a:r>
          </a:p>
          <a:p>
            <a:pPr marR="0" lvl="1" algn="l" defTabSz="457200" rtl="0" eaLnBrk="1" fontAlgn="auto" latinLnBrk="0" hangingPunct="1">
              <a:spcBef>
                <a:spcPts val="0"/>
              </a:spcBef>
              <a:spcAft>
                <a:spcPts val="0"/>
              </a:spcAft>
              <a:buClr>
                <a:srgbClr val="00539F"/>
              </a:buClr>
              <a:buSzTx/>
              <a:tabLst/>
              <a:defRPr/>
            </a:pPr>
            <a:endParaRPr kumimoji="0" lang="en-US" sz="2000" b="0" i="0" u="none" strike="noStrike" kern="1200" cap="none" spc="0" normalizeH="0" baseline="0" noProof="0" dirty="0">
              <a:ln>
                <a:noFill/>
              </a:ln>
              <a:solidFill>
                <a:srgbClr val="C00000"/>
              </a:solidFill>
              <a:effectLst/>
              <a:uLnTx/>
              <a:uFillTx/>
              <a:latin typeface="Helvectia"/>
              <a:ea typeface="Times New Roman" panose="02020603050405020304" pitchFamily="18" charset="0"/>
              <a:cs typeface="Arial" panose="020B0604020202020204" pitchFamily="34" charset="0"/>
            </a:endParaRPr>
          </a:p>
          <a:p>
            <a:pPr marL="742950" marR="0" lvl="1" indent="-285750" algn="l" defTabSz="457200" rtl="0" eaLnBrk="1" fontAlgn="auto" latinLnBrk="0" hangingPunct="1">
              <a:spcBef>
                <a:spcPts val="0"/>
              </a:spcBef>
              <a:spcAft>
                <a:spcPts val="0"/>
              </a:spcAft>
              <a:buClr>
                <a:srgbClr val="00539F"/>
              </a:buClr>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Helvectia"/>
                <a:ea typeface="Times New Roman" panose="02020603050405020304" pitchFamily="18" charset="0"/>
                <a:cs typeface="Arial" panose="020B0604020202020204" pitchFamily="34" charset="0"/>
              </a:rPr>
              <a:t>Get your </a:t>
            </a:r>
            <a:r>
              <a:rPr kumimoji="0" lang="en-US" sz="2000" b="0" i="0" u="none" strike="noStrike" kern="1200" cap="none" spc="0" normalizeH="0" baseline="0" noProof="0" dirty="0">
                <a:ln>
                  <a:noFill/>
                </a:ln>
                <a:solidFill>
                  <a:srgbClr val="C00000"/>
                </a:solidFill>
                <a:effectLst/>
                <a:uLnTx/>
                <a:uFillTx/>
                <a:latin typeface="Helvectia"/>
                <a:ea typeface="Times New Roman" panose="02020603050405020304" pitchFamily="18" charset="0"/>
                <a:cs typeface="Arial" panose="020B0604020202020204" pitchFamily="34" charset="0"/>
              </a:rPr>
              <a:t>annual physical</a:t>
            </a:r>
          </a:p>
          <a:p>
            <a:pPr marL="742950" marR="0" lvl="1" indent="-285750" algn="l" defTabSz="457200" rtl="0" eaLnBrk="1" fontAlgn="auto" latinLnBrk="0" hangingPunct="1">
              <a:spcBef>
                <a:spcPts val="0"/>
              </a:spcBef>
              <a:spcAft>
                <a:spcPts val="0"/>
              </a:spcAft>
              <a:buClr>
                <a:srgbClr val="00539F"/>
              </a:buClr>
              <a:buSzTx/>
              <a:buFont typeface="Wingdings" panose="05000000000000000000" pitchFamily="2" charset="2"/>
              <a:buChar char="­"/>
              <a:tabLst/>
              <a:defRPr/>
            </a:pPr>
            <a:endParaRPr kumimoji="0" lang="en-US" sz="2000" b="0" i="0" u="none" strike="noStrike" kern="1200" cap="none" spc="0" normalizeH="0" baseline="0" noProof="0" dirty="0">
              <a:ln>
                <a:noFill/>
              </a:ln>
              <a:solidFill>
                <a:srgbClr val="C00000"/>
              </a:solidFill>
              <a:effectLst/>
              <a:uLnTx/>
              <a:uFillTx/>
              <a:latin typeface="Helvectia"/>
              <a:ea typeface="Times New Roman" panose="02020603050405020304" pitchFamily="18" charset="0"/>
              <a:cs typeface="Arial" panose="020B0604020202020204" pitchFamily="34" charset="0"/>
            </a:endParaRPr>
          </a:p>
          <a:p>
            <a:pPr marL="742950" marR="0" lvl="1" indent="-285750" algn="l" defTabSz="457200" rtl="0" eaLnBrk="1" fontAlgn="auto" latinLnBrk="0" hangingPunct="1">
              <a:spcBef>
                <a:spcPts val="0"/>
              </a:spcBef>
              <a:spcAft>
                <a:spcPts val="0"/>
              </a:spcAft>
              <a:buClr>
                <a:srgbClr val="00539F"/>
              </a:buClr>
              <a:buSzTx/>
              <a:buFont typeface="Wingdings" panose="05000000000000000000" pitchFamily="2" charset="2"/>
              <a:buChar char="­"/>
              <a:tabLst/>
              <a:defRPr/>
            </a:pPr>
            <a:r>
              <a:rPr lang="en-US" sz="2000" dirty="0">
                <a:latin typeface="Helvectia"/>
                <a:ea typeface="Times New Roman" panose="02020603050405020304" pitchFamily="18" charset="0"/>
                <a:cs typeface="Arial" panose="020B0604020202020204" pitchFamily="34" charset="0"/>
              </a:rPr>
              <a:t>Get your age-appropriate </a:t>
            </a:r>
            <a:r>
              <a:rPr lang="en-US" sz="2000" dirty="0">
                <a:solidFill>
                  <a:srgbClr val="C00000"/>
                </a:solidFill>
                <a:latin typeface="Helvectia"/>
                <a:ea typeface="Times New Roman" panose="02020603050405020304" pitchFamily="18" charset="0"/>
                <a:cs typeface="Arial" panose="020B0604020202020204" pitchFamily="34" charset="0"/>
              </a:rPr>
              <a:t>annual screenings* Over 55? You need to focus on this!</a:t>
            </a:r>
            <a:endParaRPr kumimoji="0" lang="en-US" sz="2000" b="0" i="0" u="none" strike="noStrike" kern="1200" cap="none" spc="0" normalizeH="0" baseline="0" noProof="0" dirty="0">
              <a:ln>
                <a:noFill/>
              </a:ln>
              <a:solidFill>
                <a:srgbClr val="C00000"/>
              </a:solidFill>
              <a:effectLst/>
              <a:uLnTx/>
              <a:uFillTx/>
              <a:latin typeface="Helvectia"/>
              <a:ea typeface="Times New Roman" panose="02020603050405020304" pitchFamily="18" charset="0"/>
              <a:cs typeface="Arial" panose="020B0604020202020204" pitchFamily="34" charset="0"/>
            </a:endParaRPr>
          </a:p>
          <a:p>
            <a:pPr marR="0" lvl="1" algn="l" defTabSz="457200" rtl="0" eaLnBrk="1" fontAlgn="auto" latinLnBrk="0" hangingPunct="1">
              <a:spcBef>
                <a:spcPts val="0"/>
              </a:spcBef>
              <a:spcAft>
                <a:spcPts val="0"/>
              </a:spcAft>
              <a:buClr>
                <a:srgbClr val="00539F"/>
              </a:buClr>
              <a:buSzTx/>
              <a:tabLst/>
              <a:defRPr/>
            </a:pPr>
            <a:endParaRPr kumimoji="0" lang="en-US" sz="2000" b="0" i="0" u="none" strike="noStrike" kern="1200" cap="none" spc="0" normalizeH="0" baseline="0" noProof="0" dirty="0">
              <a:ln>
                <a:noFill/>
              </a:ln>
              <a:solidFill>
                <a:srgbClr val="C00000"/>
              </a:solidFill>
              <a:effectLst/>
              <a:uLnTx/>
              <a:uFillTx/>
              <a:latin typeface="Helvectia"/>
              <a:ea typeface="Times New Roman" panose="02020603050405020304" pitchFamily="18" charset="0"/>
              <a:cs typeface="Arial" panose="020B0604020202020204" pitchFamily="34" charset="0"/>
            </a:endParaRPr>
          </a:p>
          <a:p>
            <a:pPr marL="742950" marR="0" lvl="1" indent="-285750" algn="l" defTabSz="457200" rtl="0" eaLnBrk="1" fontAlgn="auto" latinLnBrk="0" hangingPunct="1">
              <a:spcBef>
                <a:spcPts val="0"/>
              </a:spcBef>
              <a:spcAft>
                <a:spcPts val="0"/>
              </a:spcAft>
              <a:buClr>
                <a:srgbClr val="00539F"/>
              </a:buClr>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Helvectia"/>
                <a:ea typeface="Times New Roman" panose="02020603050405020304" pitchFamily="18" charset="0"/>
                <a:cs typeface="Arial" panose="020B0604020202020204" pitchFamily="34" charset="0"/>
              </a:rPr>
              <a:t>Sign on and access your Meritain Health Account. </a:t>
            </a:r>
            <a:r>
              <a:rPr kumimoji="0" lang="en-US" sz="2000" b="0" i="0" u="none" strike="noStrike" kern="1200" cap="none" spc="0" normalizeH="0" baseline="0" noProof="0" dirty="0">
                <a:ln>
                  <a:noFill/>
                </a:ln>
                <a:solidFill>
                  <a:srgbClr val="C00000"/>
                </a:solidFill>
                <a:effectLst/>
                <a:uLnTx/>
                <a:uFillTx/>
                <a:latin typeface="Helvectia"/>
                <a:ea typeface="Times New Roman" panose="02020603050405020304" pitchFamily="18" charset="0"/>
                <a:cs typeface="Arial" panose="020B0604020202020204" pitchFamily="34" charset="0"/>
              </a:rPr>
              <a:t>Use our care programs</a:t>
            </a:r>
          </a:p>
        </p:txBody>
      </p:sp>
      <p:sp>
        <p:nvSpPr>
          <p:cNvPr id="11" name="TextBox 10">
            <a:extLst>
              <a:ext uri="{FF2B5EF4-FFF2-40B4-BE49-F238E27FC236}">
                <a16:creationId xmlns:a16="http://schemas.microsoft.com/office/drawing/2014/main" id="{21B24B90-6706-2B24-EB56-99289A2AD5B7}"/>
              </a:ext>
            </a:extLst>
          </p:cNvPr>
          <p:cNvSpPr txBox="1"/>
          <p:nvPr/>
        </p:nvSpPr>
        <p:spPr>
          <a:xfrm>
            <a:off x="6214188" y="2336737"/>
            <a:ext cx="5450271" cy="2708434"/>
          </a:xfrm>
          <a:prstGeom prst="rect">
            <a:avLst/>
          </a:prstGeom>
          <a:noFill/>
        </p:spPr>
        <p:txBody>
          <a:bodyPr wrap="square">
            <a:spAutoFit/>
          </a:bodyPr>
          <a:lstStyle/>
          <a:p>
            <a:pPr marL="285750" marR="0" lvl="0" indent="-285750" algn="l" defTabSz="457200" rtl="0" eaLnBrk="1" fontAlgn="auto" latinLnBrk="0" hangingPunct="1">
              <a:lnSpc>
                <a:spcPct val="200000"/>
              </a:lnSpc>
              <a:spcBef>
                <a:spcPts val="0"/>
              </a:spcBef>
              <a:spcAft>
                <a:spcPts val="0"/>
              </a:spcAft>
              <a:buClr>
                <a:srgbClr val="00539F"/>
              </a:buClr>
              <a:buSzTx/>
              <a:buFont typeface="Wingdings" panose="05000000000000000000" pitchFamily="2" charset="2"/>
              <a:buChar char="ü"/>
              <a:tabLst/>
              <a:defRPr/>
            </a:pPr>
            <a:r>
              <a:rPr kumimoji="0" lang="en-US" sz="2000" b="0" i="0" u="none" strike="noStrike" kern="1200" cap="none" spc="0" normalizeH="0" baseline="0" noProof="0" dirty="0">
                <a:ln>
                  <a:noFill/>
                </a:ln>
                <a:solidFill>
                  <a:prstClr val="black"/>
                </a:solidFill>
                <a:effectLst/>
                <a:uLnTx/>
                <a:uFillTx/>
                <a:latin typeface="Helvectia"/>
                <a:cs typeface="Arial" panose="020B0604020202020204" pitchFamily="34" charset="0"/>
              </a:rPr>
              <a:t>Eat Better</a:t>
            </a:r>
          </a:p>
          <a:p>
            <a:pPr marL="285750" marR="0" lvl="0" indent="-285750" algn="l" defTabSz="457200" rtl="0" eaLnBrk="1" fontAlgn="auto" latinLnBrk="0" hangingPunct="1">
              <a:lnSpc>
                <a:spcPct val="200000"/>
              </a:lnSpc>
              <a:spcBef>
                <a:spcPts val="0"/>
              </a:spcBef>
              <a:spcAft>
                <a:spcPts val="0"/>
              </a:spcAft>
              <a:buClr>
                <a:srgbClr val="00539F"/>
              </a:buClr>
              <a:buSzTx/>
              <a:buFont typeface="Wingdings" panose="05000000000000000000" pitchFamily="2" charset="2"/>
              <a:buChar char="ü"/>
              <a:tabLst/>
              <a:defRPr/>
            </a:pPr>
            <a:r>
              <a:rPr kumimoji="0" lang="en-US" sz="2000" b="1" i="0" u="none" strike="noStrike" kern="1200" cap="none" spc="0" normalizeH="0" baseline="0" noProof="0" dirty="0">
                <a:ln>
                  <a:noFill/>
                </a:ln>
                <a:solidFill>
                  <a:srgbClr val="C00000"/>
                </a:solidFill>
                <a:effectLst/>
                <a:uLnTx/>
                <a:uFillTx/>
                <a:latin typeface="Helvectia"/>
                <a:cs typeface="Arial" panose="020B0604020202020204" pitchFamily="34" charset="0"/>
              </a:rPr>
              <a:t>Exercise</a:t>
            </a:r>
            <a:r>
              <a:rPr kumimoji="0" lang="en-US" sz="2000" b="1" i="0" u="none" strike="noStrike" kern="1200" cap="none" spc="0" normalizeH="0" baseline="0" noProof="0" dirty="0">
                <a:ln>
                  <a:noFill/>
                </a:ln>
                <a:solidFill>
                  <a:prstClr val="black"/>
                </a:solidFill>
                <a:effectLst/>
                <a:uLnTx/>
                <a:uFillTx/>
                <a:latin typeface="Helvectia"/>
                <a:cs typeface="Arial" panose="020B0604020202020204" pitchFamily="34" charset="0"/>
              </a:rPr>
              <a:t> </a:t>
            </a:r>
            <a:r>
              <a:rPr kumimoji="0" lang="en-US" sz="2000" b="0" i="0" u="none" strike="noStrike" kern="1200" cap="none" spc="0" normalizeH="0" baseline="0" noProof="0" dirty="0">
                <a:ln>
                  <a:noFill/>
                </a:ln>
                <a:solidFill>
                  <a:prstClr val="black"/>
                </a:solidFill>
                <a:effectLst/>
                <a:uLnTx/>
                <a:uFillTx/>
                <a:latin typeface="Helvectia"/>
                <a:cs typeface="Arial" panose="020B0604020202020204" pitchFamily="34" charset="0"/>
              </a:rPr>
              <a:t>Regularly</a:t>
            </a:r>
          </a:p>
          <a:p>
            <a:pPr marL="285750" marR="0" lvl="0" indent="-285750" algn="l" defTabSz="457200" rtl="0" eaLnBrk="1" fontAlgn="auto" latinLnBrk="0" hangingPunct="1">
              <a:lnSpc>
                <a:spcPct val="200000"/>
              </a:lnSpc>
              <a:spcBef>
                <a:spcPts val="0"/>
              </a:spcBef>
              <a:spcAft>
                <a:spcPts val="0"/>
              </a:spcAft>
              <a:buClr>
                <a:srgbClr val="00539F"/>
              </a:buClr>
              <a:buSzTx/>
              <a:buFont typeface="Wingdings" panose="05000000000000000000" pitchFamily="2" charset="2"/>
              <a:buChar char="ü"/>
              <a:tabLst/>
              <a:defRPr/>
            </a:pPr>
            <a:r>
              <a:rPr kumimoji="0" lang="en-US" sz="2000" b="0" i="0" u="none" strike="noStrike" kern="1200" cap="none" spc="0" normalizeH="0" baseline="0" noProof="0" dirty="0">
                <a:ln>
                  <a:noFill/>
                </a:ln>
                <a:solidFill>
                  <a:prstClr val="black"/>
                </a:solidFill>
                <a:effectLst/>
                <a:uLnTx/>
                <a:uFillTx/>
                <a:latin typeface="Helvectia"/>
                <a:cs typeface="Arial" panose="020B0604020202020204" pitchFamily="34" charset="0"/>
              </a:rPr>
              <a:t>Partner with someone for accountability</a:t>
            </a:r>
          </a:p>
          <a:p>
            <a:pPr marR="0" lvl="0" algn="l" defTabSz="457200" rtl="0" eaLnBrk="1" fontAlgn="auto" latinLnBrk="0" hangingPunct="1">
              <a:lnSpc>
                <a:spcPct val="50000"/>
              </a:lnSpc>
              <a:spcBef>
                <a:spcPts val="0"/>
              </a:spcBef>
              <a:spcAft>
                <a:spcPts val="0"/>
              </a:spcAft>
              <a:buClr>
                <a:srgbClr val="00539F"/>
              </a:buClr>
              <a:buSzTx/>
              <a:tabLst/>
              <a:defRPr/>
            </a:pPr>
            <a:endParaRPr kumimoji="0" lang="en-US" sz="2000" b="0" i="0" u="none" strike="noStrike" kern="1200" cap="none" spc="0" normalizeH="0" baseline="0" noProof="0" dirty="0">
              <a:ln>
                <a:noFill/>
              </a:ln>
              <a:solidFill>
                <a:prstClr val="black"/>
              </a:solidFill>
              <a:effectLst/>
              <a:uLnTx/>
              <a:uFillTx/>
              <a:latin typeface="Helvectia"/>
              <a:cs typeface="Arial" panose="020B0604020202020204" pitchFamily="34" charset="0"/>
            </a:endParaRPr>
          </a:p>
          <a:p>
            <a:pPr marL="285750" marR="0" lvl="0" indent="-285750" algn="l" defTabSz="457200" rtl="0" eaLnBrk="1" fontAlgn="auto" latinLnBrk="0" hangingPunct="1">
              <a:spcBef>
                <a:spcPts val="0"/>
              </a:spcBef>
              <a:spcAft>
                <a:spcPts val="0"/>
              </a:spcAft>
              <a:buClr>
                <a:srgbClr val="00539F"/>
              </a:buClr>
              <a:buSzTx/>
              <a:buFont typeface="Wingdings" panose="05000000000000000000" pitchFamily="2" charset="2"/>
              <a:buChar char="ü"/>
              <a:tabLst/>
              <a:defRPr/>
            </a:pPr>
            <a:r>
              <a:rPr kumimoji="0" lang="en-US" sz="2000" b="1" i="0" u="none" strike="noStrike" kern="1200" cap="none" spc="0" normalizeH="0" baseline="0" noProof="0" dirty="0">
                <a:ln>
                  <a:noFill/>
                </a:ln>
                <a:solidFill>
                  <a:srgbClr val="C00000"/>
                </a:solidFill>
                <a:effectLst/>
                <a:uLnTx/>
                <a:uFillTx/>
                <a:latin typeface="Helvectia"/>
                <a:cs typeface="Arial" panose="020B0604020202020204" pitchFamily="34" charset="0"/>
              </a:rPr>
              <a:t>Support one another</a:t>
            </a:r>
            <a:r>
              <a:rPr kumimoji="0" lang="en-US" sz="2000" b="0" i="0" u="none" strike="noStrike" kern="1200" cap="none" spc="0" normalizeH="0" baseline="0" noProof="0" dirty="0">
                <a:ln>
                  <a:noFill/>
                </a:ln>
                <a:solidFill>
                  <a:prstClr val="black"/>
                </a:solidFill>
                <a:effectLst/>
                <a:uLnTx/>
                <a:uFillTx/>
                <a:latin typeface="Helvectia"/>
                <a:cs typeface="Arial" panose="020B0604020202020204" pitchFamily="34" charset="0"/>
              </a:rPr>
              <a:t>’s mental health - Love and Care for one another!</a:t>
            </a:r>
          </a:p>
        </p:txBody>
      </p:sp>
      <p:sp>
        <p:nvSpPr>
          <p:cNvPr id="17" name="TextBox 16">
            <a:extLst>
              <a:ext uri="{FF2B5EF4-FFF2-40B4-BE49-F238E27FC236}">
                <a16:creationId xmlns:a16="http://schemas.microsoft.com/office/drawing/2014/main" id="{09B9EE87-9225-048F-F8FC-B0CA94CE7F0E}"/>
              </a:ext>
            </a:extLst>
          </p:cNvPr>
          <p:cNvSpPr txBox="1"/>
          <p:nvPr/>
        </p:nvSpPr>
        <p:spPr>
          <a:xfrm>
            <a:off x="4162992" y="1083514"/>
            <a:ext cx="3866017" cy="523220"/>
          </a:xfrm>
          <a:prstGeom prst="rect">
            <a:avLst/>
          </a:prstGeom>
          <a:noFill/>
        </p:spPr>
        <p:txBody>
          <a:bodyPr wrap="square">
            <a:spAutoFit/>
          </a:bodyPr>
          <a:lstStyle/>
          <a:p>
            <a:pPr marR="0" lvl="0" algn="l" defTabSz="457200" rtl="0" eaLnBrk="1" fontAlgn="auto" latinLnBrk="0" hangingPunct="1">
              <a:lnSpc>
                <a:spcPct val="100000"/>
              </a:lnSpc>
              <a:spcBef>
                <a:spcPts val="0"/>
              </a:spcBef>
              <a:spcAft>
                <a:spcPts val="0"/>
              </a:spcAft>
              <a:buClr>
                <a:srgbClr val="00539F"/>
              </a:buClr>
              <a:buSzTx/>
              <a:tabLst/>
              <a:defRPr/>
            </a:pPr>
            <a:r>
              <a:rPr kumimoji="0" lang="en-US" sz="2800" b="1" i="0" u="none" strike="noStrike" kern="1200" cap="none" spc="0" normalizeH="0" baseline="0" noProof="0" dirty="0">
                <a:ln>
                  <a:noFill/>
                </a:ln>
                <a:effectLst/>
                <a:uLnTx/>
                <a:uFillTx/>
                <a:latin typeface="Helvectia"/>
                <a:ea typeface="Times New Roman" panose="02020603050405020304" pitchFamily="18" charset="0"/>
                <a:cs typeface="Arial" panose="020B0604020202020204" pitchFamily="34" charset="0"/>
              </a:rPr>
              <a:t>Healthy</a:t>
            </a:r>
            <a:r>
              <a:rPr kumimoji="0" lang="en-US" sz="2400" b="1" i="0" u="none" strike="noStrike" kern="1200" cap="none" spc="0" normalizeH="0" baseline="0" noProof="0" dirty="0">
                <a:ln>
                  <a:noFill/>
                </a:ln>
                <a:effectLst/>
                <a:uLnTx/>
                <a:uFillTx/>
                <a:latin typeface="Helvectia"/>
                <a:ea typeface="Times New Roman" panose="02020603050405020304" pitchFamily="18" charset="0"/>
                <a:cs typeface="Arial" panose="020B0604020202020204" pitchFamily="34" charset="0"/>
              </a:rPr>
              <a:t> Lifestyle Plan</a:t>
            </a:r>
          </a:p>
        </p:txBody>
      </p:sp>
    </p:spTree>
    <p:extLst>
      <p:ext uri="{BB962C8B-B14F-4D97-AF65-F5344CB8AC3E}">
        <p14:creationId xmlns:p14="http://schemas.microsoft.com/office/powerpoint/2010/main" val="217865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2DEDED3-F55F-4E09-8FD9-78B37131EAC8}"/>
              </a:ext>
            </a:extLst>
          </p:cNvPr>
          <p:cNvSpPr/>
          <p:nvPr/>
        </p:nvSpPr>
        <p:spPr>
          <a:xfrm>
            <a:off x="3" y="5"/>
            <a:ext cx="12191999" cy="1472779"/>
          </a:xfrm>
          <a:prstGeom prst="rect">
            <a:avLst/>
          </a:prstGeom>
          <a:solidFill>
            <a:srgbClr val="0FA53D"/>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4799" dirty="0">
              <a:solidFill>
                <a:srgbClr val="00539F"/>
              </a:solidFill>
              <a:latin typeface="Helvectia"/>
            </a:endParaRPr>
          </a:p>
        </p:txBody>
      </p:sp>
      <p:sp>
        <p:nvSpPr>
          <p:cNvPr id="29" name="TextBox 28">
            <a:extLst>
              <a:ext uri="{FF2B5EF4-FFF2-40B4-BE49-F238E27FC236}">
                <a16:creationId xmlns:a16="http://schemas.microsoft.com/office/drawing/2014/main" id="{E36DE47F-72AE-4EFE-8964-E1C4C4744A67}"/>
              </a:ext>
            </a:extLst>
          </p:cNvPr>
          <p:cNvSpPr txBox="1"/>
          <p:nvPr/>
        </p:nvSpPr>
        <p:spPr>
          <a:xfrm>
            <a:off x="520700" y="348221"/>
            <a:ext cx="6659195" cy="830868"/>
          </a:xfrm>
          <a:prstGeom prst="rect">
            <a:avLst/>
          </a:prstGeom>
          <a:noFill/>
        </p:spPr>
        <p:txBody>
          <a:bodyPr wrap="none" rtlCol="0">
            <a:spAutoFit/>
          </a:bodyPr>
          <a:lstStyle/>
          <a:p>
            <a:r>
              <a:rPr lang="en-US" sz="4799" dirty="0">
                <a:solidFill>
                  <a:schemeClr val="bg1"/>
                </a:solidFill>
                <a:latin typeface="Helvectia"/>
              </a:rPr>
              <a:t>InFaith Retirement Plan</a:t>
            </a:r>
          </a:p>
        </p:txBody>
      </p:sp>
      <p:sp>
        <p:nvSpPr>
          <p:cNvPr id="22" name="TextBox 21">
            <a:extLst>
              <a:ext uri="{FF2B5EF4-FFF2-40B4-BE49-F238E27FC236}">
                <a16:creationId xmlns:a16="http://schemas.microsoft.com/office/drawing/2014/main" id="{9414AFE3-5B64-6F16-A10A-43E2DB0175A1}"/>
              </a:ext>
            </a:extLst>
          </p:cNvPr>
          <p:cNvSpPr txBox="1"/>
          <p:nvPr/>
        </p:nvSpPr>
        <p:spPr>
          <a:xfrm>
            <a:off x="3441734" y="5434327"/>
            <a:ext cx="1472786" cy="461665"/>
          </a:xfrm>
          <a:prstGeom prst="rect">
            <a:avLst/>
          </a:prstGeom>
          <a:noFill/>
        </p:spPr>
        <p:txBody>
          <a:bodyPr wrap="square">
            <a:spAutoFit/>
          </a:bodyPr>
          <a:lstStyle/>
          <a:p>
            <a:r>
              <a:rPr lang="en-US" sz="1200" b="1" dirty="0">
                <a:solidFill>
                  <a:schemeClr val="bg1"/>
                </a:solidFill>
                <a:latin typeface="Arial Narrow" panose="020B0606020202030204" pitchFamily="34" charset="0"/>
              </a:rPr>
              <a:t>Communications </a:t>
            </a:r>
          </a:p>
          <a:p>
            <a:r>
              <a:rPr lang="en-US" sz="1200" b="1" dirty="0">
                <a:solidFill>
                  <a:schemeClr val="bg1"/>
                </a:solidFill>
                <a:latin typeface="Arial Narrow" panose="020B0606020202030204" pitchFamily="34" charset="0"/>
              </a:rPr>
              <a:t>&amp; Member Services</a:t>
            </a:r>
          </a:p>
        </p:txBody>
      </p:sp>
      <p:pic>
        <p:nvPicPr>
          <p:cNvPr id="4" name="Picture 3" descr="Two people riding bicycles&#10;&#10;Description automatically generated with medium confidence">
            <a:extLst>
              <a:ext uri="{FF2B5EF4-FFF2-40B4-BE49-F238E27FC236}">
                <a16:creationId xmlns:a16="http://schemas.microsoft.com/office/drawing/2014/main" id="{08CBD470-3A8F-21D0-687B-C1EE5184345C}"/>
              </a:ext>
            </a:extLst>
          </p:cNvPr>
          <p:cNvPicPr>
            <a:picLocks noChangeAspect="1"/>
          </p:cNvPicPr>
          <p:nvPr/>
        </p:nvPicPr>
        <p:blipFill rotWithShape="1">
          <a:blip r:embed="rId2">
            <a:extLst>
              <a:ext uri="{28A0092B-C50C-407E-A947-70E740481C1C}">
                <a14:useLocalDpi xmlns:a14="http://schemas.microsoft.com/office/drawing/2010/main" val="0"/>
              </a:ext>
            </a:extLst>
          </a:blip>
          <a:srcRect l="13789" r="18391"/>
          <a:stretch/>
        </p:blipFill>
        <p:spPr>
          <a:xfrm flipH="1">
            <a:off x="-1" y="1472783"/>
            <a:ext cx="6096000" cy="5385211"/>
          </a:xfrm>
          <a:prstGeom prst="rect">
            <a:avLst/>
          </a:prstGeom>
        </p:spPr>
      </p:pic>
      <p:graphicFrame>
        <p:nvGraphicFramePr>
          <p:cNvPr id="6" name="Diagram 5">
            <a:extLst>
              <a:ext uri="{FF2B5EF4-FFF2-40B4-BE49-F238E27FC236}">
                <a16:creationId xmlns:a16="http://schemas.microsoft.com/office/drawing/2014/main" id="{0443FC55-2708-625F-F67D-FDAF6E6E1CFF}"/>
              </a:ext>
            </a:extLst>
          </p:cNvPr>
          <p:cNvGraphicFramePr/>
          <p:nvPr>
            <p:extLst>
              <p:ext uri="{D42A27DB-BD31-4B8C-83A1-F6EECF244321}">
                <p14:modId xmlns:p14="http://schemas.microsoft.com/office/powerpoint/2010/main" val="1773831553"/>
              </p:ext>
            </p:extLst>
          </p:nvPr>
        </p:nvGraphicFramePr>
        <p:xfrm>
          <a:off x="6444426" y="2260567"/>
          <a:ext cx="5568779" cy="40496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ooter Placeholder 10">
            <a:extLst>
              <a:ext uri="{FF2B5EF4-FFF2-40B4-BE49-F238E27FC236}">
                <a16:creationId xmlns:a16="http://schemas.microsoft.com/office/drawing/2014/main" id="{F597DEF9-E2E4-3E4F-B2E4-376209552062}"/>
              </a:ext>
            </a:extLst>
          </p:cNvPr>
          <p:cNvSpPr>
            <a:spLocks noGrp="1"/>
          </p:cNvSpPr>
          <p:nvPr>
            <p:ph type="ftr" sz="quarter" idx="11"/>
          </p:nvPr>
        </p:nvSpPr>
        <p:spPr/>
        <p:txBody>
          <a:bodyPr/>
          <a:lstStyle/>
          <a:p>
            <a:r>
              <a:rPr lang="en-US" dirty="0"/>
              <a:t> InFaith.</a:t>
            </a:r>
          </a:p>
        </p:txBody>
      </p:sp>
      <p:sp>
        <p:nvSpPr>
          <p:cNvPr id="12" name="Slide Number Placeholder 11">
            <a:extLst>
              <a:ext uri="{FF2B5EF4-FFF2-40B4-BE49-F238E27FC236}">
                <a16:creationId xmlns:a16="http://schemas.microsoft.com/office/drawing/2014/main" id="{5703918E-620A-0599-BA67-7EFB3A3091C8}"/>
              </a:ext>
            </a:extLst>
          </p:cNvPr>
          <p:cNvSpPr>
            <a:spLocks noGrp="1"/>
          </p:cNvSpPr>
          <p:nvPr>
            <p:ph type="sldNum" sz="quarter" idx="12"/>
          </p:nvPr>
        </p:nvSpPr>
        <p:spPr/>
        <p:txBody>
          <a:bodyPr/>
          <a:lstStyle/>
          <a:p>
            <a:fld id="{647369D3-0C8F-4905-A28D-0B89B8168B63}" type="slidenum">
              <a:rPr lang="en-US" smtClean="0"/>
              <a:pPr/>
              <a:t>2</a:t>
            </a:fld>
            <a:endParaRPr lang="en-US" dirty="0"/>
          </a:p>
        </p:txBody>
      </p:sp>
      <p:pic>
        <p:nvPicPr>
          <p:cNvPr id="3" name="Picture 2" descr="A grey and white logo&#10;&#10;AI-generated content may be incorrect.">
            <a:extLst>
              <a:ext uri="{FF2B5EF4-FFF2-40B4-BE49-F238E27FC236}">
                <a16:creationId xmlns:a16="http://schemas.microsoft.com/office/drawing/2014/main" id="{44B34B2C-7847-FF32-A255-E261DFE91E1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29804" y="-4446"/>
            <a:ext cx="4662193" cy="1447800"/>
          </a:xfrm>
          <a:prstGeom prst="rect">
            <a:avLst/>
          </a:prstGeom>
        </p:spPr>
      </p:pic>
    </p:spTree>
    <p:extLst>
      <p:ext uri="{BB962C8B-B14F-4D97-AF65-F5344CB8AC3E}">
        <p14:creationId xmlns:p14="http://schemas.microsoft.com/office/powerpoint/2010/main" val="3724314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2DEDED3-F55F-4E09-8FD9-78B37131EAC8}"/>
              </a:ext>
            </a:extLst>
          </p:cNvPr>
          <p:cNvSpPr/>
          <p:nvPr/>
        </p:nvSpPr>
        <p:spPr>
          <a:xfrm>
            <a:off x="3" y="5"/>
            <a:ext cx="12191999" cy="1123395"/>
          </a:xfrm>
          <a:prstGeom prst="rect">
            <a:avLst/>
          </a:prstGeom>
          <a:solidFill>
            <a:srgbClr val="00539F"/>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4799" dirty="0">
              <a:solidFill>
                <a:srgbClr val="00539F"/>
              </a:solidFill>
              <a:latin typeface="Helvectia"/>
            </a:endParaRPr>
          </a:p>
        </p:txBody>
      </p:sp>
      <p:sp>
        <p:nvSpPr>
          <p:cNvPr id="29" name="TextBox 28">
            <a:extLst>
              <a:ext uri="{FF2B5EF4-FFF2-40B4-BE49-F238E27FC236}">
                <a16:creationId xmlns:a16="http://schemas.microsoft.com/office/drawing/2014/main" id="{E36DE47F-72AE-4EFE-8964-E1C4C4744A67}"/>
              </a:ext>
            </a:extLst>
          </p:cNvPr>
          <p:cNvSpPr txBox="1"/>
          <p:nvPr/>
        </p:nvSpPr>
        <p:spPr>
          <a:xfrm>
            <a:off x="518849" y="239979"/>
            <a:ext cx="9982348" cy="707886"/>
          </a:xfrm>
          <a:prstGeom prst="rect">
            <a:avLst/>
          </a:prstGeom>
          <a:noFill/>
        </p:spPr>
        <p:txBody>
          <a:bodyPr wrap="none" rtlCol="0">
            <a:spAutoFit/>
          </a:bodyPr>
          <a:lstStyle/>
          <a:p>
            <a:r>
              <a:rPr lang="en-US" sz="4000" dirty="0">
                <a:solidFill>
                  <a:schemeClr val="bg1"/>
                </a:solidFill>
                <a:latin typeface="Arial" panose="020B0604020202020204" pitchFamily="34" charset="0"/>
                <a:cs typeface="Arial" panose="020B0604020202020204" pitchFamily="34" charset="0"/>
              </a:rPr>
              <a:t>Typical Top 5 Drug Classes I By </a:t>
            </a:r>
            <a:r>
              <a:rPr lang="en-US" sz="4000" i="1" dirty="0">
                <a:solidFill>
                  <a:schemeClr val="bg1"/>
                </a:solidFill>
                <a:latin typeface="Arial" panose="020B0604020202020204" pitchFamily="34" charset="0"/>
                <a:cs typeface="Arial" panose="020B0604020202020204" pitchFamily="34" charset="0"/>
              </a:rPr>
              <a:t>Frequency</a:t>
            </a:r>
          </a:p>
        </p:txBody>
      </p:sp>
      <p:sp>
        <p:nvSpPr>
          <p:cNvPr id="5" name="TextBox 4">
            <a:extLst>
              <a:ext uri="{FF2B5EF4-FFF2-40B4-BE49-F238E27FC236}">
                <a16:creationId xmlns:a16="http://schemas.microsoft.com/office/drawing/2014/main" id="{7283C889-0CCF-13C3-9C15-C44F2495F0CD}"/>
              </a:ext>
            </a:extLst>
          </p:cNvPr>
          <p:cNvSpPr txBox="1"/>
          <p:nvPr/>
        </p:nvSpPr>
        <p:spPr>
          <a:xfrm>
            <a:off x="5201530" y="8319254"/>
            <a:ext cx="8996288" cy="369332"/>
          </a:xfrm>
          <a:prstGeom prst="rect">
            <a:avLst/>
          </a:prstGeom>
          <a:noFill/>
        </p:spPr>
        <p:txBody>
          <a:bodyPr wrap="square">
            <a:spAutoFit/>
          </a:bodyPr>
          <a:lstStyle/>
          <a:p>
            <a:pPr lvl="0"/>
            <a:r>
              <a:rPr lang="en-US" dirty="0"/>
              <a:t>Actuarial Analysis</a:t>
            </a:r>
          </a:p>
        </p:txBody>
      </p:sp>
      <p:sp>
        <p:nvSpPr>
          <p:cNvPr id="12" name="Footer Placeholder 11">
            <a:extLst>
              <a:ext uri="{FF2B5EF4-FFF2-40B4-BE49-F238E27FC236}">
                <a16:creationId xmlns:a16="http://schemas.microsoft.com/office/drawing/2014/main" id="{D5F05F8F-432F-2EA0-D5DD-B3D7A01B2EB6}"/>
              </a:ext>
            </a:extLst>
          </p:cNvPr>
          <p:cNvSpPr>
            <a:spLocks noGrp="1"/>
          </p:cNvSpPr>
          <p:nvPr>
            <p:ph type="ftr" sz="quarter" idx="11"/>
          </p:nvPr>
        </p:nvSpPr>
        <p:spPr/>
        <p:txBody>
          <a:bodyPr/>
          <a:lstStyle/>
          <a:p>
            <a:r>
              <a:rPr lang="en-US" dirty="0"/>
              <a:t> InFaith</a:t>
            </a:r>
          </a:p>
          <a:p>
            <a:r>
              <a:rPr lang="en-US" dirty="0"/>
              <a:t> </a:t>
            </a:r>
          </a:p>
        </p:txBody>
      </p:sp>
      <p:sp>
        <p:nvSpPr>
          <p:cNvPr id="13" name="Slide Number Placeholder 12">
            <a:extLst>
              <a:ext uri="{FF2B5EF4-FFF2-40B4-BE49-F238E27FC236}">
                <a16:creationId xmlns:a16="http://schemas.microsoft.com/office/drawing/2014/main" id="{C65C9753-DF86-79E9-35FA-24FB3A3A4D3E}"/>
              </a:ext>
            </a:extLst>
          </p:cNvPr>
          <p:cNvSpPr>
            <a:spLocks noGrp="1"/>
          </p:cNvSpPr>
          <p:nvPr>
            <p:ph type="sldNum" sz="quarter" idx="12"/>
          </p:nvPr>
        </p:nvSpPr>
        <p:spPr/>
        <p:txBody>
          <a:bodyPr/>
          <a:lstStyle/>
          <a:p>
            <a:fld id="{647369D3-0C8F-4905-A28D-0B89B8168B63}" type="slidenum">
              <a:rPr lang="en-US" smtClean="0"/>
              <a:pPr/>
              <a:t>20</a:t>
            </a:fld>
            <a:endParaRPr lang="en-US" dirty="0"/>
          </a:p>
        </p:txBody>
      </p:sp>
      <p:pic>
        <p:nvPicPr>
          <p:cNvPr id="7" name="Picture 6">
            <a:extLst>
              <a:ext uri="{FF2B5EF4-FFF2-40B4-BE49-F238E27FC236}">
                <a16:creationId xmlns:a16="http://schemas.microsoft.com/office/drawing/2014/main" id="{2026B06D-F8D9-FFFF-5298-01C3F4D0BD8D}"/>
              </a:ext>
            </a:extLst>
          </p:cNvPr>
          <p:cNvPicPr>
            <a:picLocks noChangeAspect="1"/>
          </p:cNvPicPr>
          <p:nvPr/>
        </p:nvPicPr>
        <p:blipFill rotWithShape="1">
          <a:blip r:embed="rId2"/>
          <a:srcRect t="2948"/>
          <a:stretch/>
        </p:blipFill>
        <p:spPr>
          <a:xfrm>
            <a:off x="118228" y="2115671"/>
            <a:ext cx="11955543" cy="3688961"/>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04638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214FDD6-1EE2-0879-F457-B1750847DE1A}"/>
              </a:ext>
            </a:extLst>
          </p:cNvPr>
          <p:cNvSpPr/>
          <p:nvPr/>
        </p:nvSpPr>
        <p:spPr>
          <a:xfrm>
            <a:off x="1" y="5589"/>
            <a:ext cx="12191999" cy="1472779"/>
          </a:xfrm>
          <a:prstGeom prst="rect">
            <a:avLst/>
          </a:prstGeom>
          <a:solidFill>
            <a:srgbClr val="00539F"/>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sz="4799" dirty="0">
                <a:solidFill>
                  <a:schemeClr val="bg1"/>
                </a:solidFill>
                <a:latin typeface="Helvectia"/>
              </a:rPr>
              <a:t>  </a:t>
            </a:r>
            <a:r>
              <a:rPr lang="en-US" sz="4000" dirty="0">
                <a:solidFill>
                  <a:schemeClr val="bg1"/>
                </a:solidFill>
                <a:latin typeface="Helvectia"/>
              </a:rPr>
              <a:t>Mental Health Crisis = Ministry Opportunities?</a:t>
            </a:r>
          </a:p>
        </p:txBody>
      </p:sp>
      <p:sp>
        <p:nvSpPr>
          <p:cNvPr id="16" name="Footer Placeholder 15">
            <a:extLst>
              <a:ext uri="{FF2B5EF4-FFF2-40B4-BE49-F238E27FC236}">
                <a16:creationId xmlns:a16="http://schemas.microsoft.com/office/drawing/2014/main" id="{0B08B802-0C52-EFE5-E106-935AC926AB46}"/>
              </a:ext>
            </a:extLst>
          </p:cNvPr>
          <p:cNvSpPr>
            <a:spLocks noGrp="1"/>
          </p:cNvSpPr>
          <p:nvPr>
            <p:ph type="ftr" sz="quarter" idx="11"/>
          </p:nvPr>
        </p:nvSpPr>
        <p:spPr>
          <a:xfrm>
            <a:off x="449099" y="6431912"/>
            <a:ext cx="4114800" cy="365125"/>
          </a:xfrm>
        </p:spPr>
        <p:txBody>
          <a:bodyPr/>
          <a:lstStyle/>
          <a:p>
            <a:pPr algn="l"/>
            <a:r>
              <a:rPr lang="en-US" sz="1100" dirty="0">
                <a:solidFill>
                  <a:srgbClr val="00539F"/>
                </a:solidFill>
                <a:latin typeface="Helvectia"/>
              </a:rPr>
              <a:t> </a:t>
            </a:r>
            <a:r>
              <a:rPr lang="en-US" sz="1100" b="1" dirty="0">
                <a:solidFill>
                  <a:srgbClr val="00539F"/>
                </a:solidFill>
                <a:latin typeface="Helvectia"/>
              </a:rPr>
              <a:t>InFaith</a:t>
            </a:r>
          </a:p>
        </p:txBody>
      </p:sp>
      <p:sp>
        <p:nvSpPr>
          <p:cNvPr id="18" name="Slide Number Placeholder 17">
            <a:extLst>
              <a:ext uri="{FF2B5EF4-FFF2-40B4-BE49-F238E27FC236}">
                <a16:creationId xmlns:a16="http://schemas.microsoft.com/office/drawing/2014/main" id="{CB13F111-E688-805F-4FA4-4AE57C32B4FD}"/>
              </a:ext>
            </a:extLst>
          </p:cNvPr>
          <p:cNvSpPr>
            <a:spLocks noGrp="1"/>
          </p:cNvSpPr>
          <p:nvPr>
            <p:ph type="sldNum" sz="quarter" idx="12"/>
          </p:nvPr>
        </p:nvSpPr>
        <p:spPr>
          <a:xfrm>
            <a:off x="8939471" y="6358044"/>
            <a:ext cx="2743200" cy="365125"/>
          </a:xfrm>
        </p:spPr>
        <p:txBody>
          <a:bodyPr/>
          <a:lstStyle/>
          <a:p>
            <a:fld id="{647369D3-0C8F-4905-A28D-0B89B8168B63}" type="slidenum">
              <a:rPr lang="en-US" sz="1800" b="1" smtClean="0">
                <a:solidFill>
                  <a:srgbClr val="00539F"/>
                </a:solidFill>
                <a:latin typeface="Helvectia"/>
              </a:rPr>
              <a:t>21</a:t>
            </a:fld>
            <a:endParaRPr lang="en-US" sz="1800" b="1" dirty="0">
              <a:solidFill>
                <a:srgbClr val="00539F"/>
              </a:solidFill>
              <a:latin typeface="Helvectia"/>
            </a:endParaRPr>
          </a:p>
        </p:txBody>
      </p:sp>
      <p:sp>
        <p:nvSpPr>
          <p:cNvPr id="3" name="TextBox 2">
            <a:extLst>
              <a:ext uri="{FF2B5EF4-FFF2-40B4-BE49-F238E27FC236}">
                <a16:creationId xmlns:a16="http://schemas.microsoft.com/office/drawing/2014/main" id="{E4821C34-4A4A-085B-D33F-1884EC6D4D01}"/>
              </a:ext>
            </a:extLst>
          </p:cNvPr>
          <p:cNvSpPr txBox="1"/>
          <p:nvPr/>
        </p:nvSpPr>
        <p:spPr>
          <a:xfrm>
            <a:off x="342900" y="1857285"/>
            <a:ext cx="11545737" cy="4676473"/>
          </a:xfrm>
          <a:prstGeom prst="rect">
            <a:avLst/>
          </a:prstGeom>
          <a:noFill/>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2400" kern="100" dirty="0">
                <a:effectLst/>
                <a:latin typeface="Helvectia"/>
                <a:ea typeface="Calibri" panose="020F0502020204030204" pitchFamily="34" charset="0"/>
                <a:cs typeface="Times New Roman" panose="02020603050405020304" pitchFamily="18" charset="0"/>
              </a:rPr>
              <a:t>Behavioral &amp; mental health diagnosis and treatments have grown exponentially in the past few decades. </a:t>
            </a:r>
          </a:p>
          <a:p>
            <a:pPr marL="342900" indent="-342900">
              <a:lnSpc>
                <a:spcPct val="107000"/>
              </a:lnSpc>
              <a:buFont typeface="Symbol" panose="05050102010706020507" pitchFamily="18" charset="2"/>
              <a:buChar char=""/>
            </a:pPr>
            <a:r>
              <a:rPr lang="en-US" sz="2400" kern="100" dirty="0">
                <a:effectLst/>
                <a:latin typeface="Helvectia"/>
                <a:ea typeface="Calibri" panose="020F0502020204030204" pitchFamily="34" charset="0"/>
                <a:cs typeface="Times New Roman" panose="02020603050405020304" pitchFamily="18" charset="0"/>
              </a:rPr>
              <a:t>1 in 4 in a typical U S medical benefit today are impacted… including children! </a:t>
            </a:r>
          </a:p>
          <a:p>
            <a:pPr marL="342900" marR="0" lvl="0" indent="-342900">
              <a:lnSpc>
                <a:spcPct val="107000"/>
              </a:lnSpc>
              <a:spcBef>
                <a:spcPts val="0"/>
              </a:spcBef>
              <a:spcAft>
                <a:spcPts val="0"/>
              </a:spcAft>
              <a:buFont typeface="Symbol" panose="05050102010706020507" pitchFamily="18" charset="2"/>
              <a:buChar char=""/>
            </a:pPr>
            <a:r>
              <a:rPr lang="en-US" sz="2400" kern="100" dirty="0">
                <a:effectLst/>
                <a:latin typeface="Helvectia"/>
                <a:ea typeface="Calibri" panose="020F0502020204030204" pitchFamily="34" charset="0"/>
                <a:cs typeface="Times New Roman" panose="02020603050405020304" pitchFamily="18" charset="0"/>
              </a:rPr>
              <a:t>This statistic is similar in Christian organizations… so, those proclaiming Christ are no different in this challenge?</a:t>
            </a:r>
          </a:p>
          <a:p>
            <a:pPr marL="342900" marR="0" lvl="0" indent="-342900">
              <a:lnSpc>
                <a:spcPct val="107000"/>
              </a:lnSpc>
              <a:spcBef>
                <a:spcPts val="0"/>
              </a:spcBef>
              <a:spcAft>
                <a:spcPts val="0"/>
              </a:spcAft>
              <a:buFont typeface="Symbol" panose="05050102010706020507" pitchFamily="18" charset="2"/>
              <a:buChar char=""/>
            </a:pPr>
            <a:r>
              <a:rPr lang="en-US" sz="2400" kern="100" dirty="0">
                <a:effectLst/>
                <a:latin typeface="Helvectia"/>
                <a:ea typeface="Calibri" panose="020F0502020204030204" pitchFamily="34" charset="0"/>
                <a:cs typeface="Times New Roman" panose="02020603050405020304" pitchFamily="18" charset="0"/>
              </a:rPr>
              <a:t>Medical plans cover mental health services, but there is a shortage of providers, and many counsellors do not accept insurance.</a:t>
            </a:r>
          </a:p>
          <a:p>
            <a:pPr marL="342900" marR="0" lvl="0" indent="-342900">
              <a:lnSpc>
                <a:spcPct val="107000"/>
              </a:lnSpc>
              <a:spcBef>
                <a:spcPts val="0"/>
              </a:spcBef>
              <a:spcAft>
                <a:spcPts val="0"/>
              </a:spcAft>
              <a:buFont typeface="Symbol" panose="05050102010706020507" pitchFamily="18" charset="2"/>
              <a:buChar char=""/>
            </a:pPr>
            <a:r>
              <a:rPr lang="en-US" sz="2400" kern="100" dirty="0">
                <a:effectLst/>
                <a:latin typeface="Helvectia"/>
                <a:ea typeface="Calibri" panose="020F0502020204030204" pitchFamily="34" charset="0"/>
                <a:cs typeface="Times New Roman" panose="02020603050405020304" pitchFamily="18" charset="0"/>
              </a:rPr>
              <a:t>Are there solutions lying outside of a medical response?</a:t>
            </a:r>
          </a:p>
          <a:p>
            <a:pPr marL="800100" lvl="1" indent="-342900">
              <a:lnSpc>
                <a:spcPct val="107000"/>
              </a:lnSpc>
              <a:buFont typeface="Wingdings" panose="05000000000000000000" pitchFamily="2" charset="2"/>
              <a:buChar char="Ø"/>
            </a:pPr>
            <a:r>
              <a:rPr lang="en-US" sz="2200" kern="100" dirty="0">
                <a:latin typeface="Helvectia"/>
                <a:ea typeface="Calibri" panose="020F0502020204030204" pitchFamily="34" charset="0"/>
                <a:cs typeface="Times New Roman" panose="02020603050405020304" pitchFamily="18" charset="0"/>
              </a:rPr>
              <a:t>Be deliberate in caring for one another. Spread the peace of Christ “that surpasses all understanding.” His flock needs healthy shepherds and ministry staff!</a:t>
            </a:r>
            <a:endParaRPr lang="en-US" sz="2200" kern="100" dirty="0">
              <a:effectLst/>
              <a:latin typeface="Helvectia"/>
              <a:ea typeface="Calibri" panose="020F0502020204030204" pitchFamily="34" charset="0"/>
              <a:cs typeface="Times New Roman" panose="02020603050405020304" pitchFamily="18" charset="0"/>
            </a:endParaRPr>
          </a:p>
          <a:p>
            <a:pPr marL="800100" lvl="1" indent="-342900">
              <a:lnSpc>
                <a:spcPct val="107000"/>
              </a:lnSpc>
              <a:buFont typeface="Wingdings" panose="05000000000000000000" pitchFamily="2" charset="2"/>
              <a:buChar char="Ø"/>
            </a:pPr>
            <a:r>
              <a:rPr lang="en-US" sz="2200" kern="100" dirty="0">
                <a:latin typeface="Helvectia"/>
                <a:ea typeface="Calibri" panose="020F0502020204030204" pitchFamily="34" charset="0"/>
                <a:cs typeface="Times New Roman" panose="02020603050405020304" pitchFamily="18" charset="0"/>
              </a:rPr>
              <a:t>What are the ramifications of this mental health crisis when it comes to your ministry? Does this epidemic open a door for the Gospel? </a:t>
            </a:r>
            <a:r>
              <a:rPr lang="en-US" sz="2200" kern="100" dirty="0">
                <a:effectLst/>
                <a:latin typeface="Helvectia"/>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066714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2DEDED3-F55F-4E09-8FD9-78B37131EAC8}"/>
              </a:ext>
            </a:extLst>
          </p:cNvPr>
          <p:cNvSpPr/>
          <p:nvPr/>
        </p:nvSpPr>
        <p:spPr>
          <a:xfrm>
            <a:off x="3" y="6"/>
            <a:ext cx="12191999" cy="1855427"/>
          </a:xfrm>
          <a:prstGeom prst="rect">
            <a:avLst/>
          </a:prstGeom>
          <a:solidFill>
            <a:srgbClr val="0FA53D"/>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4799" dirty="0">
              <a:solidFill>
                <a:srgbClr val="00539F"/>
              </a:solidFill>
              <a:latin typeface="Helvectia"/>
            </a:endParaRPr>
          </a:p>
        </p:txBody>
      </p:sp>
      <p:sp>
        <p:nvSpPr>
          <p:cNvPr id="29" name="TextBox 28">
            <a:extLst>
              <a:ext uri="{FF2B5EF4-FFF2-40B4-BE49-F238E27FC236}">
                <a16:creationId xmlns:a16="http://schemas.microsoft.com/office/drawing/2014/main" id="{E36DE47F-72AE-4EFE-8964-E1C4C4744A67}"/>
              </a:ext>
            </a:extLst>
          </p:cNvPr>
          <p:cNvSpPr txBox="1"/>
          <p:nvPr/>
        </p:nvSpPr>
        <p:spPr>
          <a:xfrm>
            <a:off x="499280" y="88416"/>
            <a:ext cx="9129422" cy="1569404"/>
          </a:xfrm>
          <a:prstGeom prst="rect">
            <a:avLst/>
          </a:prstGeom>
          <a:noFill/>
        </p:spPr>
        <p:txBody>
          <a:bodyPr wrap="none" rtlCol="0">
            <a:spAutoFit/>
          </a:bodyPr>
          <a:lstStyle/>
          <a:p>
            <a:r>
              <a:rPr lang="en-US" sz="4799" dirty="0">
                <a:solidFill>
                  <a:schemeClr val="bg1"/>
                </a:solidFill>
                <a:latin typeface="Helvectia"/>
                <a:cs typeface="Arial" panose="020B0604020202020204" pitchFamily="34" charset="0"/>
              </a:rPr>
              <a:t>Withdrawing Funds for Housing </a:t>
            </a:r>
          </a:p>
          <a:p>
            <a:r>
              <a:rPr lang="en-US" sz="4799" dirty="0">
                <a:solidFill>
                  <a:schemeClr val="bg1"/>
                </a:solidFill>
                <a:latin typeface="Helvectia"/>
                <a:cs typeface="Arial" panose="020B0604020202020204" pitchFamily="34" charset="0"/>
              </a:rPr>
              <a:t>Expenses after Reaching 59½ </a:t>
            </a:r>
          </a:p>
        </p:txBody>
      </p:sp>
      <p:pic>
        <p:nvPicPr>
          <p:cNvPr id="36" name="Picture 35" descr="Logo&#10;&#10;Description automatically generated">
            <a:extLst>
              <a:ext uri="{FF2B5EF4-FFF2-40B4-BE49-F238E27FC236}">
                <a16:creationId xmlns:a16="http://schemas.microsoft.com/office/drawing/2014/main" id="{E467D025-8B30-4D38-BFB7-CC76E7AF36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63011" y="894627"/>
            <a:ext cx="2321254" cy="1156313"/>
          </a:xfrm>
          <a:prstGeom prst="rect">
            <a:avLst/>
          </a:prstGeom>
        </p:spPr>
      </p:pic>
      <p:sp>
        <p:nvSpPr>
          <p:cNvPr id="15" name="Footer Placeholder 14">
            <a:extLst>
              <a:ext uri="{FF2B5EF4-FFF2-40B4-BE49-F238E27FC236}">
                <a16:creationId xmlns:a16="http://schemas.microsoft.com/office/drawing/2014/main" id="{58CF0DC9-245D-4505-F010-C01CED026B33}"/>
              </a:ext>
            </a:extLst>
          </p:cNvPr>
          <p:cNvSpPr>
            <a:spLocks noGrp="1"/>
          </p:cNvSpPr>
          <p:nvPr>
            <p:ph type="ftr" sz="quarter" idx="11"/>
          </p:nvPr>
        </p:nvSpPr>
        <p:spPr/>
        <p:txBody>
          <a:bodyPr/>
          <a:lstStyle/>
          <a:p>
            <a:r>
              <a:rPr lang="en-US" dirty="0">
                <a:solidFill>
                  <a:schemeClr val="bg1"/>
                </a:solidFill>
              </a:rPr>
              <a:t> InIn</a:t>
            </a:r>
            <a:r>
              <a:rPr lang="en-US" dirty="0"/>
              <a:t>InFaith</a:t>
            </a:r>
          </a:p>
        </p:txBody>
      </p:sp>
      <p:sp>
        <p:nvSpPr>
          <p:cNvPr id="2" name="Content Placeholder 2">
            <a:extLst>
              <a:ext uri="{FF2B5EF4-FFF2-40B4-BE49-F238E27FC236}">
                <a16:creationId xmlns:a16="http://schemas.microsoft.com/office/drawing/2014/main" id="{3ADCB44F-8C29-5939-3D2C-36E912642858}"/>
              </a:ext>
            </a:extLst>
          </p:cNvPr>
          <p:cNvSpPr txBox="1">
            <a:spLocks/>
          </p:cNvSpPr>
          <p:nvPr/>
        </p:nvSpPr>
        <p:spPr>
          <a:xfrm>
            <a:off x="499280" y="1943843"/>
            <a:ext cx="11554697" cy="437087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buFont typeface="Wingdings" panose="05000000000000000000" pitchFamily="2" charset="2"/>
              <a:buChar char="v"/>
            </a:pPr>
            <a:r>
              <a:rPr lang="en-US" sz="2200" b="1" dirty="0">
                <a:latin typeface="Helvectia"/>
                <a:cs typeface="Arial" panose="020B0604020202020204" pitchFamily="34" charset="0"/>
              </a:rPr>
              <a:t> Available to Ordained Clergy Only based on IRS regulations</a:t>
            </a:r>
          </a:p>
          <a:p>
            <a:pPr marL="0" indent="0">
              <a:buClr>
                <a:schemeClr val="tx1"/>
              </a:buClr>
              <a:buFont typeface="Arial" panose="020B0604020202020204" pitchFamily="34" charset="0"/>
              <a:buNone/>
            </a:pPr>
            <a:endParaRPr lang="en-US" sz="1000" b="1" dirty="0">
              <a:latin typeface="Helvectia"/>
              <a:cs typeface="Arial" panose="020B0604020202020204" pitchFamily="34" charset="0"/>
            </a:endParaRPr>
          </a:p>
          <a:p>
            <a:pPr marL="0" indent="0">
              <a:spcBef>
                <a:spcPts val="600"/>
              </a:spcBef>
              <a:buClr>
                <a:schemeClr val="tx1"/>
              </a:buClr>
              <a:buFont typeface="Arial" panose="020B0604020202020204" pitchFamily="34" charset="0"/>
              <a:buNone/>
            </a:pPr>
            <a:r>
              <a:rPr lang="en-US" sz="2400" b="1" dirty="0">
                <a:latin typeface="Helvectia"/>
                <a:cs typeface="Arial" panose="020B0604020202020204" pitchFamily="34" charset="0"/>
              </a:rPr>
              <a:t>Frequent Questions:</a:t>
            </a:r>
          </a:p>
          <a:p>
            <a:pPr marL="0" indent="0">
              <a:lnSpc>
                <a:spcPct val="0"/>
              </a:lnSpc>
              <a:spcBef>
                <a:spcPts val="600"/>
              </a:spcBef>
              <a:buClr>
                <a:schemeClr val="tx1"/>
              </a:buClr>
              <a:buFont typeface="Arial" panose="020B0604020202020204" pitchFamily="34" charset="0"/>
              <a:buNone/>
            </a:pPr>
            <a:endParaRPr lang="en-US" sz="3200" b="1" dirty="0">
              <a:latin typeface="Helvectia"/>
              <a:cs typeface="Arial" panose="020B0604020202020204" pitchFamily="34" charset="0"/>
            </a:endParaRPr>
          </a:p>
          <a:p>
            <a:pPr>
              <a:lnSpc>
                <a:spcPct val="120000"/>
              </a:lnSpc>
              <a:spcBef>
                <a:spcPts val="600"/>
              </a:spcBef>
              <a:buClr>
                <a:schemeClr val="tx1"/>
              </a:buClr>
            </a:pPr>
            <a:r>
              <a:rPr lang="en-US" sz="2000" dirty="0">
                <a:latin typeface="Helvectia"/>
                <a:cs typeface="Arial" panose="020B0604020202020204" pitchFamily="34" charset="0"/>
              </a:rPr>
              <a:t>Who determines the amount I’m allowed to </a:t>
            </a:r>
            <a:r>
              <a:rPr lang="en-US" sz="2000" u="sng" dirty="0">
                <a:latin typeface="Helvectia"/>
                <a:cs typeface="Arial" panose="020B0604020202020204" pitchFamily="34" charset="0"/>
              </a:rPr>
              <a:t>designate</a:t>
            </a:r>
            <a:r>
              <a:rPr lang="en-US" sz="2000" dirty="0">
                <a:latin typeface="Helvectia"/>
                <a:cs typeface="Arial" panose="020B0604020202020204" pitchFamily="34" charset="0"/>
              </a:rPr>
              <a:t> &amp; withdraw as Housing Allowance – </a:t>
            </a:r>
            <a:r>
              <a:rPr lang="en-US" sz="2000" dirty="0">
                <a:solidFill>
                  <a:srgbClr val="C00000"/>
                </a:solidFill>
                <a:latin typeface="Helvectia"/>
                <a:cs typeface="Arial" panose="020B0604020202020204" pitchFamily="34" charset="0"/>
              </a:rPr>
              <a:t>You do!</a:t>
            </a:r>
          </a:p>
          <a:p>
            <a:pPr>
              <a:lnSpc>
                <a:spcPct val="120000"/>
              </a:lnSpc>
              <a:buClr>
                <a:schemeClr val="tx1"/>
              </a:buClr>
            </a:pPr>
            <a:r>
              <a:rPr lang="en-US" sz="2000" dirty="0">
                <a:latin typeface="Helvectia"/>
                <a:cs typeface="Arial" panose="020B0604020202020204" pitchFamily="34" charset="0"/>
              </a:rPr>
              <a:t>Who determines whether or not federal income taxes will be withheld by Fidelity – </a:t>
            </a:r>
            <a:r>
              <a:rPr lang="en-US" sz="2000" dirty="0">
                <a:solidFill>
                  <a:srgbClr val="C00000"/>
                </a:solidFill>
                <a:latin typeface="Helvectia"/>
                <a:cs typeface="Arial" panose="020B0604020202020204" pitchFamily="34" charset="0"/>
              </a:rPr>
              <a:t>You do!</a:t>
            </a:r>
          </a:p>
          <a:p>
            <a:pPr>
              <a:lnSpc>
                <a:spcPct val="120000"/>
              </a:lnSpc>
              <a:buClr>
                <a:schemeClr val="tx1"/>
              </a:buClr>
            </a:pPr>
            <a:r>
              <a:rPr lang="en-US" sz="2000" dirty="0">
                <a:latin typeface="Helvectia"/>
                <a:cs typeface="Arial" panose="020B0604020202020204" pitchFamily="34" charset="0"/>
              </a:rPr>
              <a:t>When I make a withdrawal how do I designate whether-or-not it is for Housing Allowance so it is not taxed upon withdrawal? </a:t>
            </a:r>
            <a:r>
              <a:rPr lang="en-US" sz="2000" dirty="0">
                <a:solidFill>
                  <a:srgbClr val="C00000"/>
                </a:solidFill>
                <a:latin typeface="Helvectia"/>
                <a:cs typeface="Arial" panose="020B0604020202020204" pitchFamily="34" charset="0"/>
              </a:rPr>
              <a:t>You need to notify Fidelity when withdrawing; or be refunded taxes when declaring it on your tax return.</a:t>
            </a:r>
            <a:endParaRPr lang="en-US" sz="1600" dirty="0">
              <a:solidFill>
                <a:srgbClr val="C00000"/>
              </a:solidFill>
              <a:latin typeface="Helvectia"/>
              <a:cs typeface="Arial" panose="020B0604020202020204" pitchFamily="34" charset="0"/>
            </a:endParaRPr>
          </a:p>
          <a:p>
            <a:pPr>
              <a:lnSpc>
                <a:spcPct val="120000"/>
              </a:lnSpc>
              <a:buClr>
                <a:schemeClr val="tx1"/>
              </a:buClr>
            </a:pPr>
            <a:r>
              <a:rPr lang="en-US" sz="2000" dirty="0">
                <a:latin typeface="Helvectia"/>
                <a:cs typeface="Arial" panose="020B0604020202020204" pitchFamily="34" charset="0"/>
              </a:rPr>
              <a:t>What if I’m still receiving Housing Allowance through my ministry? </a:t>
            </a:r>
            <a:r>
              <a:rPr lang="en-US" sz="1600" dirty="0">
                <a:solidFill>
                  <a:srgbClr val="C00000"/>
                </a:solidFill>
                <a:latin typeface="Helvectia"/>
                <a:cs typeface="Arial" panose="020B0604020202020204" pitchFamily="34" charset="0"/>
              </a:rPr>
              <a:t>You can’t do both and exceed the actual housing expenses allowed.</a:t>
            </a:r>
          </a:p>
        </p:txBody>
      </p:sp>
      <p:sp>
        <p:nvSpPr>
          <p:cNvPr id="3" name="Slide Number Placeholder 2">
            <a:extLst>
              <a:ext uri="{FF2B5EF4-FFF2-40B4-BE49-F238E27FC236}">
                <a16:creationId xmlns:a16="http://schemas.microsoft.com/office/drawing/2014/main" id="{06790981-395A-69D5-B898-974145668749}"/>
              </a:ext>
            </a:extLst>
          </p:cNvPr>
          <p:cNvSpPr>
            <a:spLocks noGrp="1"/>
          </p:cNvSpPr>
          <p:nvPr>
            <p:ph type="sldNum" sz="quarter" idx="12"/>
          </p:nvPr>
        </p:nvSpPr>
        <p:spPr/>
        <p:txBody>
          <a:bodyPr/>
          <a:lstStyle/>
          <a:p>
            <a:fld id="{647369D3-0C8F-4905-A28D-0B89B8168B63}" type="slidenum">
              <a:rPr lang="en-US" smtClean="0"/>
              <a:pPr/>
              <a:t>22</a:t>
            </a:fld>
            <a:endParaRPr lang="en-US" dirty="0"/>
          </a:p>
        </p:txBody>
      </p:sp>
      <p:sp>
        <p:nvSpPr>
          <p:cNvPr id="4" name="Rectangle 3">
            <a:extLst>
              <a:ext uri="{FF2B5EF4-FFF2-40B4-BE49-F238E27FC236}">
                <a16:creationId xmlns:a16="http://schemas.microsoft.com/office/drawing/2014/main" id="{101A168E-1A48-2B34-0353-2FFE5FB083FC}"/>
              </a:ext>
            </a:extLst>
          </p:cNvPr>
          <p:cNvSpPr/>
          <p:nvPr/>
        </p:nvSpPr>
        <p:spPr>
          <a:xfrm>
            <a:off x="0" y="6679840"/>
            <a:ext cx="12192000" cy="178160"/>
          </a:xfrm>
          <a:prstGeom prst="rect">
            <a:avLst/>
          </a:prstGeom>
          <a:solidFill>
            <a:srgbClr val="0053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Helvectia"/>
            </a:endParaRPr>
          </a:p>
        </p:txBody>
      </p:sp>
    </p:spTree>
    <p:extLst>
      <p:ext uri="{BB962C8B-B14F-4D97-AF65-F5344CB8AC3E}">
        <p14:creationId xmlns:p14="http://schemas.microsoft.com/office/powerpoint/2010/main" val="1113231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2DEDED3-F55F-4E09-8FD9-78B37131EAC8}"/>
              </a:ext>
            </a:extLst>
          </p:cNvPr>
          <p:cNvSpPr/>
          <p:nvPr/>
        </p:nvSpPr>
        <p:spPr>
          <a:xfrm>
            <a:off x="0" y="0"/>
            <a:ext cx="12191999" cy="1855427"/>
          </a:xfrm>
          <a:prstGeom prst="rect">
            <a:avLst/>
          </a:prstGeom>
          <a:solidFill>
            <a:srgbClr val="0FA53D"/>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4799" dirty="0">
              <a:solidFill>
                <a:srgbClr val="00539F"/>
              </a:solidFill>
              <a:latin typeface="Helvectia"/>
            </a:endParaRPr>
          </a:p>
        </p:txBody>
      </p:sp>
      <p:sp>
        <p:nvSpPr>
          <p:cNvPr id="29" name="TextBox 28">
            <a:extLst>
              <a:ext uri="{FF2B5EF4-FFF2-40B4-BE49-F238E27FC236}">
                <a16:creationId xmlns:a16="http://schemas.microsoft.com/office/drawing/2014/main" id="{E36DE47F-72AE-4EFE-8964-E1C4C4744A67}"/>
              </a:ext>
            </a:extLst>
          </p:cNvPr>
          <p:cNvSpPr txBox="1"/>
          <p:nvPr/>
        </p:nvSpPr>
        <p:spPr>
          <a:xfrm>
            <a:off x="499280" y="88416"/>
            <a:ext cx="8953092" cy="1569404"/>
          </a:xfrm>
          <a:prstGeom prst="rect">
            <a:avLst/>
          </a:prstGeom>
          <a:noFill/>
        </p:spPr>
        <p:txBody>
          <a:bodyPr wrap="none" rtlCol="0">
            <a:spAutoFit/>
          </a:bodyPr>
          <a:lstStyle/>
          <a:p>
            <a:r>
              <a:rPr lang="en-US" sz="4799" dirty="0">
                <a:solidFill>
                  <a:schemeClr val="bg1"/>
                </a:solidFill>
                <a:latin typeface="Helvectia"/>
                <a:cs typeface="Arial" panose="020B0604020202020204" pitchFamily="34" charset="0"/>
              </a:rPr>
              <a:t>Withdrawing Funds for Housing </a:t>
            </a:r>
          </a:p>
          <a:p>
            <a:r>
              <a:rPr lang="en-US" sz="4799" dirty="0">
                <a:solidFill>
                  <a:schemeClr val="bg1"/>
                </a:solidFill>
                <a:latin typeface="Helvectia"/>
                <a:cs typeface="Arial" panose="020B0604020202020204" pitchFamily="34" charset="0"/>
              </a:rPr>
              <a:t>Expenses after Age 59½ </a:t>
            </a:r>
          </a:p>
        </p:txBody>
      </p:sp>
      <p:pic>
        <p:nvPicPr>
          <p:cNvPr id="36" name="Picture 35" descr="Logo&#10;&#10;Description automatically generated">
            <a:extLst>
              <a:ext uri="{FF2B5EF4-FFF2-40B4-BE49-F238E27FC236}">
                <a16:creationId xmlns:a16="http://schemas.microsoft.com/office/drawing/2014/main" id="{E467D025-8B30-4D38-BFB7-CC76E7AF36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63011" y="894627"/>
            <a:ext cx="2321254" cy="1156313"/>
          </a:xfrm>
          <a:prstGeom prst="rect">
            <a:avLst/>
          </a:prstGeom>
        </p:spPr>
      </p:pic>
      <p:sp>
        <p:nvSpPr>
          <p:cNvPr id="15" name="Footer Placeholder 14">
            <a:extLst>
              <a:ext uri="{FF2B5EF4-FFF2-40B4-BE49-F238E27FC236}">
                <a16:creationId xmlns:a16="http://schemas.microsoft.com/office/drawing/2014/main" id="{58CF0DC9-245D-4505-F010-C01CED026B33}"/>
              </a:ext>
            </a:extLst>
          </p:cNvPr>
          <p:cNvSpPr>
            <a:spLocks noGrp="1"/>
          </p:cNvSpPr>
          <p:nvPr>
            <p:ph type="ftr" sz="quarter" idx="11"/>
          </p:nvPr>
        </p:nvSpPr>
        <p:spPr/>
        <p:txBody>
          <a:bodyPr/>
          <a:lstStyle/>
          <a:p>
            <a:r>
              <a:rPr lang="en-US" dirty="0"/>
              <a:t> InFaith</a:t>
            </a:r>
          </a:p>
        </p:txBody>
      </p:sp>
      <p:sp>
        <p:nvSpPr>
          <p:cNvPr id="2" name="Content Placeholder 2">
            <a:extLst>
              <a:ext uri="{FF2B5EF4-FFF2-40B4-BE49-F238E27FC236}">
                <a16:creationId xmlns:a16="http://schemas.microsoft.com/office/drawing/2014/main" id="{3ADCB44F-8C29-5939-3D2C-36E912642858}"/>
              </a:ext>
            </a:extLst>
          </p:cNvPr>
          <p:cNvSpPr txBox="1">
            <a:spLocks/>
          </p:cNvSpPr>
          <p:nvPr/>
        </p:nvSpPr>
        <p:spPr>
          <a:xfrm>
            <a:off x="553528" y="1943843"/>
            <a:ext cx="10803833" cy="51429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tx1"/>
              </a:buClr>
              <a:buNone/>
            </a:pPr>
            <a:endParaRPr lang="en-US" sz="2000" dirty="0">
              <a:latin typeface="Helvectia"/>
              <a:cs typeface="Arial" panose="020B0604020202020204" pitchFamily="34" charset="0"/>
            </a:endParaRPr>
          </a:p>
          <a:p>
            <a:pPr>
              <a:buClr>
                <a:schemeClr val="tx1"/>
              </a:buClr>
            </a:pPr>
            <a:r>
              <a:rPr lang="en-US" sz="2000" dirty="0">
                <a:latin typeface="Helvectia"/>
                <a:cs typeface="Arial" panose="020B0604020202020204" pitchFamily="34" charset="0"/>
              </a:rPr>
              <a:t>How do I figure out how much is allowed and how much to withdraw during each year?   </a:t>
            </a:r>
          </a:p>
          <a:p>
            <a:pPr marL="0" indent="0">
              <a:buFont typeface="Arial" panose="020B0604020202020204" pitchFamily="34" charset="0"/>
              <a:buNone/>
            </a:pPr>
            <a:endParaRPr lang="en-US" sz="2400" b="1" dirty="0">
              <a:latin typeface="Helvectia"/>
              <a:cs typeface="Arial" panose="020B0604020202020204" pitchFamily="34" charset="0"/>
            </a:endParaRPr>
          </a:p>
          <a:p>
            <a:pPr marL="0" indent="0">
              <a:spcBef>
                <a:spcPts val="0"/>
              </a:spcBef>
              <a:buFont typeface="Arial" panose="020B0604020202020204" pitchFamily="34" charset="0"/>
              <a:buNone/>
            </a:pPr>
            <a:r>
              <a:rPr lang="en-US" sz="2000" dirty="0">
                <a:latin typeface="Helvectia"/>
                <a:cs typeface="Arial" panose="020B0604020202020204" pitchFamily="34" charset="0"/>
              </a:rPr>
              <a:t>The amount you may designate and withdraw annually that is not subject to tax is the </a:t>
            </a:r>
            <a:r>
              <a:rPr lang="en-US" sz="2000" b="1" u="sng" dirty="0">
                <a:latin typeface="Helvectia"/>
                <a:cs typeface="Arial" panose="020B0604020202020204" pitchFamily="34" charset="0"/>
              </a:rPr>
              <a:t>least</a:t>
            </a:r>
            <a:r>
              <a:rPr lang="en-US" sz="2000" dirty="0">
                <a:latin typeface="Helvectia"/>
                <a:cs typeface="Arial" panose="020B0604020202020204" pitchFamily="34" charset="0"/>
              </a:rPr>
              <a:t> of:</a:t>
            </a:r>
          </a:p>
          <a:p>
            <a:pPr marL="0" indent="0">
              <a:spcBef>
                <a:spcPts val="0"/>
              </a:spcBef>
              <a:buFont typeface="Arial" panose="020B0604020202020204" pitchFamily="34" charset="0"/>
              <a:buNone/>
            </a:pPr>
            <a:endParaRPr lang="en-US" sz="2000" dirty="0">
              <a:latin typeface="Helvectia"/>
              <a:cs typeface="Arial" panose="020B0604020202020204" pitchFamily="34" charset="0"/>
            </a:endParaRPr>
          </a:p>
          <a:p>
            <a:pPr lvl="2">
              <a:lnSpc>
                <a:spcPct val="100000"/>
              </a:lnSpc>
              <a:buClr>
                <a:schemeClr val="tx1"/>
              </a:buClr>
              <a:buFont typeface="Wingdings" panose="05000000000000000000" pitchFamily="2" charset="2"/>
              <a:buChar char="ü"/>
            </a:pPr>
            <a:r>
              <a:rPr lang="en-US" dirty="0">
                <a:latin typeface="Helvectia"/>
                <a:cs typeface="Arial" panose="020B0604020202020204" pitchFamily="34" charset="0"/>
              </a:rPr>
              <a:t>Amount designated by your Plan. (Typically up to 100% </a:t>
            </a:r>
            <a:r>
              <a:rPr lang="en-US" b="1" u="sng" dirty="0">
                <a:latin typeface="Helvectia"/>
                <a:cs typeface="Arial" panose="020B0604020202020204" pitchFamily="34" charset="0"/>
              </a:rPr>
              <a:t>up to</a:t>
            </a:r>
            <a:r>
              <a:rPr lang="en-US" dirty="0">
                <a:latin typeface="Helvectia"/>
                <a:cs typeface="Arial" panose="020B0604020202020204" pitchFamily="34" charset="0"/>
              </a:rPr>
              <a:t> 100% may be used)</a:t>
            </a:r>
          </a:p>
          <a:p>
            <a:pPr lvl="2">
              <a:lnSpc>
                <a:spcPct val="100000"/>
              </a:lnSpc>
              <a:buClr>
                <a:schemeClr val="tx1"/>
              </a:buClr>
              <a:buFont typeface="Wingdings" panose="05000000000000000000" pitchFamily="2" charset="2"/>
              <a:buChar char="ü"/>
            </a:pPr>
            <a:r>
              <a:rPr lang="en-US" dirty="0">
                <a:latin typeface="Helvectia"/>
                <a:cs typeface="Arial" panose="020B0604020202020204" pitchFamily="34" charset="0"/>
              </a:rPr>
              <a:t>Amount actually spent to provide the home</a:t>
            </a:r>
          </a:p>
          <a:p>
            <a:pPr lvl="2">
              <a:lnSpc>
                <a:spcPct val="100000"/>
              </a:lnSpc>
              <a:buFont typeface="Wingdings" panose="05000000000000000000" pitchFamily="2" charset="2"/>
              <a:buChar char="ü"/>
            </a:pPr>
            <a:r>
              <a:rPr lang="en-US" dirty="0">
                <a:latin typeface="Helvectia"/>
                <a:cs typeface="Arial" panose="020B0604020202020204" pitchFamily="34" charset="0"/>
              </a:rPr>
              <a:t>Fair rental value of home including furnishings and utilities</a:t>
            </a:r>
          </a:p>
        </p:txBody>
      </p:sp>
      <p:sp>
        <p:nvSpPr>
          <p:cNvPr id="3" name="Slide Number Placeholder 2">
            <a:extLst>
              <a:ext uri="{FF2B5EF4-FFF2-40B4-BE49-F238E27FC236}">
                <a16:creationId xmlns:a16="http://schemas.microsoft.com/office/drawing/2014/main" id="{06790981-395A-69D5-B898-974145668749}"/>
              </a:ext>
            </a:extLst>
          </p:cNvPr>
          <p:cNvSpPr>
            <a:spLocks noGrp="1"/>
          </p:cNvSpPr>
          <p:nvPr>
            <p:ph type="sldNum" sz="quarter" idx="12"/>
          </p:nvPr>
        </p:nvSpPr>
        <p:spPr/>
        <p:txBody>
          <a:bodyPr/>
          <a:lstStyle/>
          <a:p>
            <a:fld id="{647369D3-0C8F-4905-A28D-0B89B8168B63}" type="slidenum">
              <a:rPr lang="en-US" smtClean="0"/>
              <a:pPr/>
              <a:t>23</a:t>
            </a:fld>
            <a:endParaRPr lang="en-US" dirty="0"/>
          </a:p>
        </p:txBody>
      </p:sp>
      <p:sp>
        <p:nvSpPr>
          <p:cNvPr id="4" name="Rectangle 3">
            <a:extLst>
              <a:ext uri="{FF2B5EF4-FFF2-40B4-BE49-F238E27FC236}">
                <a16:creationId xmlns:a16="http://schemas.microsoft.com/office/drawing/2014/main" id="{8F567714-0328-B8A7-BF8B-4569F88BD8FF}"/>
              </a:ext>
            </a:extLst>
          </p:cNvPr>
          <p:cNvSpPr/>
          <p:nvPr/>
        </p:nvSpPr>
        <p:spPr>
          <a:xfrm>
            <a:off x="0" y="6679840"/>
            <a:ext cx="12192000" cy="178160"/>
          </a:xfrm>
          <a:prstGeom prst="rect">
            <a:avLst/>
          </a:prstGeom>
          <a:solidFill>
            <a:srgbClr val="0053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Helvectia"/>
            </a:endParaRPr>
          </a:p>
        </p:txBody>
      </p:sp>
    </p:spTree>
    <p:extLst>
      <p:ext uri="{BB962C8B-B14F-4D97-AF65-F5344CB8AC3E}">
        <p14:creationId xmlns:p14="http://schemas.microsoft.com/office/powerpoint/2010/main" val="118249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2DEDED3-F55F-4E09-8FD9-78B37131EAC8}"/>
              </a:ext>
            </a:extLst>
          </p:cNvPr>
          <p:cNvSpPr/>
          <p:nvPr/>
        </p:nvSpPr>
        <p:spPr>
          <a:xfrm>
            <a:off x="3" y="6"/>
            <a:ext cx="12191999" cy="1657813"/>
          </a:xfrm>
          <a:prstGeom prst="rect">
            <a:avLst/>
          </a:prstGeom>
          <a:solidFill>
            <a:srgbClr val="0FA53D"/>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4799" dirty="0">
              <a:solidFill>
                <a:srgbClr val="00539F"/>
              </a:solidFill>
              <a:latin typeface="Helvectia"/>
            </a:endParaRPr>
          </a:p>
        </p:txBody>
      </p:sp>
      <p:sp>
        <p:nvSpPr>
          <p:cNvPr id="29" name="TextBox 28">
            <a:extLst>
              <a:ext uri="{FF2B5EF4-FFF2-40B4-BE49-F238E27FC236}">
                <a16:creationId xmlns:a16="http://schemas.microsoft.com/office/drawing/2014/main" id="{E36DE47F-72AE-4EFE-8964-E1C4C4744A67}"/>
              </a:ext>
            </a:extLst>
          </p:cNvPr>
          <p:cNvSpPr txBox="1"/>
          <p:nvPr/>
        </p:nvSpPr>
        <p:spPr>
          <a:xfrm>
            <a:off x="499280" y="88416"/>
            <a:ext cx="8953092" cy="1569404"/>
          </a:xfrm>
          <a:prstGeom prst="rect">
            <a:avLst/>
          </a:prstGeom>
          <a:noFill/>
        </p:spPr>
        <p:txBody>
          <a:bodyPr wrap="none" rtlCol="0">
            <a:spAutoFit/>
          </a:bodyPr>
          <a:lstStyle/>
          <a:p>
            <a:r>
              <a:rPr lang="en-US" sz="4799" dirty="0">
                <a:solidFill>
                  <a:schemeClr val="bg1"/>
                </a:solidFill>
                <a:latin typeface="Helvectia"/>
                <a:cs typeface="Arial" panose="020B0604020202020204" pitchFamily="34" charset="0"/>
              </a:rPr>
              <a:t>Withdrawing Funds for Housing </a:t>
            </a:r>
          </a:p>
          <a:p>
            <a:r>
              <a:rPr lang="en-US" sz="4799" dirty="0">
                <a:solidFill>
                  <a:schemeClr val="bg1"/>
                </a:solidFill>
                <a:latin typeface="Helvectia"/>
                <a:cs typeface="Arial" panose="020B0604020202020204" pitchFamily="34" charset="0"/>
              </a:rPr>
              <a:t>Expenses after Retirement</a:t>
            </a:r>
          </a:p>
        </p:txBody>
      </p:sp>
      <p:pic>
        <p:nvPicPr>
          <p:cNvPr id="36" name="Picture 35" descr="Logo&#10;&#10;Description automatically generated">
            <a:extLst>
              <a:ext uri="{FF2B5EF4-FFF2-40B4-BE49-F238E27FC236}">
                <a16:creationId xmlns:a16="http://schemas.microsoft.com/office/drawing/2014/main" id="{E467D025-8B30-4D38-BFB7-CC76E7AF36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63011" y="894627"/>
            <a:ext cx="2321254" cy="1156313"/>
          </a:xfrm>
          <a:prstGeom prst="rect">
            <a:avLst/>
          </a:prstGeom>
        </p:spPr>
      </p:pic>
      <p:sp>
        <p:nvSpPr>
          <p:cNvPr id="15" name="Footer Placeholder 14">
            <a:extLst>
              <a:ext uri="{FF2B5EF4-FFF2-40B4-BE49-F238E27FC236}">
                <a16:creationId xmlns:a16="http://schemas.microsoft.com/office/drawing/2014/main" id="{58CF0DC9-245D-4505-F010-C01CED026B33}"/>
              </a:ext>
            </a:extLst>
          </p:cNvPr>
          <p:cNvSpPr>
            <a:spLocks noGrp="1"/>
          </p:cNvSpPr>
          <p:nvPr>
            <p:ph type="ftr" sz="quarter" idx="11"/>
          </p:nvPr>
        </p:nvSpPr>
        <p:spPr/>
        <p:txBody>
          <a:bodyPr/>
          <a:lstStyle/>
          <a:p>
            <a:r>
              <a:rPr lang="en-US" dirty="0"/>
              <a:t> InFaith</a:t>
            </a:r>
          </a:p>
        </p:txBody>
      </p:sp>
      <p:sp>
        <p:nvSpPr>
          <p:cNvPr id="2" name="Content Placeholder 2">
            <a:extLst>
              <a:ext uri="{FF2B5EF4-FFF2-40B4-BE49-F238E27FC236}">
                <a16:creationId xmlns:a16="http://schemas.microsoft.com/office/drawing/2014/main" id="{9E7CBA7A-B91A-D2AB-FFB7-BE70F3F76002}"/>
              </a:ext>
            </a:extLst>
          </p:cNvPr>
          <p:cNvSpPr txBox="1">
            <a:spLocks/>
          </p:cNvSpPr>
          <p:nvPr/>
        </p:nvSpPr>
        <p:spPr>
          <a:xfrm>
            <a:off x="499280" y="1746229"/>
            <a:ext cx="11139192" cy="524228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tx1"/>
              </a:buClr>
              <a:buFont typeface="Arial" panose="020B0604020202020204" pitchFamily="34" charset="0"/>
              <a:buNone/>
            </a:pPr>
            <a:r>
              <a:rPr lang="en-US" sz="2400" dirty="0">
                <a:latin typeface="Helvectia"/>
                <a:cs typeface="Arial" panose="020B0604020202020204" pitchFamily="34" charset="0"/>
              </a:rPr>
              <a:t>More Questions:</a:t>
            </a:r>
          </a:p>
          <a:p>
            <a:pPr marL="0" indent="0">
              <a:buClr>
                <a:schemeClr val="tx1"/>
              </a:buClr>
              <a:buFont typeface="Arial" panose="020B0604020202020204" pitchFamily="34" charset="0"/>
              <a:buNone/>
            </a:pPr>
            <a:endParaRPr lang="en-US" sz="2400" dirty="0">
              <a:latin typeface="Helvectia"/>
              <a:cs typeface="Arial" panose="020B0604020202020204" pitchFamily="34" charset="0"/>
            </a:endParaRPr>
          </a:p>
          <a:p>
            <a:pPr>
              <a:buClr>
                <a:schemeClr val="tx1"/>
              </a:buClr>
            </a:pPr>
            <a:r>
              <a:rPr lang="en-US" sz="2000" dirty="0">
                <a:latin typeface="Helvectia"/>
                <a:cs typeface="Arial" panose="020B0604020202020204" pitchFamily="34" charset="0"/>
              </a:rPr>
              <a:t>What if I withdraw too much or too little?  </a:t>
            </a:r>
            <a:r>
              <a:rPr lang="en-US" sz="2000" dirty="0">
                <a:solidFill>
                  <a:srgbClr val="0070C0"/>
                </a:solidFill>
                <a:latin typeface="Helvectia"/>
                <a:cs typeface="Arial" panose="020B0604020202020204" pitchFamily="34" charset="0"/>
              </a:rPr>
              <a:t>(It will be resolved when you file your tax return.)</a:t>
            </a:r>
          </a:p>
          <a:p>
            <a:pPr marL="0" indent="0">
              <a:lnSpc>
                <a:spcPct val="0"/>
              </a:lnSpc>
              <a:buClr>
                <a:schemeClr val="tx1"/>
              </a:buClr>
              <a:buNone/>
            </a:pPr>
            <a:endParaRPr lang="en-US" sz="2000" dirty="0">
              <a:latin typeface="Helvectia"/>
              <a:cs typeface="Arial" panose="020B0604020202020204" pitchFamily="34" charset="0"/>
            </a:endParaRPr>
          </a:p>
          <a:p>
            <a:pPr>
              <a:buClr>
                <a:schemeClr val="tx1"/>
              </a:buClr>
            </a:pPr>
            <a:r>
              <a:rPr lang="en-US" sz="2000" dirty="0">
                <a:latin typeface="Helvectia"/>
                <a:cs typeface="Arial" panose="020B0604020202020204" pitchFamily="34" charset="0"/>
              </a:rPr>
              <a:t>Does it matter if the original contributions came from my employer or from my personal withholdings? </a:t>
            </a:r>
            <a:r>
              <a:rPr lang="en-US" sz="2000" dirty="0">
                <a:solidFill>
                  <a:srgbClr val="0070C0"/>
                </a:solidFill>
                <a:latin typeface="Helvectia"/>
                <a:cs typeface="Arial" panose="020B0604020202020204" pitchFamily="34" charset="0"/>
              </a:rPr>
              <a:t>(No, it does not)</a:t>
            </a:r>
          </a:p>
          <a:p>
            <a:pPr marL="0" indent="0">
              <a:lnSpc>
                <a:spcPct val="0"/>
              </a:lnSpc>
              <a:buClr>
                <a:schemeClr val="tx1"/>
              </a:buClr>
              <a:buNone/>
            </a:pPr>
            <a:endParaRPr lang="en-US" sz="2000" dirty="0">
              <a:latin typeface="Helvectia"/>
              <a:cs typeface="Arial" panose="020B0604020202020204" pitchFamily="34" charset="0"/>
            </a:endParaRPr>
          </a:p>
          <a:p>
            <a:pPr>
              <a:buClr>
                <a:schemeClr val="tx1"/>
              </a:buClr>
            </a:pPr>
            <a:r>
              <a:rPr lang="en-US" sz="2000" dirty="0">
                <a:latin typeface="Helvectia"/>
                <a:cs typeface="Arial" panose="020B0604020202020204" pitchFamily="34" charset="0"/>
              </a:rPr>
              <a:t>What if funds were transferred into my InFaith plan from a prior retirement plan that was not qualified for the housing expense exemption? </a:t>
            </a:r>
            <a:r>
              <a:rPr lang="en-US" sz="2000" dirty="0">
                <a:solidFill>
                  <a:srgbClr val="0070C0"/>
                </a:solidFill>
                <a:latin typeface="Helvectia"/>
                <a:cs typeface="Arial" panose="020B0604020202020204" pitchFamily="34" charset="0"/>
              </a:rPr>
              <a:t>(If not originally from a qualified plan the funds will not qualify as tax exempt if used for housing expenses.)</a:t>
            </a:r>
          </a:p>
          <a:p>
            <a:pPr marL="0" indent="0">
              <a:lnSpc>
                <a:spcPct val="0"/>
              </a:lnSpc>
              <a:buClr>
                <a:schemeClr val="tx1"/>
              </a:buClr>
              <a:buNone/>
            </a:pPr>
            <a:endParaRPr lang="en-US" sz="2000" dirty="0">
              <a:latin typeface="Helvectia"/>
              <a:cs typeface="Arial" panose="020B0604020202020204" pitchFamily="34" charset="0"/>
            </a:endParaRPr>
          </a:p>
          <a:p>
            <a:pPr>
              <a:buClr>
                <a:schemeClr val="tx1"/>
              </a:buClr>
            </a:pPr>
            <a:r>
              <a:rPr lang="en-US" sz="2000" dirty="0">
                <a:latin typeface="Helvectia"/>
                <a:cs typeface="Arial" panose="020B0604020202020204" pitchFamily="34" charset="0"/>
              </a:rPr>
              <a:t>Can I roll my InFaith retirement funds into an IRA or other non-qualified plan and still designate withdrawals as housing allowance? </a:t>
            </a:r>
            <a:r>
              <a:rPr lang="en-US" sz="2000" dirty="0">
                <a:solidFill>
                  <a:srgbClr val="0070C0"/>
                </a:solidFill>
                <a:latin typeface="Helvectia"/>
                <a:cs typeface="Arial" panose="020B0604020202020204" pitchFamily="34" charset="0"/>
              </a:rPr>
              <a:t>(</a:t>
            </a:r>
            <a:r>
              <a:rPr lang="en-US" sz="2000" b="1" dirty="0">
                <a:solidFill>
                  <a:srgbClr val="0070C0"/>
                </a:solidFill>
                <a:latin typeface="Helvectia"/>
                <a:cs typeface="Arial" panose="020B0604020202020204" pitchFamily="34" charset="0"/>
              </a:rPr>
              <a:t>NO</a:t>
            </a:r>
            <a:r>
              <a:rPr lang="en-US" sz="2000" dirty="0">
                <a:solidFill>
                  <a:srgbClr val="0070C0"/>
                </a:solidFill>
                <a:latin typeface="Helvectia"/>
                <a:cs typeface="Arial" panose="020B0604020202020204" pitchFamily="34" charset="0"/>
              </a:rPr>
              <a:t>, once rolled out they no longer qualify for the housing expense tax exemption!)</a:t>
            </a:r>
          </a:p>
        </p:txBody>
      </p:sp>
      <p:sp>
        <p:nvSpPr>
          <p:cNvPr id="3" name="Slide Number Placeholder 2">
            <a:extLst>
              <a:ext uri="{FF2B5EF4-FFF2-40B4-BE49-F238E27FC236}">
                <a16:creationId xmlns:a16="http://schemas.microsoft.com/office/drawing/2014/main" id="{63FD7F81-DDE6-703B-B069-6CA34AAE1DAD}"/>
              </a:ext>
            </a:extLst>
          </p:cNvPr>
          <p:cNvSpPr>
            <a:spLocks noGrp="1"/>
          </p:cNvSpPr>
          <p:nvPr>
            <p:ph type="sldNum" sz="quarter" idx="12"/>
          </p:nvPr>
        </p:nvSpPr>
        <p:spPr/>
        <p:txBody>
          <a:bodyPr/>
          <a:lstStyle/>
          <a:p>
            <a:fld id="{647369D3-0C8F-4905-A28D-0B89B8168B63}" type="slidenum">
              <a:rPr lang="en-US" smtClean="0"/>
              <a:pPr/>
              <a:t>24</a:t>
            </a:fld>
            <a:endParaRPr lang="en-US" dirty="0"/>
          </a:p>
        </p:txBody>
      </p:sp>
      <p:sp>
        <p:nvSpPr>
          <p:cNvPr id="4" name="Rectangle 3">
            <a:extLst>
              <a:ext uri="{FF2B5EF4-FFF2-40B4-BE49-F238E27FC236}">
                <a16:creationId xmlns:a16="http://schemas.microsoft.com/office/drawing/2014/main" id="{BBBC7A39-1543-4BD7-D769-6BB1E797CFCC}"/>
              </a:ext>
            </a:extLst>
          </p:cNvPr>
          <p:cNvSpPr/>
          <p:nvPr/>
        </p:nvSpPr>
        <p:spPr>
          <a:xfrm>
            <a:off x="0" y="6679840"/>
            <a:ext cx="12192000" cy="178160"/>
          </a:xfrm>
          <a:prstGeom prst="rect">
            <a:avLst/>
          </a:prstGeom>
          <a:solidFill>
            <a:srgbClr val="0053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Helvectia"/>
            </a:endParaRPr>
          </a:p>
        </p:txBody>
      </p:sp>
    </p:spTree>
    <p:extLst>
      <p:ext uri="{BB962C8B-B14F-4D97-AF65-F5344CB8AC3E}">
        <p14:creationId xmlns:p14="http://schemas.microsoft.com/office/powerpoint/2010/main" val="3621589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2DEDED3-F55F-4E09-8FD9-78B37131EAC8}"/>
              </a:ext>
            </a:extLst>
          </p:cNvPr>
          <p:cNvSpPr/>
          <p:nvPr/>
        </p:nvSpPr>
        <p:spPr>
          <a:xfrm>
            <a:off x="3" y="7"/>
            <a:ext cx="12191999" cy="1287256"/>
          </a:xfrm>
          <a:prstGeom prst="rect">
            <a:avLst/>
          </a:prstGeom>
          <a:solidFill>
            <a:srgbClr val="0FA53D"/>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4799" dirty="0">
              <a:solidFill>
                <a:srgbClr val="00539F"/>
              </a:solidFill>
              <a:latin typeface="Helvectia"/>
            </a:endParaRPr>
          </a:p>
        </p:txBody>
      </p:sp>
      <p:sp>
        <p:nvSpPr>
          <p:cNvPr id="29" name="TextBox 28">
            <a:extLst>
              <a:ext uri="{FF2B5EF4-FFF2-40B4-BE49-F238E27FC236}">
                <a16:creationId xmlns:a16="http://schemas.microsoft.com/office/drawing/2014/main" id="{E36DE47F-72AE-4EFE-8964-E1C4C4744A67}"/>
              </a:ext>
            </a:extLst>
          </p:cNvPr>
          <p:cNvSpPr txBox="1"/>
          <p:nvPr/>
        </p:nvSpPr>
        <p:spPr>
          <a:xfrm>
            <a:off x="499280" y="274847"/>
            <a:ext cx="11569193" cy="830868"/>
          </a:xfrm>
          <a:prstGeom prst="rect">
            <a:avLst/>
          </a:prstGeom>
          <a:noFill/>
        </p:spPr>
        <p:txBody>
          <a:bodyPr wrap="none" rtlCol="0">
            <a:spAutoFit/>
          </a:bodyPr>
          <a:lstStyle/>
          <a:p>
            <a:r>
              <a:rPr lang="en-US" sz="4799" dirty="0">
                <a:solidFill>
                  <a:schemeClr val="bg1"/>
                </a:solidFill>
                <a:latin typeface="Helvectia"/>
                <a:cs typeface="Arial" panose="020B0604020202020204" pitchFamily="34" charset="0"/>
              </a:rPr>
              <a:t>Items Considered as “Housing Expenses”</a:t>
            </a:r>
          </a:p>
        </p:txBody>
      </p:sp>
      <p:pic>
        <p:nvPicPr>
          <p:cNvPr id="36" name="Picture 35" descr="Logo&#10;&#10;Description automatically generated">
            <a:extLst>
              <a:ext uri="{FF2B5EF4-FFF2-40B4-BE49-F238E27FC236}">
                <a16:creationId xmlns:a16="http://schemas.microsoft.com/office/drawing/2014/main" id="{E467D025-8B30-4D38-BFB7-CC76E7AF36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63011" y="894627"/>
            <a:ext cx="2321254" cy="1156313"/>
          </a:xfrm>
          <a:prstGeom prst="rect">
            <a:avLst/>
          </a:prstGeom>
        </p:spPr>
      </p:pic>
      <p:sp>
        <p:nvSpPr>
          <p:cNvPr id="15" name="Footer Placeholder 14">
            <a:extLst>
              <a:ext uri="{FF2B5EF4-FFF2-40B4-BE49-F238E27FC236}">
                <a16:creationId xmlns:a16="http://schemas.microsoft.com/office/drawing/2014/main" id="{58CF0DC9-245D-4505-F010-C01CED026B33}"/>
              </a:ext>
            </a:extLst>
          </p:cNvPr>
          <p:cNvSpPr>
            <a:spLocks noGrp="1"/>
          </p:cNvSpPr>
          <p:nvPr>
            <p:ph type="ftr" sz="quarter" idx="11"/>
          </p:nvPr>
        </p:nvSpPr>
        <p:spPr/>
        <p:txBody>
          <a:bodyPr/>
          <a:lstStyle/>
          <a:p>
            <a:r>
              <a:rPr lang="en-US" dirty="0">
                <a:solidFill>
                  <a:schemeClr val="bg1"/>
                </a:solidFill>
              </a:rPr>
              <a:t> </a:t>
            </a:r>
            <a:r>
              <a:rPr lang="en-US" dirty="0"/>
              <a:t>InFaith</a:t>
            </a:r>
          </a:p>
        </p:txBody>
      </p:sp>
      <p:sp>
        <p:nvSpPr>
          <p:cNvPr id="3" name="Content Placeholder 2">
            <a:extLst>
              <a:ext uri="{FF2B5EF4-FFF2-40B4-BE49-F238E27FC236}">
                <a16:creationId xmlns:a16="http://schemas.microsoft.com/office/drawing/2014/main" id="{FEEF6103-2E48-51FB-00BC-67B5DE83CFDA}"/>
              </a:ext>
            </a:extLst>
          </p:cNvPr>
          <p:cNvSpPr txBox="1">
            <a:spLocks/>
          </p:cNvSpPr>
          <p:nvPr/>
        </p:nvSpPr>
        <p:spPr>
          <a:xfrm>
            <a:off x="553528" y="1472783"/>
            <a:ext cx="10582789" cy="5872471"/>
          </a:xfrm>
          <a:prstGeom prst="rect">
            <a:avLst/>
          </a:prstGeom>
        </p:spPr>
        <p:txBody>
          <a:bodyPr numCol="1">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buClr>
                <a:schemeClr val="tx1"/>
              </a:buClr>
              <a:buFont typeface="Wingdings" panose="05000000000000000000" pitchFamily="2" charset="2"/>
              <a:buChar char="ü"/>
            </a:pPr>
            <a:r>
              <a:rPr lang="en-US" sz="1800" dirty="0">
                <a:latin typeface="Helvectia"/>
                <a:cs typeface="Arial" panose="020B0604020202020204" pitchFamily="34" charset="0"/>
              </a:rPr>
              <a:t>Mortgage Payments</a:t>
            </a:r>
          </a:p>
          <a:p>
            <a:pPr>
              <a:lnSpc>
                <a:spcPct val="100000"/>
              </a:lnSpc>
              <a:spcBef>
                <a:spcPts val="600"/>
              </a:spcBef>
              <a:buClr>
                <a:schemeClr val="tx1"/>
              </a:buClr>
              <a:buFont typeface="Wingdings" panose="05000000000000000000" pitchFamily="2" charset="2"/>
              <a:buChar char="ü"/>
            </a:pPr>
            <a:r>
              <a:rPr lang="en-US" sz="1800" dirty="0">
                <a:latin typeface="Helvectia"/>
                <a:cs typeface="Arial" panose="020B0604020202020204" pitchFamily="34" charset="0"/>
              </a:rPr>
              <a:t>Down payment, closing costs (</a:t>
            </a:r>
            <a:r>
              <a:rPr lang="en-US" sz="1800" b="1" dirty="0">
                <a:latin typeface="Helvectia"/>
                <a:cs typeface="Arial" panose="020B0604020202020204" pitchFamily="34" charset="0"/>
              </a:rPr>
              <a:t>NOT </a:t>
            </a:r>
            <a:r>
              <a:rPr lang="en-US" sz="1800" dirty="0">
                <a:latin typeface="Helvectia"/>
                <a:cs typeface="Arial" panose="020B0604020202020204" pitchFamily="34" charset="0"/>
              </a:rPr>
              <a:t>purchase price)</a:t>
            </a:r>
          </a:p>
          <a:p>
            <a:pPr>
              <a:lnSpc>
                <a:spcPct val="100000"/>
              </a:lnSpc>
              <a:spcBef>
                <a:spcPts val="600"/>
              </a:spcBef>
              <a:buClr>
                <a:schemeClr val="tx1"/>
              </a:buClr>
              <a:buFont typeface="Wingdings" panose="05000000000000000000" pitchFamily="2" charset="2"/>
              <a:buChar char="ü"/>
            </a:pPr>
            <a:r>
              <a:rPr lang="en-US" sz="1800" dirty="0">
                <a:latin typeface="Helvectia"/>
                <a:cs typeface="Arial" panose="020B0604020202020204" pitchFamily="34" charset="0"/>
              </a:rPr>
              <a:t>Rent</a:t>
            </a:r>
          </a:p>
          <a:p>
            <a:pPr>
              <a:lnSpc>
                <a:spcPct val="100000"/>
              </a:lnSpc>
              <a:spcBef>
                <a:spcPts val="600"/>
              </a:spcBef>
              <a:buClr>
                <a:schemeClr val="tx1"/>
              </a:buClr>
              <a:buFont typeface="Wingdings" panose="05000000000000000000" pitchFamily="2" charset="2"/>
              <a:buChar char="ü"/>
            </a:pPr>
            <a:r>
              <a:rPr lang="en-US" sz="1800" dirty="0">
                <a:latin typeface="Helvectia"/>
                <a:cs typeface="Arial" panose="020B0604020202020204" pitchFamily="34" charset="0"/>
              </a:rPr>
              <a:t>Real estate taxes</a:t>
            </a:r>
          </a:p>
          <a:p>
            <a:pPr>
              <a:lnSpc>
                <a:spcPct val="100000"/>
              </a:lnSpc>
              <a:spcBef>
                <a:spcPts val="600"/>
              </a:spcBef>
              <a:buClr>
                <a:schemeClr val="tx1"/>
              </a:buClr>
              <a:buFont typeface="Wingdings" panose="05000000000000000000" pitchFamily="2" charset="2"/>
              <a:buChar char="ü"/>
            </a:pPr>
            <a:r>
              <a:rPr lang="en-US" sz="1800" dirty="0">
                <a:latin typeface="Helvectia"/>
                <a:cs typeface="Arial" panose="020B0604020202020204" pitchFamily="34" charset="0"/>
              </a:rPr>
              <a:t>Home/renter’s insurance</a:t>
            </a:r>
          </a:p>
          <a:p>
            <a:pPr>
              <a:lnSpc>
                <a:spcPct val="100000"/>
              </a:lnSpc>
              <a:spcBef>
                <a:spcPts val="600"/>
              </a:spcBef>
              <a:buClr>
                <a:schemeClr val="tx1"/>
              </a:buClr>
              <a:buFont typeface="Wingdings" panose="05000000000000000000" pitchFamily="2" charset="2"/>
              <a:buChar char="ü"/>
            </a:pPr>
            <a:r>
              <a:rPr lang="en-US" sz="1800" dirty="0">
                <a:latin typeface="Helvectia"/>
                <a:cs typeface="Arial" panose="020B0604020202020204" pitchFamily="34" charset="0"/>
              </a:rPr>
              <a:t>Homeowner’s association dues/condo fees</a:t>
            </a:r>
          </a:p>
          <a:p>
            <a:pPr>
              <a:lnSpc>
                <a:spcPct val="100000"/>
              </a:lnSpc>
              <a:spcBef>
                <a:spcPts val="600"/>
              </a:spcBef>
              <a:buClr>
                <a:schemeClr val="tx1"/>
              </a:buClr>
              <a:buFont typeface="Wingdings" panose="05000000000000000000" pitchFamily="2" charset="2"/>
              <a:buChar char="ü"/>
            </a:pPr>
            <a:r>
              <a:rPr lang="en-US" sz="1800" dirty="0">
                <a:latin typeface="Helvectia"/>
                <a:cs typeface="Arial" panose="020B0604020202020204" pitchFamily="34" charset="0"/>
              </a:rPr>
              <a:t>Home improvements</a:t>
            </a:r>
          </a:p>
          <a:p>
            <a:pPr>
              <a:lnSpc>
                <a:spcPct val="100000"/>
              </a:lnSpc>
              <a:spcBef>
                <a:spcPts val="600"/>
              </a:spcBef>
              <a:buClr>
                <a:schemeClr val="tx1"/>
              </a:buClr>
              <a:buFont typeface="Wingdings" panose="05000000000000000000" pitchFamily="2" charset="2"/>
              <a:buChar char="ü"/>
            </a:pPr>
            <a:r>
              <a:rPr lang="en-US" sz="1800" dirty="0">
                <a:latin typeface="Helvectia"/>
                <a:cs typeface="Arial" panose="020B0604020202020204" pitchFamily="34" charset="0"/>
              </a:rPr>
              <a:t>Structural maintenance and repairs (roof, paint, deck)</a:t>
            </a:r>
          </a:p>
          <a:p>
            <a:pPr>
              <a:lnSpc>
                <a:spcPct val="100000"/>
              </a:lnSpc>
              <a:spcBef>
                <a:spcPts val="600"/>
              </a:spcBef>
              <a:buClr>
                <a:schemeClr val="tx1"/>
              </a:buClr>
              <a:buFont typeface="Wingdings" panose="05000000000000000000" pitchFamily="2" charset="2"/>
              <a:buChar char="ü"/>
            </a:pPr>
            <a:r>
              <a:rPr lang="en-US" sz="1800" dirty="0">
                <a:latin typeface="Helvectia"/>
                <a:cs typeface="Arial" panose="020B0604020202020204" pitchFamily="34" charset="0"/>
              </a:rPr>
              <a:t>Upkeep of home and contents</a:t>
            </a:r>
          </a:p>
          <a:p>
            <a:pPr>
              <a:lnSpc>
                <a:spcPct val="100000"/>
              </a:lnSpc>
              <a:spcBef>
                <a:spcPts val="600"/>
              </a:spcBef>
              <a:buClr>
                <a:schemeClr val="tx1"/>
              </a:buClr>
              <a:buFont typeface="Wingdings" panose="05000000000000000000" pitchFamily="2" charset="2"/>
              <a:buChar char="ü"/>
            </a:pPr>
            <a:r>
              <a:rPr lang="en-US" sz="1800" dirty="0">
                <a:latin typeface="Helvectia"/>
                <a:cs typeface="Arial" panose="020B0604020202020204" pitchFamily="34" charset="0"/>
              </a:rPr>
              <a:t>Utilities: heat, electric, water, sewer, garbage, gas, internet, cable</a:t>
            </a:r>
          </a:p>
          <a:p>
            <a:pPr>
              <a:lnSpc>
                <a:spcPct val="100000"/>
              </a:lnSpc>
              <a:spcBef>
                <a:spcPts val="600"/>
              </a:spcBef>
              <a:buClr>
                <a:schemeClr val="tx1"/>
              </a:buClr>
              <a:buFont typeface="Wingdings" panose="05000000000000000000" pitchFamily="2" charset="2"/>
              <a:buChar char="ü"/>
            </a:pPr>
            <a:r>
              <a:rPr lang="en-US" sz="1800" dirty="0">
                <a:latin typeface="Helvectia"/>
                <a:cs typeface="Arial" panose="020B0604020202020204" pitchFamily="34" charset="0"/>
              </a:rPr>
              <a:t>Furniture, appliances </a:t>
            </a:r>
          </a:p>
          <a:p>
            <a:pPr>
              <a:lnSpc>
                <a:spcPct val="100000"/>
              </a:lnSpc>
              <a:spcBef>
                <a:spcPts val="600"/>
              </a:spcBef>
              <a:buClr>
                <a:schemeClr val="tx1"/>
              </a:buClr>
              <a:buFont typeface="Wingdings" panose="05000000000000000000" pitchFamily="2" charset="2"/>
              <a:buChar char="ü"/>
            </a:pPr>
            <a:r>
              <a:rPr lang="en-US" sz="1800" dirty="0">
                <a:latin typeface="Helvectia"/>
                <a:cs typeface="Arial" panose="020B0604020202020204" pitchFamily="34" charset="0"/>
              </a:rPr>
              <a:t>Pictures, rugs, bedding, towels, household supplies</a:t>
            </a:r>
          </a:p>
          <a:p>
            <a:pPr>
              <a:lnSpc>
                <a:spcPct val="100000"/>
              </a:lnSpc>
              <a:spcBef>
                <a:spcPts val="600"/>
              </a:spcBef>
              <a:buClr>
                <a:schemeClr val="tx1"/>
              </a:buClr>
              <a:buFont typeface="Wingdings" panose="05000000000000000000" pitchFamily="2" charset="2"/>
              <a:buChar char="ü"/>
            </a:pPr>
            <a:r>
              <a:rPr lang="en-US" sz="1800" dirty="0">
                <a:latin typeface="Helvectia"/>
                <a:cs typeface="Arial" panose="020B0604020202020204" pitchFamily="34" charset="0"/>
              </a:rPr>
              <a:t>Yard care equipment, supplies, services, pest control  </a:t>
            </a:r>
          </a:p>
        </p:txBody>
      </p:sp>
      <p:sp>
        <p:nvSpPr>
          <p:cNvPr id="2" name="Slide Number Placeholder 1">
            <a:extLst>
              <a:ext uri="{FF2B5EF4-FFF2-40B4-BE49-F238E27FC236}">
                <a16:creationId xmlns:a16="http://schemas.microsoft.com/office/drawing/2014/main" id="{F8A6ECFC-F54E-CA4D-86C3-A7EA9F971E2D}"/>
              </a:ext>
            </a:extLst>
          </p:cNvPr>
          <p:cNvSpPr>
            <a:spLocks noGrp="1"/>
          </p:cNvSpPr>
          <p:nvPr>
            <p:ph type="sldNum" sz="quarter" idx="12"/>
          </p:nvPr>
        </p:nvSpPr>
        <p:spPr/>
        <p:txBody>
          <a:bodyPr/>
          <a:lstStyle/>
          <a:p>
            <a:fld id="{647369D3-0C8F-4905-A28D-0B89B8168B63}" type="slidenum">
              <a:rPr lang="en-US" smtClean="0"/>
              <a:pPr/>
              <a:t>25</a:t>
            </a:fld>
            <a:endParaRPr lang="en-US" dirty="0"/>
          </a:p>
        </p:txBody>
      </p:sp>
      <p:sp>
        <p:nvSpPr>
          <p:cNvPr id="4" name="Rectangle 3">
            <a:extLst>
              <a:ext uri="{FF2B5EF4-FFF2-40B4-BE49-F238E27FC236}">
                <a16:creationId xmlns:a16="http://schemas.microsoft.com/office/drawing/2014/main" id="{D8487E4D-9B21-A0B3-A750-BF6B62A12850}"/>
              </a:ext>
            </a:extLst>
          </p:cNvPr>
          <p:cNvSpPr/>
          <p:nvPr/>
        </p:nvSpPr>
        <p:spPr>
          <a:xfrm>
            <a:off x="0" y="6679840"/>
            <a:ext cx="12192000" cy="178160"/>
          </a:xfrm>
          <a:prstGeom prst="rect">
            <a:avLst/>
          </a:prstGeom>
          <a:solidFill>
            <a:srgbClr val="0053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Helvectia"/>
            </a:endParaRPr>
          </a:p>
        </p:txBody>
      </p:sp>
    </p:spTree>
    <p:extLst>
      <p:ext uri="{BB962C8B-B14F-4D97-AF65-F5344CB8AC3E}">
        <p14:creationId xmlns:p14="http://schemas.microsoft.com/office/powerpoint/2010/main" val="371828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78C80DE-65D1-CF48-4E73-6B570058F732}"/>
              </a:ext>
            </a:extLst>
          </p:cNvPr>
          <p:cNvSpPr/>
          <p:nvPr/>
        </p:nvSpPr>
        <p:spPr>
          <a:xfrm>
            <a:off x="6219659" y="1418907"/>
            <a:ext cx="5669279" cy="49910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F86CBCE-C508-26CD-222D-E0D398E0AC12}"/>
              </a:ext>
            </a:extLst>
          </p:cNvPr>
          <p:cNvSpPr/>
          <p:nvPr/>
        </p:nvSpPr>
        <p:spPr>
          <a:xfrm>
            <a:off x="282161" y="1418908"/>
            <a:ext cx="5669279" cy="49910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107E1C61-2EDB-0B92-56DC-C882F9E22765}"/>
              </a:ext>
            </a:extLst>
          </p:cNvPr>
          <p:cNvSpPr txBox="1"/>
          <p:nvPr/>
        </p:nvSpPr>
        <p:spPr>
          <a:xfrm>
            <a:off x="792479" y="1522175"/>
            <a:ext cx="5138059" cy="4909036"/>
          </a:xfrm>
          <a:prstGeom prst="rect">
            <a:avLst/>
          </a:prstGeom>
          <a:noFill/>
        </p:spPr>
        <p:txBody>
          <a:bodyPr wrap="square">
            <a:spAutoFit/>
          </a:bodyPr>
          <a:lstStyle/>
          <a:p>
            <a:pPr marL="0" indent="0">
              <a:buNone/>
            </a:pPr>
            <a:r>
              <a:rPr lang="en-US" sz="1400" b="1" dirty="0">
                <a:latin typeface="Helvectia"/>
              </a:rPr>
              <a:t>Be cautious of emails or texts that are unexpected – </a:t>
            </a:r>
            <a:r>
              <a:rPr lang="en-US" sz="1400" dirty="0">
                <a:latin typeface="Helvectia"/>
              </a:rPr>
              <a:t>particularly those that are asking for you to do something right away such as:</a:t>
            </a:r>
          </a:p>
          <a:p>
            <a:pPr marL="0" indent="0">
              <a:lnSpc>
                <a:spcPct val="50000"/>
              </a:lnSpc>
              <a:buNone/>
            </a:pPr>
            <a:endParaRPr lang="en-US" sz="1400" b="1" dirty="0">
              <a:latin typeface="Helvectia"/>
            </a:endParaRPr>
          </a:p>
          <a:p>
            <a:pPr marL="0" indent="0">
              <a:lnSpc>
                <a:spcPct val="20000"/>
              </a:lnSpc>
              <a:buNone/>
            </a:pPr>
            <a:endParaRPr lang="en-US" sz="1400" b="1" dirty="0">
              <a:latin typeface="Helvectia"/>
            </a:endParaRPr>
          </a:p>
          <a:p>
            <a:pPr marL="171450" indent="-171450">
              <a:lnSpc>
                <a:spcPct val="150000"/>
              </a:lnSpc>
              <a:buFont typeface="Arial" panose="020B0604020202020204" pitchFamily="34" charset="0"/>
              <a:buChar char="•"/>
            </a:pPr>
            <a:r>
              <a:rPr lang="en-US" sz="1200" dirty="0">
                <a:latin typeface="Helvectia"/>
              </a:rPr>
              <a:t>Retrieve a voicemail or fax</a:t>
            </a:r>
          </a:p>
          <a:p>
            <a:pPr marL="171450" indent="-171450">
              <a:lnSpc>
                <a:spcPct val="150000"/>
              </a:lnSpc>
              <a:buFont typeface="Arial" panose="020B0604020202020204" pitchFamily="34" charset="0"/>
              <a:buChar char="•"/>
            </a:pPr>
            <a:r>
              <a:rPr lang="en-US" sz="1200" dirty="0">
                <a:latin typeface="Helvectia"/>
              </a:rPr>
              <a:t>Cancel an order you didn’t place or get a refund you didn’t expect</a:t>
            </a:r>
          </a:p>
          <a:p>
            <a:pPr marL="171450" indent="-171450">
              <a:lnSpc>
                <a:spcPct val="150000"/>
              </a:lnSpc>
              <a:buFont typeface="Arial" panose="020B0604020202020204" pitchFamily="34" charset="0"/>
              <a:buChar char="•"/>
            </a:pPr>
            <a:r>
              <a:rPr lang="en-US" sz="1200" dirty="0">
                <a:latin typeface="Helvectia"/>
              </a:rPr>
              <a:t>Renew a software license claiming its about to expire</a:t>
            </a:r>
          </a:p>
          <a:p>
            <a:pPr marL="171450" indent="-171450">
              <a:lnSpc>
                <a:spcPct val="150000"/>
              </a:lnSpc>
              <a:buFont typeface="Arial" panose="020B0604020202020204" pitchFamily="34" charset="0"/>
              <a:buChar char="•"/>
            </a:pPr>
            <a:r>
              <a:rPr lang="en-US" sz="1200" dirty="0">
                <a:latin typeface="Helvectia"/>
              </a:rPr>
              <a:t>Check new findings discovered from recent bloodwork</a:t>
            </a:r>
          </a:p>
          <a:p>
            <a:pPr marL="628650" lvl="1" indent="-171450">
              <a:lnSpc>
                <a:spcPct val="50000"/>
              </a:lnSpc>
              <a:buFont typeface="Arial" panose="020B0604020202020204" pitchFamily="34" charset="0"/>
              <a:buChar char="•"/>
            </a:pPr>
            <a:endParaRPr lang="en-US" sz="1200" dirty="0">
              <a:latin typeface="Helvectia"/>
            </a:endParaRPr>
          </a:p>
          <a:p>
            <a:pPr marL="0" indent="0">
              <a:buNone/>
            </a:pPr>
            <a:r>
              <a:rPr lang="en-US" sz="1200" b="1" i="1" dirty="0">
                <a:solidFill>
                  <a:srgbClr val="FF0000"/>
                </a:solidFill>
                <a:latin typeface="Helvectia"/>
              </a:rPr>
              <a:t>*They are often ploys to steal one of your online passwords (Microsoft, Email, Banking, Retirement Plan, etc.)</a:t>
            </a:r>
          </a:p>
          <a:p>
            <a:pPr marL="0" indent="0">
              <a:buNone/>
            </a:pPr>
            <a:endParaRPr lang="en-US" sz="1400" b="1" i="1" dirty="0">
              <a:solidFill>
                <a:srgbClr val="00539F"/>
              </a:solidFill>
              <a:latin typeface="Helvectia"/>
            </a:endParaRPr>
          </a:p>
          <a:p>
            <a:pPr marL="0" indent="0">
              <a:lnSpc>
                <a:spcPct val="10000"/>
              </a:lnSpc>
              <a:buNone/>
            </a:pPr>
            <a:endParaRPr lang="en-US" sz="1400" dirty="0">
              <a:latin typeface="Helvectia"/>
            </a:endParaRPr>
          </a:p>
          <a:p>
            <a:pPr marL="0" indent="0">
              <a:buNone/>
            </a:pPr>
            <a:r>
              <a:rPr lang="en-US" sz="1400" b="1" dirty="0">
                <a:latin typeface="Helvectia"/>
              </a:rPr>
              <a:t>Be careful of emails that don’t look or read right:</a:t>
            </a:r>
          </a:p>
          <a:p>
            <a:pPr marL="0" indent="0">
              <a:lnSpc>
                <a:spcPct val="50000"/>
              </a:lnSpc>
              <a:buNone/>
            </a:pPr>
            <a:endParaRPr lang="en-US" sz="1400" b="1" dirty="0">
              <a:latin typeface="Helvectia"/>
            </a:endParaRPr>
          </a:p>
          <a:p>
            <a:pPr marL="0" indent="0">
              <a:lnSpc>
                <a:spcPct val="20000"/>
              </a:lnSpc>
              <a:buNone/>
            </a:pPr>
            <a:endParaRPr lang="en-US" sz="1400" b="1" dirty="0">
              <a:latin typeface="Helvectia"/>
            </a:endParaRPr>
          </a:p>
          <a:p>
            <a:pPr marL="171450" indent="-171450">
              <a:buFont typeface="Arial" panose="020B0604020202020204" pitchFamily="34" charset="0"/>
              <a:buChar char="•"/>
            </a:pPr>
            <a:r>
              <a:rPr lang="en-US" sz="1200" dirty="0">
                <a:latin typeface="Helvectia"/>
              </a:rPr>
              <a:t>Return email address looks wrong (i. e. </a:t>
            </a:r>
            <a:r>
              <a:rPr lang="en-US" sz="1200" dirty="0">
                <a:latin typeface="Helvectia"/>
                <a:hlinkClick r:id="rId2"/>
              </a:rPr>
              <a:t>support@microsoft.com</a:t>
            </a:r>
            <a:r>
              <a:rPr lang="en-US" sz="1200" dirty="0">
                <a:latin typeface="Helvectia"/>
              </a:rPr>
              <a:t> is probably okay, but </a:t>
            </a:r>
            <a:r>
              <a:rPr lang="en-US" sz="1200" dirty="0">
                <a:latin typeface="Helvectia"/>
                <a:hlinkClick r:id="rId3"/>
              </a:rPr>
              <a:t>Microsoft_support123@gmail.com</a:t>
            </a:r>
            <a:r>
              <a:rPr lang="en-US" sz="1200" dirty="0">
                <a:latin typeface="Helvectia"/>
              </a:rPr>
              <a:t> is fake)</a:t>
            </a:r>
          </a:p>
          <a:p>
            <a:endParaRPr lang="en-US" sz="1200" dirty="0">
              <a:latin typeface="Helvectia"/>
            </a:endParaRPr>
          </a:p>
          <a:p>
            <a:pPr marL="171450" indent="-171450">
              <a:buFont typeface="Arial" panose="020B0604020202020204" pitchFamily="34" charset="0"/>
              <a:buChar char="•"/>
            </a:pPr>
            <a:r>
              <a:rPr lang="en-US" sz="1200" dirty="0">
                <a:latin typeface="Helvectia"/>
              </a:rPr>
              <a:t>Improper grammar or mistakes, particularly from corporate emails</a:t>
            </a:r>
          </a:p>
          <a:p>
            <a:endParaRPr lang="en-US" sz="1200" dirty="0">
              <a:latin typeface="Helvectia"/>
            </a:endParaRPr>
          </a:p>
          <a:p>
            <a:pPr marL="171450" indent="-171450">
              <a:buFont typeface="Arial" panose="020B0604020202020204" pitchFamily="34" charset="0"/>
              <a:buChar char="•"/>
            </a:pPr>
            <a:r>
              <a:rPr lang="en-US" sz="1200" dirty="0">
                <a:latin typeface="Helvectia"/>
              </a:rPr>
              <a:t>A friend or co-worker asking you to do something unusual like buy them a gift card via email instead of asking in person or via the phone</a:t>
            </a:r>
          </a:p>
          <a:p>
            <a:endParaRPr lang="en-US" sz="1200" dirty="0">
              <a:latin typeface="Helvectia"/>
            </a:endParaRPr>
          </a:p>
          <a:p>
            <a:pPr marL="171450" indent="-171450">
              <a:buFont typeface="Arial" panose="020B0604020202020204" pitchFamily="34" charset="0"/>
              <a:buChar char="•"/>
            </a:pPr>
            <a:r>
              <a:rPr lang="en-US" sz="1200" dirty="0">
                <a:latin typeface="Helvectia"/>
              </a:rPr>
              <a:t>Any email asking for things like account numbers, passwords or other sensitive confidential information like SSN, drivers license, etc.</a:t>
            </a:r>
          </a:p>
        </p:txBody>
      </p:sp>
      <p:sp>
        <p:nvSpPr>
          <p:cNvPr id="7" name="TextBox 6">
            <a:extLst>
              <a:ext uri="{FF2B5EF4-FFF2-40B4-BE49-F238E27FC236}">
                <a16:creationId xmlns:a16="http://schemas.microsoft.com/office/drawing/2014/main" id="{3BAE2B21-5403-D9A0-2212-448E481F584C}"/>
              </a:ext>
            </a:extLst>
          </p:cNvPr>
          <p:cNvSpPr txBox="1"/>
          <p:nvPr/>
        </p:nvSpPr>
        <p:spPr>
          <a:xfrm>
            <a:off x="6635933" y="1510074"/>
            <a:ext cx="4963885" cy="4585871"/>
          </a:xfrm>
          <a:prstGeom prst="rect">
            <a:avLst/>
          </a:prstGeom>
          <a:noFill/>
        </p:spPr>
        <p:txBody>
          <a:bodyPr wrap="square">
            <a:spAutoFit/>
          </a:bodyPr>
          <a:lstStyle/>
          <a:p>
            <a:pPr marL="0" indent="0">
              <a:buNone/>
            </a:pPr>
            <a:r>
              <a:rPr lang="en-US" sz="1400" b="1" dirty="0">
                <a:latin typeface="Helvectia"/>
              </a:rPr>
              <a:t>Don’t click on links embedded in emails or texts</a:t>
            </a:r>
            <a:r>
              <a:rPr lang="en-US" sz="1400" dirty="0">
                <a:latin typeface="Helvectia"/>
              </a:rPr>
              <a:t> </a:t>
            </a:r>
            <a:r>
              <a:rPr lang="en-US" sz="1200" dirty="0">
                <a:latin typeface="Helvectia"/>
              </a:rPr>
              <a:t>unless you know they are good.  Instead do a search to find the actual website of the vendor identified and go directly to or type that address into your browser. Or use a bookmark or favorite that you’ve previously saved.</a:t>
            </a:r>
          </a:p>
          <a:p>
            <a:pPr marL="0" indent="0">
              <a:buNone/>
            </a:pPr>
            <a:endParaRPr lang="en-US" sz="1200" dirty="0">
              <a:latin typeface="Helvectia"/>
            </a:endParaRPr>
          </a:p>
          <a:p>
            <a:pPr marL="0" indent="0">
              <a:buNone/>
            </a:pPr>
            <a:r>
              <a:rPr lang="en-US" sz="1400" b="1" dirty="0">
                <a:latin typeface="Helvectia"/>
              </a:rPr>
              <a:t>Reset your password immediately if you feel you may have fallen for one of these tricks to steal your password</a:t>
            </a:r>
            <a:r>
              <a:rPr lang="en-US" sz="1400" dirty="0">
                <a:latin typeface="Helvectia"/>
              </a:rPr>
              <a:t>.</a:t>
            </a:r>
            <a:r>
              <a:rPr lang="en-US" sz="1200" dirty="0">
                <a:latin typeface="Helvectia"/>
              </a:rPr>
              <a:t>  It usually takes hours or days before a stolen password is used, so you can minimize the risk by changing your password.</a:t>
            </a:r>
          </a:p>
          <a:p>
            <a:pPr marL="0" indent="0">
              <a:buNone/>
            </a:pPr>
            <a:endParaRPr lang="en-US" sz="1200" dirty="0">
              <a:latin typeface="Helvectia"/>
            </a:endParaRPr>
          </a:p>
          <a:p>
            <a:pPr marL="0" indent="0">
              <a:buNone/>
            </a:pPr>
            <a:r>
              <a:rPr lang="en-US" sz="1400" b="1" dirty="0">
                <a:latin typeface="Helvectia"/>
              </a:rPr>
              <a:t>If something feels wrong</a:t>
            </a:r>
            <a:r>
              <a:rPr lang="en-US" sz="1400" dirty="0">
                <a:latin typeface="Helvectia"/>
              </a:rPr>
              <a:t>, </a:t>
            </a:r>
            <a:r>
              <a:rPr lang="en-US" sz="1400" b="1" dirty="0">
                <a:latin typeface="Helvectia"/>
              </a:rPr>
              <a:t>but you’re unsure if it’s a scam, reach out to the sender directly. </a:t>
            </a:r>
            <a:r>
              <a:rPr lang="en-US" sz="1200" dirty="0">
                <a:latin typeface="Helvectia"/>
              </a:rPr>
              <a:t>Call on the phone to confirm; or send them a new (not reply) email to a known email address. Ask them to verify the legitimacy of the email or text you are uncertain about before acting. Or separately login to your account with that organization to see if there is a message there for you. </a:t>
            </a:r>
          </a:p>
          <a:p>
            <a:pPr marL="0" indent="0">
              <a:buNone/>
            </a:pPr>
            <a:endParaRPr lang="en-US" sz="1200" dirty="0">
              <a:latin typeface="Helvectia"/>
            </a:endParaRPr>
          </a:p>
          <a:p>
            <a:pPr marL="0" indent="0">
              <a:buNone/>
            </a:pPr>
            <a:r>
              <a:rPr lang="en-US" sz="1400" b="1" dirty="0">
                <a:latin typeface="Helvectia"/>
              </a:rPr>
              <a:t>Use Multi-Factor Authentication (MFA) for sensitive and important accounts </a:t>
            </a:r>
            <a:r>
              <a:rPr lang="en-US" sz="1200" dirty="0">
                <a:latin typeface="Helvectia"/>
              </a:rPr>
              <a:t>such as banking, retirement, healthcare. This further protects those accounts in the event a password is compromised. It is not always convenient, but it adds an extra lock on the door to your information.</a:t>
            </a:r>
          </a:p>
        </p:txBody>
      </p:sp>
      <p:pic>
        <p:nvPicPr>
          <p:cNvPr id="11" name="Graphic 10" descr="Badge Tick with solid fill">
            <a:extLst>
              <a:ext uri="{FF2B5EF4-FFF2-40B4-BE49-F238E27FC236}">
                <a16:creationId xmlns:a16="http://schemas.microsoft.com/office/drawing/2014/main" id="{4172F629-54F6-6E88-B7CE-25101272265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40561" y="5130100"/>
            <a:ext cx="395372" cy="395372"/>
          </a:xfrm>
          <a:prstGeom prst="rect">
            <a:avLst/>
          </a:prstGeom>
        </p:spPr>
      </p:pic>
      <p:pic>
        <p:nvPicPr>
          <p:cNvPr id="13" name="Graphic 12" descr="Warning with solid fill">
            <a:extLst>
              <a:ext uri="{FF2B5EF4-FFF2-40B4-BE49-F238E27FC236}">
                <a16:creationId xmlns:a16="http://schemas.microsoft.com/office/drawing/2014/main" id="{B2426A0A-3DEE-B4BC-AA2C-2450751BE6F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2846" y="1490652"/>
            <a:ext cx="339634" cy="339634"/>
          </a:xfrm>
          <a:prstGeom prst="rect">
            <a:avLst/>
          </a:prstGeom>
        </p:spPr>
      </p:pic>
      <p:pic>
        <p:nvPicPr>
          <p:cNvPr id="14" name="Graphic 13" descr="Warning with solid fill">
            <a:extLst>
              <a:ext uri="{FF2B5EF4-FFF2-40B4-BE49-F238E27FC236}">
                <a16:creationId xmlns:a16="http://schemas.microsoft.com/office/drawing/2014/main" id="{741DD6F3-F698-C8C5-D28D-F0CE0867237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6721" y="4029200"/>
            <a:ext cx="339634" cy="339634"/>
          </a:xfrm>
          <a:prstGeom prst="rect">
            <a:avLst/>
          </a:prstGeom>
        </p:spPr>
      </p:pic>
      <p:pic>
        <p:nvPicPr>
          <p:cNvPr id="15" name="Graphic 14" descr="Warning with solid fill">
            <a:extLst>
              <a:ext uri="{FF2B5EF4-FFF2-40B4-BE49-F238E27FC236}">
                <a16:creationId xmlns:a16="http://schemas.microsoft.com/office/drawing/2014/main" id="{0471B9C7-653F-786A-0986-226724BC24E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273221" y="1481870"/>
            <a:ext cx="339634" cy="339634"/>
          </a:xfrm>
          <a:prstGeom prst="rect">
            <a:avLst/>
          </a:prstGeom>
        </p:spPr>
      </p:pic>
      <p:pic>
        <p:nvPicPr>
          <p:cNvPr id="16" name="Graphic 15" descr="Warning with solid fill">
            <a:extLst>
              <a:ext uri="{FF2B5EF4-FFF2-40B4-BE49-F238E27FC236}">
                <a16:creationId xmlns:a16="http://schemas.microsoft.com/office/drawing/2014/main" id="{7ABA0942-27EB-689E-87E3-3D0C2311A66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261464" y="2778937"/>
            <a:ext cx="339634" cy="339634"/>
          </a:xfrm>
          <a:prstGeom prst="rect">
            <a:avLst/>
          </a:prstGeom>
        </p:spPr>
      </p:pic>
      <p:pic>
        <p:nvPicPr>
          <p:cNvPr id="17" name="Graphic 16" descr="Warning with solid fill">
            <a:extLst>
              <a:ext uri="{FF2B5EF4-FFF2-40B4-BE49-F238E27FC236}">
                <a16:creationId xmlns:a16="http://schemas.microsoft.com/office/drawing/2014/main" id="{085CB8A4-5FA9-9009-21DC-73EF0F6E300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278882" y="3976693"/>
            <a:ext cx="339634" cy="339634"/>
          </a:xfrm>
          <a:prstGeom prst="rect">
            <a:avLst/>
          </a:prstGeom>
        </p:spPr>
      </p:pic>
      <p:sp>
        <p:nvSpPr>
          <p:cNvPr id="2" name="Rectangle 1">
            <a:extLst>
              <a:ext uri="{FF2B5EF4-FFF2-40B4-BE49-F238E27FC236}">
                <a16:creationId xmlns:a16="http://schemas.microsoft.com/office/drawing/2014/main" id="{F0300EB6-8C0B-150D-95ED-D286B3C94019}"/>
              </a:ext>
            </a:extLst>
          </p:cNvPr>
          <p:cNvSpPr/>
          <p:nvPr/>
        </p:nvSpPr>
        <p:spPr>
          <a:xfrm>
            <a:off x="0" y="-13478"/>
            <a:ext cx="12191999" cy="1302348"/>
          </a:xfrm>
          <a:prstGeom prst="rect">
            <a:avLst/>
          </a:prstGeom>
          <a:solidFill>
            <a:srgbClr val="FFC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sz="2800" i="1" dirty="0">
                <a:solidFill>
                  <a:schemeClr val="bg1"/>
                </a:solidFill>
                <a:latin typeface="Helvectia"/>
              </a:rPr>
              <a:t>         </a:t>
            </a:r>
          </a:p>
        </p:txBody>
      </p:sp>
      <p:sp>
        <p:nvSpPr>
          <p:cNvPr id="3" name="TextBox 2">
            <a:extLst>
              <a:ext uri="{FF2B5EF4-FFF2-40B4-BE49-F238E27FC236}">
                <a16:creationId xmlns:a16="http://schemas.microsoft.com/office/drawing/2014/main" id="{C9D8B243-E346-5566-D01B-EA437CF77FD8}"/>
              </a:ext>
            </a:extLst>
          </p:cNvPr>
          <p:cNvSpPr txBox="1"/>
          <p:nvPr/>
        </p:nvSpPr>
        <p:spPr>
          <a:xfrm>
            <a:off x="452846" y="161268"/>
            <a:ext cx="4395755" cy="830997"/>
          </a:xfrm>
          <a:prstGeom prst="rect">
            <a:avLst/>
          </a:prstGeom>
          <a:noFill/>
        </p:spPr>
        <p:txBody>
          <a:bodyPr wrap="none" rtlCol="0">
            <a:spAutoFit/>
          </a:bodyPr>
          <a:lstStyle/>
          <a:p>
            <a:r>
              <a:rPr lang="en-US" sz="4800" dirty="0">
                <a:solidFill>
                  <a:schemeClr val="bg1"/>
                </a:solidFill>
                <a:latin typeface="Helvectia"/>
              </a:rPr>
              <a:t>Cyber Security </a:t>
            </a:r>
          </a:p>
        </p:txBody>
      </p:sp>
      <p:sp>
        <p:nvSpPr>
          <p:cNvPr id="4" name="TextBox 3">
            <a:extLst>
              <a:ext uri="{FF2B5EF4-FFF2-40B4-BE49-F238E27FC236}">
                <a16:creationId xmlns:a16="http://schemas.microsoft.com/office/drawing/2014/main" id="{791A4BA9-A81D-B9B1-A287-3114BAF4A146}"/>
              </a:ext>
            </a:extLst>
          </p:cNvPr>
          <p:cNvSpPr txBox="1"/>
          <p:nvPr/>
        </p:nvSpPr>
        <p:spPr>
          <a:xfrm>
            <a:off x="4537504" y="693902"/>
            <a:ext cx="5611793" cy="523220"/>
          </a:xfrm>
          <a:prstGeom prst="rect">
            <a:avLst/>
          </a:prstGeom>
          <a:noFill/>
        </p:spPr>
        <p:txBody>
          <a:bodyPr wrap="none" rtlCol="0">
            <a:spAutoFit/>
          </a:bodyPr>
          <a:lstStyle/>
          <a:p>
            <a:r>
              <a:rPr lang="en-US" sz="2800" i="1" dirty="0">
                <a:solidFill>
                  <a:schemeClr val="bg1"/>
                </a:solidFill>
                <a:latin typeface="Helvectia"/>
              </a:rPr>
              <a:t>Email Safety – Protecting Yourself</a:t>
            </a:r>
          </a:p>
        </p:txBody>
      </p:sp>
      <p:sp>
        <p:nvSpPr>
          <p:cNvPr id="20" name="Slide Number Placeholder 10">
            <a:extLst>
              <a:ext uri="{FF2B5EF4-FFF2-40B4-BE49-F238E27FC236}">
                <a16:creationId xmlns:a16="http://schemas.microsoft.com/office/drawing/2014/main" id="{F7A97F1F-3F3D-1F3E-C16F-402760CB752E}"/>
              </a:ext>
            </a:extLst>
          </p:cNvPr>
          <p:cNvSpPr>
            <a:spLocks noGrp="1"/>
          </p:cNvSpPr>
          <p:nvPr>
            <p:ph type="sldNum" sz="quarter" idx="12"/>
          </p:nvPr>
        </p:nvSpPr>
        <p:spPr>
          <a:xfrm>
            <a:off x="8895272" y="6314716"/>
            <a:ext cx="2743200" cy="365125"/>
          </a:xfrm>
        </p:spPr>
        <p:txBody>
          <a:bodyPr/>
          <a:lstStyle/>
          <a:p>
            <a:fld id="{647369D3-0C8F-4905-A28D-0B89B8168B63}" type="slidenum">
              <a:rPr lang="en-US" sz="1800" b="1" smtClean="0">
                <a:solidFill>
                  <a:srgbClr val="00539F"/>
                </a:solidFill>
                <a:latin typeface="Helvectia"/>
              </a:rPr>
              <a:pPr/>
              <a:t>26</a:t>
            </a:fld>
            <a:endParaRPr lang="en-US" b="1" dirty="0">
              <a:solidFill>
                <a:srgbClr val="00539F"/>
              </a:solidFill>
              <a:latin typeface="Helvectia"/>
            </a:endParaRPr>
          </a:p>
        </p:txBody>
      </p:sp>
      <p:sp>
        <p:nvSpPr>
          <p:cNvPr id="21" name="Footer Placeholder 8">
            <a:extLst>
              <a:ext uri="{FF2B5EF4-FFF2-40B4-BE49-F238E27FC236}">
                <a16:creationId xmlns:a16="http://schemas.microsoft.com/office/drawing/2014/main" id="{E1A49606-51D9-05E8-EB11-01652967DF39}"/>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In Faith</a:t>
            </a:r>
            <a:endParaRPr lang="en-US" b="1" dirty="0">
              <a:solidFill>
                <a:srgbClr val="00539F"/>
              </a:solidFill>
              <a:latin typeface="Helvectia"/>
            </a:endParaRPr>
          </a:p>
        </p:txBody>
      </p:sp>
    </p:spTree>
    <p:extLst>
      <p:ext uri="{BB962C8B-B14F-4D97-AF65-F5344CB8AC3E}">
        <p14:creationId xmlns:p14="http://schemas.microsoft.com/office/powerpoint/2010/main" val="16716821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78C80DE-65D1-CF48-4E73-6B570058F732}"/>
              </a:ext>
            </a:extLst>
          </p:cNvPr>
          <p:cNvSpPr/>
          <p:nvPr/>
        </p:nvSpPr>
        <p:spPr>
          <a:xfrm>
            <a:off x="6171297" y="1320834"/>
            <a:ext cx="5669279" cy="48958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F86CBCE-C508-26CD-222D-E0D398E0AC12}"/>
              </a:ext>
            </a:extLst>
          </p:cNvPr>
          <p:cNvSpPr/>
          <p:nvPr/>
        </p:nvSpPr>
        <p:spPr>
          <a:xfrm>
            <a:off x="299914" y="1451045"/>
            <a:ext cx="5669279" cy="48636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Warning with solid fill">
            <a:extLst>
              <a:ext uri="{FF2B5EF4-FFF2-40B4-BE49-F238E27FC236}">
                <a16:creationId xmlns:a16="http://schemas.microsoft.com/office/drawing/2014/main" id="{B2426A0A-3DEE-B4BC-AA2C-2450751BE6F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5117" y="1552950"/>
            <a:ext cx="339634" cy="339634"/>
          </a:xfrm>
          <a:prstGeom prst="rect">
            <a:avLst/>
          </a:prstGeom>
        </p:spPr>
      </p:pic>
      <p:pic>
        <p:nvPicPr>
          <p:cNvPr id="14" name="Graphic 13" descr="Warning with solid fill">
            <a:extLst>
              <a:ext uri="{FF2B5EF4-FFF2-40B4-BE49-F238E27FC236}">
                <a16:creationId xmlns:a16="http://schemas.microsoft.com/office/drawing/2014/main" id="{741DD6F3-F698-C8C5-D28D-F0CE0867237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5117" y="5027715"/>
            <a:ext cx="339634" cy="339634"/>
          </a:xfrm>
          <a:prstGeom prst="rect">
            <a:avLst/>
          </a:prstGeom>
        </p:spPr>
      </p:pic>
      <p:pic>
        <p:nvPicPr>
          <p:cNvPr id="15" name="Graphic 14" descr="Warning with solid fill">
            <a:extLst>
              <a:ext uri="{FF2B5EF4-FFF2-40B4-BE49-F238E27FC236}">
                <a16:creationId xmlns:a16="http://schemas.microsoft.com/office/drawing/2014/main" id="{0471B9C7-653F-786A-0986-226724BC24E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98722" y="1552950"/>
            <a:ext cx="339634" cy="339634"/>
          </a:xfrm>
          <a:prstGeom prst="rect">
            <a:avLst/>
          </a:prstGeom>
        </p:spPr>
      </p:pic>
      <p:pic>
        <p:nvPicPr>
          <p:cNvPr id="17" name="Graphic 16" descr="Warning with solid fill">
            <a:extLst>
              <a:ext uri="{FF2B5EF4-FFF2-40B4-BE49-F238E27FC236}">
                <a16:creationId xmlns:a16="http://schemas.microsoft.com/office/drawing/2014/main" id="{085CB8A4-5FA9-9009-21DC-73EF0F6E300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86533" y="5135233"/>
            <a:ext cx="339634" cy="339634"/>
          </a:xfrm>
          <a:prstGeom prst="rect">
            <a:avLst/>
          </a:prstGeom>
        </p:spPr>
      </p:pic>
      <p:sp>
        <p:nvSpPr>
          <p:cNvPr id="2" name="Rectangle 1">
            <a:extLst>
              <a:ext uri="{FF2B5EF4-FFF2-40B4-BE49-F238E27FC236}">
                <a16:creationId xmlns:a16="http://schemas.microsoft.com/office/drawing/2014/main" id="{F0300EB6-8C0B-150D-95ED-D286B3C94019}"/>
              </a:ext>
            </a:extLst>
          </p:cNvPr>
          <p:cNvSpPr/>
          <p:nvPr/>
        </p:nvSpPr>
        <p:spPr>
          <a:xfrm>
            <a:off x="0" y="-13478"/>
            <a:ext cx="12191999" cy="1302348"/>
          </a:xfrm>
          <a:prstGeom prst="rect">
            <a:avLst/>
          </a:prstGeom>
          <a:solidFill>
            <a:srgbClr val="FFC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sz="2800" i="1" dirty="0">
                <a:solidFill>
                  <a:schemeClr val="bg1"/>
                </a:solidFill>
                <a:latin typeface="Helvectia"/>
              </a:rPr>
              <a:t>         </a:t>
            </a:r>
          </a:p>
        </p:txBody>
      </p:sp>
      <p:sp>
        <p:nvSpPr>
          <p:cNvPr id="3" name="TextBox 2">
            <a:extLst>
              <a:ext uri="{FF2B5EF4-FFF2-40B4-BE49-F238E27FC236}">
                <a16:creationId xmlns:a16="http://schemas.microsoft.com/office/drawing/2014/main" id="{C9D8B243-E346-5566-D01B-EA437CF77FD8}"/>
              </a:ext>
            </a:extLst>
          </p:cNvPr>
          <p:cNvSpPr txBox="1"/>
          <p:nvPr/>
        </p:nvSpPr>
        <p:spPr>
          <a:xfrm>
            <a:off x="452846" y="161268"/>
            <a:ext cx="4395755" cy="830997"/>
          </a:xfrm>
          <a:prstGeom prst="rect">
            <a:avLst/>
          </a:prstGeom>
          <a:noFill/>
        </p:spPr>
        <p:txBody>
          <a:bodyPr wrap="none" rtlCol="0">
            <a:spAutoFit/>
          </a:bodyPr>
          <a:lstStyle/>
          <a:p>
            <a:r>
              <a:rPr lang="en-US" sz="4800" dirty="0">
                <a:solidFill>
                  <a:schemeClr val="bg1"/>
                </a:solidFill>
                <a:latin typeface="Helvectia"/>
              </a:rPr>
              <a:t>Cyber Security </a:t>
            </a:r>
          </a:p>
        </p:txBody>
      </p:sp>
      <p:sp>
        <p:nvSpPr>
          <p:cNvPr id="20" name="Slide Number Placeholder 10">
            <a:extLst>
              <a:ext uri="{FF2B5EF4-FFF2-40B4-BE49-F238E27FC236}">
                <a16:creationId xmlns:a16="http://schemas.microsoft.com/office/drawing/2014/main" id="{F7A97F1F-3F3D-1F3E-C16F-402760CB752E}"/>
              </a:ext>
            </a:extLst>
          </p:cNvPr>
          <p:cNvSpPr>
            <a:spLocks noGrp="1"/>
          </p:cNvSpPr>
          <p:nvPr>
            <p:ph type="sldNum" sz="quarter" idx="12"/>
          </p:nvPr>
        </p:nvSpPr>
        <p:spPr>
          <a:xfrm>
            <a:off x="8895272" y="6314716"/>
            <a:ext cx="2743200" cy="365125"/>
          </a:xfrm>
        </p:spPr>
        <p:txBody>
          <a:bodyPr/>
          <a:lstStyle/>
          <a:p>
            <a:fld id="{647369D3-0C8F-4905-A28D-0B89B8168B63}" type="slidenum">
              <a:rPr lang="en-US" sz="1800" b="1" smtClean="0">
                <a:solidFill>
                  <a:srgbClr val="00539F"/>
                </a:solidFill>
                <a:latin typeface="Helvectia"/>
              </a:rPr>
              <a:pPr/>
              <a:t>27</a:t>
            </a:fld>
            <a:endParaRPr lang="en-US" b="1" dirty="0">
              <a:solidFill>
                <a:srgbClr val="00539F"/>
              </a:solidFill>
              <a:latin typeface="Helvectia"/>
            </a:endParaRPr>
          </a:p>
        </p:txBody>
      </p:sp>
      <p:sp>
        <p:nvSpPr>
          <p:cNvPr id="21" name="Footer Placeholder 8">
            <a:extLst>
              <a:ext uri="{FF2B5EF4-FFF2-40B4-BE49-F238E27FC236}">
                <a16:creationId xmlns:a16="http://schemas.microsoft.com/office/drawing/2014/main" id="{E1A49606-51D9-05E8-EB11-01652967DF39}"/>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InFaith</a:t>
            </a:r>
            <a:endParaRPr lang="en-US" b="1" dirty="0">
              <a:solidFill>
                <a:srgbClr val="00539F"/>
              </a:solidFill>
              <a:latin typeface="Helvectia"/>
            </a:endParaRPr>
          </a:p>
        </p:txBody>
      </p:sp>
      <p:sp>
        <p:nvSpPr>
          <p:cNvPr id="4" name="TextBox 3">
            <a:extLst>
              <a:ext uri="{FF2B5EF4-FFF2-40B4-BE49-F238E27FC236}">
                <a16:creationId xmlns:a16="http://schemas.microsoft.com/office/drawing/2014/main" id="{5073F435-112A-5A12-ED81-2B022ECC07E5}"/>
              </a:ext>
            </a:extLst>
          </p:cNvPr>
          <p:cNvSpPr txBox="1"/>
          <p:nvPr/>
        </p:nvSpPr>
        <p:spPr>
          <a:xfrm>
            <a:off x="6693406" y="1552950"/>
            <a:ext cx="5138058" cy="4601260"/>
          </a:xfrm>
          <a:prstGeom prst="rect">
            <a:avLst/>
          </a:prstGeom>
          <a:noFill/>
        </p:spPr>
        <p:txBody>
          <a:bodyPr wrap="square">
            <a:spAutoFit/>
          </a:bodyPr>
          <a:lstStyle/>
          <a:p>
            <a:pPr algn="l"/>
            <a:r>
              <a:rPr lang="en-US" sz="1600" b="1" i="0" u="none" strike="noStrike" baseline="0" dirty="0">
                <a:solidFill>
                  <a:srgbClr val="101820"/>
                </a:solidFill>
                <a:latin typeface="Helvectia"/>
              </a:rPr>
              <a:t>Spoofing: Look out for scammers in disguise.</a:t>
            </a:r>
          </a:p>
          <a:p>
            <a:pPr algn="l"/>
            <a:r>
              <a:rPr lang="en-US" sz="1300" b="0" i="0" u="none" strike="noStrike" baseline="0" dirty="0">
                <a:solidFill>
                  <a:srgbClr val="101820"/>
                </a:solidFill>
                <a:latin typeface="Helvectia"/>
              </a:rPr>
              <a:t>Scammers can "spoof" phone numbers. The caller</a:t>
            </a:r>
          </a:p>
          <a:p>
            <a:pPr algn="l"/>
            <a:r>
              <a:rPr lang="en-US" sz="1300" b="0" i="0" u="none" strike="noStrike" baseline="0" dirty="0">
                <a:solidFill>
                  <a:srgbClr val="101820"/>
                </a:solidFill>
                <a:latin typeface="Helvectia"/>
              </a:rPr>
              <a:t>ID can say the call or text is from a trusted contact such as your bank even though it's not. They do this to trick people into providing their personal or financial information or to get you to send money.</a:t>
            </a:r>
          </a:p>
          <a:p>
            <a:pPr algn="l"/>
            <a:r>
              <a:rPr lang="en-US" sz="1600" b="1" i="0" u="none" strike="noStrike" baseline="0" dirty="0">
                <a:solidFill>
                  <a:srgbClr val="101820"/>
                </a:solidFill>
                <a:latin typeface="Helvectia"/>
              </a:rPr>
              <a:t>Remember:</a:t>
            </a:r>
          </a:p>
          <a:p>
            <a:pPr algn="l"/>
            <a:r>
              <a:rPr lang="en-US" sz="1300" b="0" i="0" u="none" strike="noStrike" baseline="0" dirty="0">
                <a:solidFill>
                  <a:srgbClr val="101820"/>
                </a:solidFill>
                <a:latin typeface="Helvectia"/>
              </a:rPr>
              <a:t>Even if your caller ID says a call or text is from y</a:t>
            </a:r>
            <a:r>
              <a:rPr lang="en-US" sz="1300" dirty="0">
                <a:solidFill>
                  <a:srgbClr val="101820"/>
                </a:solidFill>
                <a:latin typeface="Helvectia"/>
              </a:rPr>
              <a:t>our bank, or credit card company, or Apple, or Microsoft</a:t>
            </a:r>
            <a:r>
              <a:rPr lang="en-US" sz="1300" b="0" i="0" u="none" strike="noStrike" baseline="0" dirty="0">
                <a:solidFill>
                  <a:srgbClr val="101820"/>
                </a:solidFill>
                <a:latin typeface="Helvectia"/>
              </a:rPr>
              <a:t>, it is likely a scam. When in doubt hang up and call the institution directly.</a:t>
            </a:r>
            <a:endParaRPr lang="en-US" sz="1300" dirty="0">
              <a:latin typeface="Helvectia"/>
            </a:endParaRPr>
          </a:p>
          <a:p>
            <a:pPr marL="0" indent="0">
              <a:buNone/>
            </a:pPr>
            <a:endParaRPr lang="en-US" sz="1400" dirty="0">
              <a:latin typeface="Helvectia"/>
            </a:endParaRPr>
          </a:p>
          <a:p>
            <a:pPr marL="0" indent="0">
              <a:buNone/>
            </a:pPr>
            <a:r>
              <a:rPr lang="en-US" sz="1600" b="1" dirty="0">
                <a:latin typeface="Helvectia"/>
              </a:rPr>
              <a:t>QR Codes</a:t>
            </a:r>
          </a:p>
          <a:p>
            <a:pPr marL="0" indent="0">
              <a:buNone/>
            </a:pPr>
            <a:r>
              <a:rPr lang="en-US" sz="1400" dirty="0">
                <a:latin typeface="Helvectia"/>
              </a:rPr>
              <a:t>Look at a QR Code before you scan. Is it the original? Is there a fake sticker on top of the original? Is the source reputable? Scammers can hide harmful links in QR codes that contain malware that take you to fake sites that steal your information </a:t>
            </a:r>
          </a:p>
          <a:p>
            <a:pPr marL="0" indent="0">
              <a:buNone/>
            </a:pPr>
            <a:endParaRPr lang="en-US" sz="1200" b="1" dirty="0">
              <a:latin typeface="Helvectia"/>
            </a:endParaRPr>
          </a:p>
          <a:p>
            <a:pPr marL="0" indent="0">
              <a:buNone/>
            </a:pPr>
            <a:r>
              <a:rPr lang="en-US" sz="1600" b="1" dirty="0">
                <a:latin typeface="Helvectia"/>
              </a:rPr>
              <a:t>Too good to be true?</a:t>
            </a:r>
          </a:p>
          <a:p>
            <a:pPr marL="0" indent="0">
              <a:buNone/>
            </a:pPr>
            <a:r>
              <a:rPr lang="en-US" sz="1400" dirty="0">
                <a:latin typeface="Helvectia"/>
              </a:rPr>
              <a:t>Were you offered a free product, ‘get rich quick’ opportunity, or ‘prize’ money from something you don’t recognize and weren’t expecting? If something sounds too good to be true, it probably is. Never cash a check from someone you don’t know.</a:t>
            </a:r>
          </a:p>
        </p:txBody>
      </p:sp>
      <p:sp>
        <p:nvSpPr>
          <p:cNvPr id="5" name="TextBox 4">
            <a:extLst>
              <a:ext uri="{FF2B5EF4-FFF2-40B4-BE49-F238E27FC236}">
                <a16:creationId xmlns:a16="http://schemas.microsoft.com/office/drawing/2014/main" id="{3A43332D-8D59-645A-427B-328CE5D69A68}"/>
              </a:ext>
            </a:extLst>
          </p:cNvPr>
          <p:cNvSpPr txBox="1"/>
          <p:nvPr/>
        </p:nvSpPr>
        <p:spPr>
          <a:xfrm>
            <a:off x="849953" y="1524750"/>
            <a:ext cx="4963885" cy="4078039"/>
          </a:xfrm>
          <a:prstGeom prst="rect">
            <a:avLst/>
          </a:prstGeom>
          <a:noFill/>
        </p:spPr>
        <p:txBody>
          <a:bodyPr wrap="square">
            <a:spAutoFit/>
          </a:bodyPr>
          <a:lstStyle/>
          <a:p>
            <a:pPr marL="0" marR="0">
              <a:spcBef>
                <a:spcPts val="0"/>
              </a:spcBef>
              <a:spcAft>
                <a:spcPts val="0"/>
              </a:spcAft>
            </a:pPr>
            <a:r>
              <a:rPr lang="en-US" sz="1600" b="1" dirty="0">
                <a:effectLst/>
                <a:latin typeface="Helvectia"/>
                <a:ea typeface="Times New Roman" panose="02020603050405020304" pitchFamily="18" charset="0"/>
              </a:rPr>
              <a:t>Watch out for the latest tech support and computer virus scams</a:t>
            </a:r>
            <a:endParaRPr lang="en-US" sz="1600" dirty="0">
              <a:effectLst/>
              <a:latin typeface="Helvectia"/>
              <a:ea typeface="Calibri" panose="020F0502020204030204" pitchFamily="34" charset="0"/>
            </a:endParaRPr>
          </a:p>
          <a:p>
            <a:pPr marL="0" marR="0">
              <a:spcBef>
                <a:spcPts val="0"/>
              </a:spcBef>
              <a:spcAft>
                <a:spcPts val="0"/>
              </a:spcAft>
            </a:pPr>
            <a:r>
              <a:rPr lang="en-US" sz="1300" dirty="0">
                <a:effectLst/>
                <a:latin typeface="Helvectia"/>
                <a:ea typeface="Times New Roman" panose="02020603050405020304" pitchFamily="18" charset="0"/>
              </a:rPr>
              <a:t>Scammers pretend to be tech support from a well-known company. They either call, text or try to trick you into clicking on a link in an email, text, or pop-up window, claiming there’s a problem with your computer like a virus or a billing issue. To fix it, you inadvertently give them remote access to your computer.</a:t>
            </a:r>
            <a:endParaRPr lang="en-US" sz="1300" dirty="0">
              <a:effectLst/>
              <a:latin typeface="Helvectia"/>
              <a:ea typeface="Calibri" panose="020F0502020204030204" pitchFamily="34" charset="0"/>
            </a:endParaRPr>
          </a:p>
          <a:p>
            <a:pPr marL="0" marR="0">
              <a:spcBef>
                <a:spcPts val="0"/>
              </a:spcBef>
              <a:spcAft>
                <a:spcPts val="0"/>
              </a:spcAft>
            </a:pPr>
            <a:r>
              <a:rPr lang="en-US" sz="1300" dirty="0">
                <a:effectLst/>
                <a:latin typeface="Helvectia"/>
                <a:ea typeface="Times New Roman" panose="02020603050405020304" pitchFamily="18" charset="0"/>
              </a:rPr>
              <a:t> </a:t>
            </a:r>
            <a:endParaRPr lang="en-US" sz="1600" dirty="0">
              <a:effectLst/>
              <a:latin typeface="Helvectia"/>
              <a:ea typeface="Calibri" panose="020F0502020204030204" pitchFamily="34" charset="0"/>
            </a:endParaRPr>
          </a:p>
          <a:p>
            <a:pPr marL="0" marR="0">
              <a:spcBef>
                <a:spcPts val="0"/>
              </a:spcBef>
              <a:spcAft>
                <a:spcPts val="0"/>
              </a:spcAft>
            </a:pPr>
            <a:r>
              <a:rPr lang="en-US" sz="1600" b="1" dirty="0">
                <a:effectLst/>
                <a:latin typeface="Helvectia"/>
                <a:ea typeface="Times New Roman" panose="02020603050405020304" pitchFamily="18" charset="0"/>
              </a:rPr>
              <a:t>Help protect yourself</a:t>
            </a:r>
            <a:endParaRPr lang="en-US" sz="1600" dirty="0">
              <a:effectLst/>
              <a:latin typeface="Helvectia"/>
              <a:ea typeface="Calibri" panose="020F0502020204030204" pitchFamily="34" charset="0"/>
            </a:endParaRPr>
          </a:p>
          <a:p>
            <a:pPr marL="0" marR="0">
              <a:spcBef>
                <a:spcPts val="0"/>
              </a:spcBef>
              <a:spcAft>
                <a:spcPts val="0"/>
              </a:spcAft>
            </a:pPr>
            <a:r>
              <a:rPr lang="en-US" sz="1300" dirty="0">
                <a:effectLst/>
                <a:latin typeface="Helvectia"/>
                <a:ea typeface="Times New Roman" panose="02020603050405020304" pitchFamily="18" charset="0"/>
              </a:rPr>
              <a:t>Scammers know “virus alerts” immediately put computer users into a panic. </a:t>
            </a:r>
            <a:r>
              <a:rPr lang="en-US" sz="1300" b="1" dirty="0">
                <a:effectLst/>
                <a:latin typeface="Helvectia"/>
                <a:ea typeface="Times New Roman" panose="02020603050405020304" pitchFamily="18" charset="0"/>
              </a:rPr>
              <a:t>Never click on virus alerts, even if they look like they come from your computer company or an anti-virus protection company.</a:t>
            </a:r>
            <a:r>
              <a:rPr lang="en-US" sz="1300" dirty="0">
                <a:effectLst/>
                <a:latin typeface="Helvectia"/>
                <a:ea typeface="Times New Roman" panose="02020603050405020304" pitchFamily="18" charset="0"/>
              </a:rPr>
              <a:t> If you think your computer was impacted, talk to a reputable service provider.</a:t>
            </a:r>
          </a:p>
          <a:p>
            <a:pPr marL="0" marR="0">
              <a:spcBef>
                <a:spcPts val="0"/>
              </a:spcBef>
              <a:spcAft>
                <a:spcPts val="0"/>
              </a:spcAft>
            </a:pPr>
            <a:endParaRPr lang="en-US" sz="1300" dirty="0">
              <a:latin typeface="Helvectia"/>
              <a:ea typeface="Calibri" panose="020F0502020204030204" pitchFamily="34" charset="0"/>
            </a:endParaRPr>
          </a:p>
          <a:p>
            <a:pPr marL="0" indent="0">
              <a:buNone/>
            </a:pPr>
            <a:r>
              <a:rPr lang="en-US" sz="1600" b="1" dirty="0">
                <a:latin typeface="Helvectia"/>
              </a:rPr>
              <a:t>Be cautious of “pay yourself” scams. </a:t>
            </a:r>
          </a:p>
          <a:p>
            <a:r>
              <a:rPr lang="en-US" sz="1300" dirty="0">
                <a:latin typeface="Helvectia"/>
              </a:rPr>
              <a:t>Your bank will never ask you to send money to yourself through wire transfer or finance apps such as Venmo® or Zelle®. Once you send money to a scammer, you will likely never get it back!</a:t>
            </a:r>
          </a:p>
        </p:txBody>
      </p:sp>
      <p:pic>
        <p:nvPicPr>
          <p:cNvPr id="7" name="Graphic 6" descr="Warning with solid fill">
            <a:extLst>
              <a:ext uri="{FF2B5EF4-FFF2-40B4-BE49-F238E27FC236}">
                <a16:creationId xmlns:a16="http://schemas.microsoft.com/office/drawing/2014/main" id="{01C1BA27-2E3D-7132-7437-84C4F9938B9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1065871">
            <a:off x="6362299" y="3664113"/>
            <a:ext cx="339634" cy="339634"/>
          </a:xfrm>
          <a:prstGeom prst="rect">
            <a:avLst/>
          </a:prstGeom>
        </p:spPr>
      </p:pic>
    </p:spTree>
    <p:extLst>
      <p:ext uri="{BB962C8B-B14F-4D97-AF65-F5344CB8AC3E}">
        <p14:creationId xmlns:p14="http://schemas.microsoft.com/office/powerpoint/2010/main" val="13361452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2DEDED3-F55F-4E09-8FD9-78B37131EAC8}"/>
              </a:ext>
            </a:extLst>
          </p:cNvPr>
          <p:cNvSpPr/>
          <p:nvPr/>
        </p:nvSpPr>
        <p:spPr>
          <a:xfrm>
            <a:off x="3" y="6"/>
            <a:ext cx="12191999" cy="1007689"/>
          </a:xfrm>
          <a:prstGeom prst="rect">
            <a:avLst/>
          </a:prstGeom>
          <a:solidFill>
            <a:srgbClr val="00539F"/>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799" b="0" i="0" u="none" strike="noStrike" kern="1200" cap="none" spc="0" normalizeH="0" baseline="0" noProof="0" dirty="0">
              <a:ln>
                <a:noFill/>
              </a:ln>
              <a:solidFill>
                <a:srgbClr val="00539F"/>
              </a:solidFill>
              <a:effectLst/>
              <a:uLnTx/>
              <a:uFillTx/>
              <a:latin typeface="Helvectia"/>
              <a:ea typeface="+mn-ea"/>
              <a:cs typeface="+mn-cs"/>
            </a:endParaRPr>
          </a:p>
        </p:txBody>
      </p:sp>
      <p:sp>
        <p:nvSpPr>
          <p:cNvPr id="29" name="TextBox 28">
            <a:extLst>
              <a:ext uri="{FF2B5EF4-FFF2-40B4-BE49-F238E27FC236}">
                <a16:creationId xmlns:a16="http://schemas.microsoft.com/office/drawing/2014/main" id="{E36DE47F-72AE-4EFE-8964-E1C4C4744A67}"/>
              </a:ext>
            </a:extLst>
          </p:cNvPr>
          <p:cNvSpPr txBox="1"/>
          <p:nvPr/>
        </p:nvSpPr>
        <p:spPr>
          <a:xfrm>
            <a:off x="499280" y="88416"/>
            <a:ext cx="10219208" cy="83086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799"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Retirement - What Will It Be for You?</a:t>
            </a:r>
          </a:p>
        </p:txBody>
      </p:sp>
      <p:pic>
        <p:nvPicPr>
          <p:cNvPr id="36" name="Picture 35" descr="Logo&#10;&#10;Description automatically generated">
            <a:extLst>
              <a:ext uri="{FF2B5EF4-FFF2-40B4-BE49-F238E27FC236}">
                <a16:creationId xmlns:a16="http://schemas.microsoft.com/office/drawing/2014/main" id="{E467D025-8B30-4D38-BFB7-CC76E7AF36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63011" y="894627"/>
            <a:ext cx="2321254" cy="1156313"/>
          </a:xfrm>
          <a:prstGeom prst="rect">
            <a:avLst/>
          </a:prstGeom>
        </p:spPr>
      </p:pic>
      <p:sp>
        <p:nvSpPr>
          <p:cNvPr id="15" name="Footer Placeholder 14">
            <a:extLst>
              <a:ext uri="{FF2B5EF4-FFF2-40B4-BE49-F238E27FC236}">
                <a16:creationId xmlns:a16="http://schemas.microsoft.com/office/drawing/2014/main" id="{58CF0DC9-245D-4505-F010-C01CED026B3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539F"/>
                </a:solidFill>
                <a:effectLst/>
                <a:uLnTx/>
                <a:uFillTx/>
                <a:latin typeface="Helvectia"/>
                <a:ea typeface="+mn-ea"/>
                <a:cs typeface="+mn-cs"/>
              </a:rPr>
              <a:t>InFaith</a:t>
            </a:r>
          </a:p>
        </p:txBody>
      </p:sp>
      <p:sp>
        <p:nvSpPr>
          <p:cNvPr id="3" name="TextBox 2">
            <a:extLst>
              <a:ext uri="{FF2B5EF4-FFF2-40B4-BE49-F238E27FC236}">
                <a16:creationId xmlns:a16="http://schemas.microsoft.com/office/drawing/2014/main" id="{CF242D89-DC6E-F721-1B9F-CCDF94552624}"/>
              </a:ext>
            </a:extLst>
          </p:cNvPr>
          <p:cNvSpPr txBox="1"/>
          <p:nvPr/>
        </p:nvSpPr>
        <p:spPr>
          <a:xfrm>
            <a:off x="1464816" y="1384916"/>
            <a:ext cx="7906332" cy="4401205"/>
          </a:xfrm>
          <a:prstGeom prst="rect">
            <a:avLst/>
          </a:prstGeom>
          <a:noFill/>
        </p:spPr>
        <p:txBody>
          <a:bodyPr wrap="none" rtlCol="0">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I’ll just be changing what I do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When I’m not working anymore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It happens because:</a:t>
            </a:r>
          </a:p>
          <a:p>
            <a:pPr marL="1371600" marR="0" lvl="2"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I’ve reached my “full SS retirement age”</a:t>
            </a:r>
          </a:p>
          <a:p>
            <a:pPr marL="1371600" marR="0" lvl="2"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I’m just burned out!</a:t>
            </a:r>
          </a:p>
          <a:p>
            <a:pPr marL="1371600" marR="0" lvl="2"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have grandchildren</a:t>
            </a: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When both my spouse and I…</a:t>
            </a:r>
          </a:p>
        </p:txBody>
      </p:sp>
      <p:sp>
        <p:nvSpPr>
          <p:cNvPr id="2" name="Slide Number Placeholder 1">
            <a:extLst>
              <a:ext uri="{FF2B5EF4-FFF2-40B4-BE49-F238E27FC236}">
                <a16:creationId xmlns:a16="http://schemas.microsoft.com/office/drawing/2014/main" id="{6F963257-1FD1-118A-4C0C-D94D7663513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7369D3-0C8F-4905-A28D-0B89B8168B63}" type="slidenum">
              <a:rPr kumimoji="0" lang="en-US" sz="1800" b="1" i="0" u="none" strike="noStrike" kern="1200" cap="none" spc="0" normalizeH="0" baseline="0" noProof="0" smtClean="0">
                <a:ln>
                  <a:noFill/>
                </a:ln>
                <a:solidFill>
                  <a:srgbClr val="00539F"/>
                </a:solidFill>
                <a:effectLst/>
                <a:uLnTx/>
                <a:uFillTx/>
                <a:latin typeface="Helvec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800" b="1" i="0" u="none" strike="noStrike" kern="1200" cap="none" spc="0" normalizeH="0" baseline="0" noProof="0" dirty="0">
              <a:ln>
                <a:noFill/>
              </a:ln>
              <a:solidFill>
                <a:srgbClr val="00539F"/>
              </a:solidFill>
              <a:effectLst/>
              <a:uLnTx/>
              <a:uFillTx/>
              <a:latin typeface="Helvectia"/>
              <a:ea typeface="+mn-ea"/>
              <a:cs typeface="+mn-cs"/>
            </a:endParaRPr>
          </a:p>
        </p:txBody>
      </p:sp>
      <p:sp>
        <p:nvSpPr>
          <p:cNvPr id="4" name="Rectangle 3">
            <a:extLst>
              <a:ext uri="{FF2B5EF4-FFF2-40B4-BE49-F238E27FC236}">
                <a16:creationId xmlns:a16="http://schemas.microsoft.com/office/drawing/2014/main" id="{91B87EC9-5034-4600-6DD5-9F3BF4DDF896}"/>
              </a:ext>
            </a:extLst>
          </p:cNvPr>
          <p:cNvSpPr/>
          <p:nvPr/>
        </p:nvSpPr>
        <p:spPr>
          <a:xfrm>
            <a:off x="0" y="6679840"/>
            <a:ext cx="12192000" cy="178160"/>
          </a:xfrm>
          <a:prstGeom prst="rect">
            <a:avLst/>
          </a:prstGeom>
          <a:solidFill>
            <a:srgbClr val="0053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6249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2DEDED3-F55F-4E09-8FD9-78B37131EAC8}"/>
              </a:ext>
            </a:extLst>
          </p:cNvPr>
          <p:cNvSpPr/>
          <p:nvPr/>
        </p:nvSpPr>
        <p:spPr>
          <a:xfrm>
            <a:off x="3" y="6"/>
            <a:ext cx="12191999" cy="1007689"/>
          </a:xfrm>
          <a:prstGeom prst="rect">
            <a:avLst/>
          </a:prstGeom>
          <a:solidFill>
            <a:srgbClr val="00539F"/>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799" b="0" i="0" u="none" strike="noStrike" kern="1200" cap="none" spc="0" normalizeH="0" baseline="0" noProof="0" dirty="0">
              <a:ln>
                <a:noFill/>
              </a:ln>
              <a:solidFill>
                <a:srgbClr val="00539F"/>
              </a:solidFill>
              <a:effectLst/>
              <a:uLnTx/>
              <a:uFillTx/>
              <a:latin typeface="Helvectia"/>
              <a:ea typeface="+mn-ea"/>
              <a:cs typeface="+mn-cs"/>
            </a:endParaRPr>
          </a:p>
        </p:txBody>
      </p:sp>
      <p:sp>
        <p:nvSpPr>
          <p:cNvPr id="29" name="TextBox 28">
            <a:extLst>
              <a:ext uri="{FF2B5EF4-FFF2-40B4-BE49-F238E27FC236}">
                <a16:creationId xmlns:a16="http://schemas.microsoft.com/office/drawing/2014/main" id="{E36DE47F-72AE-4EFE-8964-E1C4C4744A67}"/>
              </a:ext>
            </a:extLst>
          </p:cNvPr>
          <p:cNvSpPr txBox="1"/>
          <p:nvPr/>
        </p:nvSpPr>
        <p:spPr>
          <a:xfrm>
            <a:off x="499280" y="88416"/>
            <a:ext cx="8908336" cy="83086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799"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Retirement - Things to Consider</a:t>
            </a:r>
          </a:p>
        </p:txBody>
      </p:sp>
      <p:pic>
        <p:nvPicPr>
          <p:cNvPr id="36" name="Picture 35" descr="Logo&#10;&#10;Description automatically generated">
            <a:extLst>
              <a:ext uri="{FF2B5EF4-FFF2-40B4-BE49-F238E27FC236}">
                <a16:creationId xmlns:a16="http://schemas.microsoft.com/office/drawing/2014/main" id="{E467D025-8B30-4D38-BFB7-CC76E7AF36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63011" y="894627"/>
            <a:ext cx="2321254" cy="1156313"/>
          </a:xfrm>
          <a:prstGeom prst="rect">
            <a:avLst/>
          </a:prstGeom>
        </p:spPr>
      </p:pic>
      <p:sp>
        <p:nvSpPr>
          <p:cNvPr id="15" name="Footer Placeholder 14">
            <a:extLst>
              <a:ext uri="{FF2B5EF4-FFF2-40B4-BE49-F238E27FC236}">
                <a16:creationId xmlns:a16="http://schemas.microsoft.com/office/drawing/2014/main" id="{58CF0DC9-245D-4505-F010-C01CED026B3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539F"/>
                </a:solidFill>
                <a:effectLst/>
                <a:uLnTx/>
                <a:uFillTx/>
                <a:latin typeface="Helvectia"/>
                <a:ea typeface="+mn-ea"/>
                <a:cs typeface="+mn-cs"/>
              </a:rPr>
              <a:t> InFaith</a:t>
            </a:r>
          </a:p>
        </p:txBody>
      </p:sp>
      <p:grpSp>
        <p:nvGrpSpPr>
          <p:cNvPr id="4" name="Group 3">
            <a:extLst>
              <a:ext uri="{FF2B5EF4-FFF2-40B4-BE49-F238E27FC236}">
                <a16:creationId xmlns:a16="http://schemas.microsoft.com/office/drawing/2014/main" id="{E2E037AB-A065-6A35-6582-A74C563CF8D4}"/>
              </a:ext>
            </a:extLst>
          </p:cNvPr>
          <p:cNvGrpSpPr/>
          <p:nvPr/>
        </p:nvGrpSpPr>
        <p:grpSpPr>
          <a:xfrm>
            <a:off x="4071021" y="1263216"/>
            <a:ext cx="5862019" cy="1095724"/>
            <a:chOff x="6056100" y="1153160"/>
            <a:chExt cx="5862019" cy="1095724"/>
          </a:xfrm>
        </p:grpSpPr>
        <p:sp>
          <p:nvSpPr>
            <p:cNvPr id="5" name="TextBox 4">
              <a:extLst>
                <a:ext uri="{FF2B5EF4-FFF2-40B4-BE49-F238E27FC236}">
                  <a16:creationId xmlns:a16="http://schemas.microsoft.com/office/drawing/2014/main" id="{E40A4E69-8E7E-0347-4EC0-8CBFE5AB8D03}"/>
                </a:ext>
              </a:extLst>
            </p:cNvPr>
            <p:cNvSpPr txBox="1"/>
            <p:nvPr/>
          </p:nvSpPr>
          <p:spPr>
            <a:xfrm>
              <a:off x="6217867" y="1540998"/>
              <a:ext cx="5700252" cy="707886"/>
            </a:xfrm>
            <a:prstGeom prst="rect">
              <a:avLst/>
            </a:prstGeom>
            <a:noFill/>
          </p:spPr>
          <p:txBody>
            <a:bodyPr wrap="square" rtlCol="0">
              <a:spAutoFit/>
            </a:bodyPr>
            <a:lstStyle/>
            <a:p>
              <a:pPr marL="800100" marR="0" lvl="1"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altLang="ko-KR" sz="2000" b="0"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34" charset="-127"/>
                  <a:cs typeface="Arial" panose="020B0604020202020204" pitchFamily="34" charset="0"/>
                </a:rPr>
                <a:t>Work fulfillment, where is your identity, what am I going to do?</a:t>
              </a:r>
            </a:p>
          </p:txBody>
        </p:sp>
        <p:sp>
          <p:nvSpPr>
            <p:cNvPr id="6" name="TextBox 5">
              <a:extLst>
                <a:ext uri="{FF2B5EF4-FFF2-40B4-BE49-F238E27FC236}">
                  <a16:creationId xmlns:a16="http://schemas.microsoft.com/office/drawing/2014/main" id="{83A123EA-FF17-0C30-CB3A-A4DC55C83392}"/>
                </a:ext>
              </a:extLst>
            </p:cNvPr>
            <p:cNvSpPr txBox="1"/>
            <p:nvPr/>
          </p:nvSpPr>
          <p:spPr>
            <a:xfrm>
              <a:off x="6056100" y="1153160"/>
              <a:ext cx="5092036" cy="461665"/>
            </a:xfrm>
            <a:prstGeom prst="rect">
              <a:avLst/>
            </a:prstGeom>
            <a:noFill/>
          </p:spPr>
          <p:txBody>
            <a:bodyPr wrap="square" lIns="108000" rIns="108000"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altLang="ko-KR" sz="2400" b="1"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34" charset="-127"/>
                  <a:cs typeface="Arial" panose="020B0604020202020204" pitchFamily="34" charset="0"/>
                </a:rPr>
                <a:t>Social/Emotional</a:t>
              </a:r>
              <a:endParaRPr kumimoji="0" lang="ko-KR" altLang="en-US" sz="2400" b="1"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34" charset="-127"/>
                <a:cs typeface="Arial" panose="020B0604020202020204" pitchFamily="34" charset="0"/>
              </a:endParaRPr>
            </a:p>
          </p:txBody>
        </p:sp>
      </p:grpSp>
      <p:sp>
        <p:nvSpPr>
          <p:cNvPr id="7" name="TextBox 6">
            <a:extLst>
              <a:ext uri="{FF2B5EF4-FFF2-40B4-BE49-F238E27FC236}">
                <a16:creationId xmlns:a16="http://schemas.microsoft.com/office/drawing/2014/main" id="{C97DEAAB-3CF0-B08C-CE79-60F3180E64A4}"/>
              </a:ext>
            </a:extLst>
          </p:cNvPr>
          <p:cNvSpPr txBox="1"/>
          <p:nvPr/>
        </p:nvSpPr>
        <p:spPr>
          <a:xfrm>
            <a:off x="4122642" y="2458334"/>
            <a:ext cx="6240557" cy="1077218"/>
          </a:xfrm>
          <a:prstGeom prst="rect">
            <a:avLst/>
          </a:prstGeom>
          <a:noFill/>
        </p:spPr>
        <p:txBody>
          <a:bodyPr wrap="square" lIns="108000" rIns="108000"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altLang="ko-KR" sz="2400" b="1"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34" charset="-127"/>
                <a:cs typeface="Arial" panose="020B0604020202020204" pitchFamily="34" charset="0"/>
              </a:rPr>
              <a:t>Financial Considerations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ko-KR" sz="2000" b="0"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34" charset="-127"/>
                <a:cs typeface="Arial" panose="020B0604020202020204" pitchFamily="34" charset="0"/>
              </a:rPr>
              <a:t>Medical costs, housing, food, transportation, leisure, giving</a:t>
            </a:r>
            <a:endParaRPr kumimoji="0" lang="ko-KR" altLang="en-US" sz="2000" b="0"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34" charset="-127"/>
              <a:cs typeface="Arial" panose="020B0604020202020204" pitchFamily="34" charset="0"/>
            </a:endParaRPr>
          </a:p>
        </p:txBody>
      </p:sp>
      <p:sp>
        <p:nvSpPr>
          <p:cNvPr id="8" name="TextBox 7">
            <a:extLst>
              <a:ext uri="{FF2B5EF4-FFF2-40B4-BE49-F238E27FC236}">
                <a16:creationId xmlns:a16="http://schemas.microsoft.com/office/drawing/2014/main" id="{39AA158E-D0F9-8CD2-E50E-10DD3E444BDD}"/>
              </a:ext>
            </a:extLst>
          </p:cNvPr>
          <p:cNvSpPr txBox="1"/>
          <p:nvPr/>
        </p:nvSpPr>
        <p:spPr>
          <a:xfrm>
            <a:off x="4071020" y="3594069"/>
            <a:ext cx="6292179" cy="461665"/>
          </a:xfrm>
          <a:prstGeom prst="rect">
            <a:avLst/>
          </a:prstGeom>
          <a:noFill/>
        </p:spPr>
        <p:txBody>
          <a:bodyPr wrap="square" lIns="108000" rIns="108000"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altLang="ko-KR" sz="2400" b="1"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34" charset="-127"/>
                <a:cs typeface="Arial" panose="020B0604020202020204" pitchFamily="34" charset="0"/>
              </a:rPr>
              <a:t>Healthcare/Medical, long-term care</a:t>
            </a:r>
            <a:endParaRPr kumimoji="0" lang="ko-KR" altLang="en-US" sz="2400" b="1"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34" charset="-127"/>
              <a:cs typeface="Arial" panose="020B0604020202020204" pitchFamily="34" charset="0"/>
            </a:endParaRPr>
          </a:p>
        </p:txBody>
      </p:sp>
      <p:sp>
        <p:nvSpPr>
          <p:cNvPr id="9" name="TextBox 8">
            <a:extLst>
              <a:ext uri="{FF2B5EF4-FFF2-40B4-BE49-F238E27FC236}">
                <a16:creationId xmlns:a16="http://schemas.microsoft.com/office/drawing/2014/main" id="{B4A746FE-C6C9-974A-AF76-67008D39E363}"/>
              </a:ext>
            </a:extLst>
          </p:cNvPr>
          <p:cNvSpPr txBox="1"/>
          <p:nvPr/>
        </p:nvSpPr>
        <p:spPr>
          <a:xfrm>
            <a:off x="4040788" y="4450597"/>
            <a:ext cx="5092036" cy="461665"/>
          </a:xfrm>
          <a:prstGeom prst="rect">
            <a:avLst/>
          </a:prstGeom>
          <a:noFill/>
        </p:spPr>
        <p:txBody>
          <a:bodyPr wrap="square" lIns="108000" rIns="108000"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altLang="ko-KR" sz="2400" b="1"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34" charset="-127"/>
                <a:cs typeface="Arial" panose="020B0604020202020204" pitchFamily="34" charset="0"/>
              </a:rPr>
              <a:t>Setting a target date</a:t>
            </a:r>
            <a:endParaRPr kumimoji="0" lang="ko-KR" altLang="en-US" sz="2400" b="1"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34" charset="-127"/>
              <a:cs typeface="Arial" panose="020B0604020202020204" pitchFamily="34" charset="0"/>
            </a:endParaRPr>
          </a:p>
        </p:txBody>
      </p:sp>
      <p:sp>
        <p:nvSpPr>
          <p:cNvPr id="11" name="TextBox 10">
            <a:extLst>
              <a:ext uri="{FF2B5EF4-FFF2-40B4-BE49-F238E27FC236}">
                <a16:creationId xmlns:a16="http://schemas.microsoft.com/office/drawing/2014/main" id="{6D92C5A2-FE04-2966-E3C7-A6697A77CEE4}"/>
              </a:ext>
            </a:extLst>
          </p:cNvPr>
          <p:cNvSpPr txBox="1"/>
          <p:nvPr/>
        </p:nvSpPr>
        <p:spPr>
          <a:xfrm>
            <a:off x="4071020" y="5206946"/>
            <a:ext cx="5222512" cy="46166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Will you phase out of working?</a:t>
            </a:r>
          </a:p>
        </p:txBody>
      </p:sp>
      <p:sp>
        <p:nvSpPr>
          <p:cNvPr id="12" name="TextBox 11">
            <a:extLst>
              <a:ext uri="{FF2B5EF4-FFF2-40B4-BE49-F238E27FC236}">
                <a16:creationId xmlns:a16="http://schemas.microsoft.com/office/drawing/2014/main" id="{B330765B-B950-7277-E202-115B0B5C4F0E}"/>
              </a:ext>
            </a:extLst>
          </p:cNvPr>
          <p:cNvSpPr txBox="1"/>
          <p:nvPr/>
        </p:nvSpPr>
        <p:spPr>
          <a:xfrm>
            <a:off x="4422551" y="5594784"/>
            <a:ext cx="6211035" cy="400110"/>
          </a:xfrm>
          <a:prstGeom prst="rect">
            <a:avLst/>
          </a:prstGeom>
          <a:noFill/>
        </p:spPr>
        <p:txBody>
          <a:bodyPr wrap="square">
            <a:spAutoFit/>
          </a:bodyPr>
          <a:lstStyle/>
          <a:p>
            <a:pPr marL="800100" marR="0" lvl="1"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altLang="ko-KR" sz="2000" b="0"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34" charset="-127"/>
                <a:cs typeface="Arial" panose="020B0604020202020204" pitchFamily="34" charset="0"/>
              </a:rPr>
              <a:t>Reduced hours, mentoring, etc. or just stop? </a:t>
            </a:r>
          </a:p>
        </p:txBody>
      </p:sp>
      <p:sp>
        <p:nvSpPr>
          <p:cNvPr id="13" name="TextBox 12">
            <a:extLst>
              <a:ext uri="{FF2B5EF4-FFF2-40B4-BE49-F238E27FC236}">
                <a16:creationId xmlns:a16="http://schemas.microsoft.com/office/drawing/2014/main" id="{23F9C4D4-C74D-B74E-E5A0-9BEBF32D12AE}"/>
              </a:ext>
            </a:extLst>
          </p:cNvPr>
          <p:cNvSpPr txBox="1"/>
          <p:nvPr/>
        </p:nvSpPr>
        <p:spPr>
          <a:xfrm>
            <a:off x="306971" y="1880662"/>
            <a:ext cx="3188367" cy="2800767"/>
          </a:xfrm>
          <a:prstGeom prst="rect">
            <a:avLst/>
          </a:prstGeom>
          <a:noFill/>
        </p:spPr>
        <p:txBody>
          <a:bodyPr wrap="square" lIns="27432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4400" b="0"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34" charset="-127"/>
                <a:cs typeface="Arial" panose="020B0604020202020204" pitchFamily="34" charset="0"/>
              </a:rPr>
              <a:t>Aspects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4400" b="0"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34" charset="-127"/>
                <a:cs typeface="Arial" panose="020B0604020202020204" pitchFamily="34" charset="0"/>
              </a:rPr>
              <a:t>of retirement to consider</a:t>
            </a:r>
            <a:endParaRPr kumimoji="0" lang="ko-KR" altLang="en-US" sz="4400" b="0"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34" charset="-127"/>
              <a:cs typeface="Arial" panose="020B0604020202020204" pitchFamily="34" charset="0"/>
            </a:endParaRPr>
          </a:p>
        </p:txBody>
      </p:sp>
      <p:sp>
        <p:nvSpPr>
          <p:cNvPr id="2" name="Slide Number Placeholder 1">
            <a:extLst>
              <a:ext uri="{FF2B5EF4-FFF2-40B4-BE49-F238E27FC236}">
                <a16:creationId xmlns:a16="http://schemas.microsoft.com/office/drawing/2014/main" id="{275F1C3A-EA82-A8CC-81E7-18EC66686B7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7369D3-0C8F-4905-A28D-0B89B8168B63}" type="slidenum">
              <a:rPr kumimoji="0" lang="en-US" sz="1800" b="1" i="0" u="none" strike="noStrike" kern="1200" cap="none" spc="0" normalizeH="0" baseline="0" noProof="0" smtClean="0">
                <a:ln>
                  <a:noFill/>
                </a:ln>
                <a:solidFill>
                  <a:srgbClr val="00539F"/>
                </a:solidFill>
                <a:effectLst/>
                <a:uLnTx/>
                <a:uFillTx/>
                <a:latin typeface="Helvec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800" b="1" i="0" u="none" strike="noStrike" kern="1200" cap="none" spc="0" normalizeH="0" baseline="0" noProof="0" dirty="0">
              <a:ln>
                <a:noFill/>
              </a:ln>
              <a:solidFill>
                <a:srgbClr val="00539F"/>
              </a:solidFill>
              <a:effectLst/>
              <a:uLnTx/>
              <a:uFillTx/>
              <a:latin typeface="Helvectia"/>
              <a:ea typeface="+mn-ea"/>
              <a:cs typeface="+mn-cs"/>
            </a:endParaRPr>
          </a:p>
        </p:txBody>
      </p:sp>
      <p:sp>
        <p:nvSpPr>
          <p:cNvPr id="3" name="Rectangle 2">
            <a:extLst>
              <a:ext uri="{FF2B5EF4-FFF2-40B4-BE49-F238E27FC236}">
                <a16:creationId xmlns:a16="http://schemas.microsoft.com/office/drawing/2014/main" id="{A0568F6D-55DB-2BA8-55FE-08FD513740CF}"/>
              </a:ext>
            </a:extLst>
          </p:cNvPr>
          <p:cNvSpPr/>
          <p:nvPr/>
        </p:nvSpPr>
        <p:spPr>
          <a:xfrm>
            <a:off x="0" y="6679840"/>
            <a:ext cx="12192000" cy="178160"/>
          </a:xfrm>
          <a:prstGeom prst="rect">
            <a:avLst/>
          </a:prstGeom>
          <a:solidFill>
            <a:srgbClr val="0053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224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2DEDED3-F55F-4E09-8FD9-78B37131EAC8}"/>
              </a:ext>
            </a:extLst>
          </p:cNvPr>
          <p:cNvSpPr/>
          <p:nvPr/>
        </p:nvSpPr>
        <p:spPr>
          <a:xfrm>
            <a:off x="3" y="6"/>
            <a:ext cx="12191999" cy="1007689"/>
          </a:xfrm>
          <a:prstGeom prst="rect">
            <a:avLst/>
          </a:prstGeom>
          <a:solidFill>
            <a:srgbClr val="0FA53D"/>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4799" dirty="0">
              <a:solidFill>
                <a:srgbClr val="00539F"/>
              </a:solidFill>
              <a:latin typeface="Helvectia"/>
            </a:endParaRPr>
          </a:p>
        </p:txBody>
      </p:sp>
      <p:sp>
        <p:nvSpPr>
          <p:cNvPr id="29" name="TextBox 28">
            <a:extLst>
              <a:ext uri="{FF2B5EF4-FFF2-40B4-BE49-F238E27FC236}">
                <a16:creationId xmlns:a16="http://schemas.microsoft.com/office/drawing/2014/main" id="{E36DE47F-72AE-4EFE-8964-E1C4C4744A67}"/>
              </a:ext>
            </a:extLst>
          </p:cNvPr>
          <p:cNvSpPr txBox="1"/>
          <p:nvPr/>
        </p:nvSpPr>
        <p:spPr>
          <a:xfrm>
            <a:off x="499280" y="88416"/>
            <a:ext cx="8577989" cy="830868"/>
          </a:xfrm>
          <a:prstGeom prst="rect">
            <a:avLst/>
          </a:prstGeom>
          <a:noFill/>
        </p:spPr>
        <p:txBody>
          <a:bodyPr wrap="none" rtlCol="0">
            <a:spAutoFit/>
          </a:bodyPr>
          <a:lstStyle/>
          <a:p>
            <a:r>
              <a:rPr lang="en-US" sz="4799" dirty="0">
                <a:solidFill>
                  <a:schemeClr val="bg1"/>
                </a:solidFill>
                <a:latin typeface="Helvectia"/>
                <a:cs typeface="Arial" panose="020B0604020202020204" pitchFamily="34" charset="0"/>
              </a:rPr>
              <a:t>InFaith 401(k) Retirement Plan</a:t>
            </a:r>
          </a:p>
        </p:txBody>
      </p:sp>
      <p:pic>
        <p:nvPicPr>
          <p:cNvPr id="36" name="Picture 35" descr="Logo&#10;&#10;Description automatically generated">
            <a:extLst>
              <a:ext uri="{FF2B5EF4-FFF2-40B4-BE49-F238E27FC236}">
                <a16:creationId xmlns:a16="http://schemas.microsoft.com/office/drawing/2014/main" id="{E467D025-8B30-4D38-BFB7-CC76E7AF36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63011" y="894627"/>
            <a:ext cx="2321254" cy="1156313"/>
          </a:xfrm>
          <a:prstGeom prst="rect">
            <a:avLst/>
          </a:prstGeom>
        </p:spPr>
      </p:pic>
      <p:sp>
        <p:nvSpPr>
          <p:cNvPr id="15" name="Footer Placeholder 14">
            <a:extLst>
              <a:ext uri="{FF2B5EF4-FFF2-40B4-BE49-F238E27FC236}">
                <a16:creationId xmlns:a16="http://schemas.microsoft.com/office/drawing/2014/main" id="{58CF0DC9-245D-4505-F010-C01CED026B33}"/>
              </a:ext>
            </a:extLst>
          </p:cNvPr>
          <p:cNvSpPr>
            <a:spLocks noGrp="1"/>
          </p:cNvSpPr>
          <p:nvPr>
            <p:ph type="ftr" sz="quarter" idx="11"/>
          </p:nvPr>
        </p:nvSpPr>
        <p:spPr/>
        <p:txBody>
          <a:bodyPr/>
          <a:lstStyle/>
          <a:p>
            <a:r>
              <a:rPr lang="en-US" dirty="0"/>
              <a:t>InFaith</a:t>
            </a:r>
          </a:p>
        </p:txBody>
      </p:sp>
      <p:sp>
        <p:nvSpPr>
          <p:cNvPr id="4" name="TextBox 3">
            <a:extLst>
              <a:ext uri="{FF2B5EF4-FFF2-40B4-BE49-F238E27FC236}">
                <a16:creationId xmlns:a16="http://schemas.microsoft.com/office/drawing/2014/main" id="{50CB14B7-0AA3-2B67-F8FE-6EDAC501B429}"/>
              </a:ext>
            </a:extLst>
          </p:cNvPr>
          <p:cNvSpPr txBox="1"/>
          <p:nvPr/>
        </p:nvSpPr>
        <p:spPr>
          <a:xfrm>
            <a:off x="612290" y="1657486"/>
            <a:ext cx="10967420" cy="4708981"/>
          </a:xfrm>
          <a:prstGeom prst="rect">
            <a:avLst/>
          </a:prstGeom>
          <a:noFill/>
        </p:spPr>
        <p:txBody>
          <a:bodyPr wrap="square" rtlCol="0">
            <a:spAutoFit/>
          </a:bodyPr>
          <a:lstStyle/>
          <a:p>
            <a:pPr marL="285750" indent="-285750">
              <a:buFont typeface="Wingdings" panose="05000000000000000000" pitchFamily="2" charset="2"/>
              <a:buChar char=""/>
            </a:pPr>
            <a:r>
              <a:rPr lang="en-US" sz="2200" dirty="0">
                <a:latin typeface="Helvectia"/>
                <a:cs typeface="Arial" panose="020B0604020202020204" pitchFamily="34" charset="0"/>
              </a:rPr>
              <a:t>401(k) Retirement Plan</a:t>
            </a:r>
          </a:p>
          <a:p>
            <a:pPr marL="800100" lvl="1" indent="-342900">
              <a:buFont typeface="Arial" panose="020B0604020202020204" pitchFamily="34" charset="0"/>
              <a:buChar char="•"/>
            </a:pPr>
            <a:r>
              <a:rPr lang="en-US" sz="2200" dirty="0">
                <a:latin typeface="Helvectia"/>
                <a:cs typeface="Arial" panose="020B0604020202020204" pitchFamily="34" charset="0"/>
              </a:rPr>
              <a:t>Unlike a pension plan you own the account</a:t>
            </a:r>
          </a:p>
          <a:p>
            <a:pPr marL="800100" lvl="1" indent="-342900">
              <a:buFont typeface="Arial" panose="020B0604020202020204" pitchFamily="34" charset="0"/>
              <a:buChar char="•"/>
            </a:pPr>
            <a:r>
              <a:rPr lang="en-US" sz="2200" dirty="0">
                <a:latin typeface="Helvectia"/>
                <a:cs typeface="Arial" panose="020B0604020202020204" pitchFamily="34" charset="0"/>
              </a:rPr>
              <a:t>You choose &amp; control where your money is invested</a:t>
            </a:r>
          </a:p>
          <a:p>
            <a:pPr marL="285750" indent="-285750">
              <a:buFont typeface="Wingdings" panose="05000000000000000000" pitchFamily="2" charset="2"/>
              <a:buChar char=""/>
            </a:pPr>
            <a:endParaRPr lang="en-US" sz="2200" dirty="0">
              <a:latin typeface="Helvectia"/>
              <a:cs typeface="Arial" panose="020B0604020202020204" pitchFamily="34" charset="0"/>
            </a:endParaRPr>
          </a:p>
          <a:p>
            <a:pPr marL="285750" indent="-285750">
              <a:buFont typeface="Wingdings" panose="05000000000000000000" pitchFamily="2" charset="2"/>
              <a:buChar char=""/>
            </a:pPr>
            <a:r>
              <a:rPr lang="en-US" sz="2200" dirty="0">
                <a:latin typeface="Helvectia"/>
                <a:cs typeface="Arial" panose="020B0604020202020204" pitchFamily="34" charset="0"/>
              </a:rPr>
              <a:t>First Time Enrolling</a:t>
            </a:r>
          </a:p>
          <a:p>
            <a:pPr marL="800100" lvl="1" indent="-342900">
              <a:buFont typeface="Arial" panose="020B0604020202020204" pitchFamily="34" charset="0"/>
              <a:buChar char="•"/>
            </a:pPr>
            <a:r>
              <a:rPr lang="en-US" sz="2200" dirty="0">
                <a:latin typeface="Helvectia"/>
                <a:cs typeface="Arial" panose="020B0604020202020204" pitchFamily="34" charset="0"/>
              </a:rPr>
              <a:t>Complete new user registration and make your investment choices</a:t>
            </a:r>
          </a:p>
          <a:p>
            <a:pPr marL="800100" lvl="1" indent="-342900">
              <a:buFont typeface="Arial" panose="020B0604020202020204" pitchFamily="34" charset="0"/>
              <a:buChar char="•"/>
            </a:pPr>
            <a:r>
              <a:rPr lang="en-US" sz="2200" dirty="0">
                <a:latin typeface="Helvectia"/>
                <a:cs typeface="Arial" panose="020B0604020202020204" pitchFamily="34" charset="0"/>
              </a:rPr>
              <a:t>Notify InFaith that you are ready to go</a:t>
            </a:r>
          </a:p>
          <a:p>
            <a:r>
              <a:rPr lang="en-US" sz="2200" dirty="0">
                <a:latin typeface="Helvectia"/>
                <a:cs typeface="Arial" panose="020B0604020202020204" pitchFamily="34" charset="0"/>
              </a:rPr>
              <a:t> </a:t>
            </a:r>
          </a:p>
          <a:p>
            <a:pPr marL="285750" indent="-285750">
              <a:buFont typeface="Wingdings" panose="05000000000000000000" pitchFamily="2" charset="2"/>
              <a:buChar char=""/>
            </a:pPr>
            <a:r>
              <a:rPr lang="en-US" sz="2200" b="1" dirty="0">
                <a:latin typeface="Helvectia"/>
                <a:cs typeface="Arial" panose="020B0604020202020204" pitchFamily="34" charset="0"/>
              </a:rPr>
              <a:t>You can “roll in” funds </a:t>
            </a:r>
            <a:r>
              <a:rPr lang="en-US" sz="2200" dirty="0">
                <a:latin typeface="Helvectia"/>
                <a:cs typeface="Arial" panose="020B0604020202020204" pitchFamily="34" charset="0"/>
              </a:rPr>
              <a:t>from another retirement plan (IRA, 403b, 401k, etc.)</a:t>
            </a:r>
          </a:p>
          <a:p>
            <a:endParaRPr lang="en-US" sz="2200" dirty="0">
              <a:latin typeface="Helvectia"/>
              <a:cs typeface="Arial" panose="020B0604020202020204" pitchFamily="34" charset="0"/>
            </a:endParaRPr>
          </a:p>
          <a:p>
            <a:pPr marL="285750" indent="-285750">
              <a:buFont typeface="Wingdings" panose="05000000000000000000" pitchFamily="2" charset="2"/>
              <a:buChar char=""/>
            </a:pPr>
            <a:r>
              <a:rPr lang="en-US" sz="2200" b="1" dirty="0">
                <a:latin typeface="Helvectia"/>
                <a:cs typeface="Arial" panose="020B0604020202020204" pitchFamily="34" charset="0"/>
              </a:rPr>
              <a:t>From your salary you can contribute a fixed amount each pay period or a percentage</a:t>
            </a:r>
            <a:r>
              <a:rPr lang="en-US" sz="2200" dirty="0">
                <a:latin typeface="Helvectia"/>
                <a:cs typeface="Arial" panose="020B0604020202020204" pitchFamily="34" charset="0"/>
              </a:rPr>
              <a:t> to your retirement account. InFaith will match your contribution up to 3% of your salary</a:t>
            </a:r>
          </a:p>
          <a:p>
            <a:endParaRPr lang="en-US" sz="1400" dirty="0">
              <a:latin typeface="Helvectia"/>
              <a:cs typeface="Arial" panose="020B0604020202020204" pitchFamily="34" charset="0"/>
            </a:endParaRPr>
          </a:p>
        </p:txBody>
      </p:sp>
      <p:sp>
        <p:nvSpPr>
          <p:cNvPr id="2" name="Slide Number Placeholder 1">
            <a:extLst>
              <a:ext uri="{FF2B5EF4-FFF2-40B4-BE49-F238E27FC236}">
                <a16:creationId xmlns:a16="http://schemas.microsoft.com/office/drawing/2014/main" id="{43019372-10AA-AF91-E8AB-16B9879A907C}"/>
              </a:ext>
            </a:extLst>
          </p:cNvPr>
          <p:cNvSpPr>
            <a:spLocks noGrp="1"/>
          </p:cNvSpPr>
          <p:nvPr>
            <p:ph type="sldNum" sz="quarter" idx="12"/>
          </p:nvPr>
        </p:nvSpPr>
        <p:spPr/>
        <p:txBody>
          <a:bodyPr/>
          <a:lstStyle/>
          <a:p>
            <a:fld id="{647369D3-0C8F-4905-A28D-0B89B8168B63}" type="slidenum">
              <a:rPr lang="en-US" smtClean="0"/>
              <a:pPr/>
              <a:t>3</a:t>
            </a:fld>
            <a:endParaRPr lang="en-US" dirty="0"/>
          </a:p>
        </p:txBody>
      </p:sp>
      <p:sp>
        <p:nvSpPr>
          <p:cNvPr id="3" name="Rectangle 2">
            <a:extLst>
              <a:ext uri="{FF2B5EF4-FFF2-40B4-BE49-F238E27FC236}">
                <a16:creationId xmlns:a16="http://schemas.microsoft.com/office/drawing/2014/main" id="{FEF6EC72-BEE0-74D3-FF7C-F7FB09A950BC}"/>
              </a:ext>
            </a:extLst>
          </p:cNvPr>
          <p:cNvSpPr/>
          <p:nvPr/>
        </p:nvSpPr>
        <p:spPr>
          <a:xfrm>
            <a:off x="0" y="6679840"/>
            <a:ext cx="12192000" cy="178160"/>
          </a:xfrm>
          <a:prstGeom prst="rect">
            <a:avLst/>
          </a:prstGeom>
          <a:solidFill>
            <a:srgbClr val="0053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Helvectia"/>
            </a:endParaRPr>
          </a:p>
        </p:txBody>
      </p:sp>
    </p:spTree>
    <p:extLst>
      <p:ext uri="{BB962C8B-B14F-4D97-AF65-F5344CB8AC3E}">
        <p14:creationId xmlns:p14="http://schemas.microsoft.com/office/powerpoint/2010/main" val="1998855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2DEDED3-F55F-4E09-8FD9-78B37131EAC8}"/>
              </a:ext>
            </a:extLst>
          </p:cNvPr>
          <p:cNvSpPr/>
          <p:nvPr/>
        </p:nvSpPr>
        <p:spPr>
          <a:xfrm>
            <a:off x="3" y="6"/>
            <a:ext cx="12191999" cy="1007689"/>
          </a:xfrm>
          <a:prstGeom prst="rect">
            <a:avLst/>
          </a:prstGeom>
          <a:solidFill>
            <a:srgbClr val="00539F"/>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799" b="0" i="0" u="none" strike="noStrike" kern="1200" cap="none" spc="0" normalizeH="0" baseline="0" noProof="0" dirty="0">
              <a:ln>
                <a:noFill/>
              </a:ln>
              <a:solidFill>
                <a:srgbClr val="00539F"/>
              </a:solidFill>
              <a:effectLst/>
              <a:uLnTx/>
              <a:uFillTx/>
              <a:latin typeface="Helvectia"/>
              <a:ea typeface="+mn-ea"/>
              <a:cs typeface="+mn-cs"/>
            </a:endParaRPr>
          </a:p>
        </p:txBody>
      </p:sp>
      <p:sp>
        <p:nvSpPr>
          <p:cNvPr id="29" name="TextBox 28">
            <a:extLst>
              <a:ext uri="{FF2B5EF4-FFF2-40B4-BE49-F238E27FC236}">
                <a16:creationId xmlns:a16="http://schemas.microsoft.com/office/drawing/2014/main" id="{E36DE47F-72AE-4EFE-8964-E1C4C4744A67}"/>
              </a:ext>
            </a:extLst>
          </p:cNvPr>
          <p:cNvSpPr txBox="1"/>
          <p:nvPr/>
        </p:nvSpPr>
        <p:spPr>
          <a:xfrm>
            <a:off x="499280" y="88416"/>
            <a:ext cx="8064708" cy="83086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799"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Retirement - Planning Ahead</a:t>
            </a:r>
          </a:p>
        </p:txBody>
      </p:sp>
      <p:pic>
        <p:nvPicPr>
          <p:cNvPr id="36" name="Picture 35" descr="Logo&#10;&#10;Description automatically generated">
            <a:extLst>
              <a:ext uri="{FF2B5EF4-FFF2-40B4-BE49-F238E27FC236}">
                <a16:creationId xmlns:a16="http://schemas.microsoft.com/office/drawing/2014/main" id="{E467D025-8B30-4D38-BFB7-CC76E7AF36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63011" y="894627"/>
            <a:ext cx="2321254" cy="1156313"/>
          </a:xfrm>
          <a:prstGeom prst="rect">
            <a:avLst/>
          </a:prstGeom>
        </p:spPr>
      </p:pic>
      <p:sp>
        <p:nvSpPr>
          <p:cNvPr id="15" name="Footer Placeholder 14">
            <a:extLst>
              <a:ext uri="{FF2B5EF4-FFF2-40B4-BE49-F238E27FC236}">
                <a16:creationId xmlns:a16="http://schemas.microsoft.com/office/drawing/2014/main" id="{58CF0DC9-245D-4505-F010-C01CED026B3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539F"/>
                </a:solidFill>
                <a:effectLst/>
                <a:uLnTx/>
                <a:uFillTx/>
                <a:latin typeface="Helvectia"/>
                <a:ea typeface="+mn-ea"/>
                <a:cs typeface="+mn-cs"/>
              </a:rPr>
              <a:t> InFaith</a:t>
            </a:r>
          </a:p>
        </p:txBody>
      </p:sp>
      <p:sp>
        <p:nvSpPr>
          <p:cNvPr id="5" name="TextBox 4">
            <a:extLst>
              <a:ext uri="{FF2B5EF4-FFF2-40B4-BE49-F238E27FC236}">
                <a16:creationId xmlns:a16="http://schemas.microsoft.com/office/drawing/2014/main" id="{674D27A8-DA8D-3658-8F0E-4CB89E376BEB}"/>
              </a:ext>
            </a:extLst>
          </p:cNvPr>
          <p:cNvSpPr txBox="1"/>
          <p:nvPr/>
        </p:nvSpPr>
        <p:spPr>
          <a:xfrm>
            <a:off x="138023" y="1877502"/>
            <a:ext cx="3188367" cy="2800767"/>
          </a:xfrm>
          <a:prstGeom prst="rect">
            <a:avLst/>
          </a:prstGeom>
          <a:noFill/>
        </p:spPr>
        <p:txBody>
          <a:bodyPr wrap="square" lIns="27432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4400" b="0"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34" charset="-127"/>
                <a:cs typeface="Arial" panose="020B0604020202020204" pitchFamily="34" charset="0"/>
              </a:rPr>
              <a:t>Milestones along the way to consider</a:t>
            </a:r>
            <a:endParaRPr kumimoji="0" lang="ko-KR" altLang="en-US" sz="4400" b="0"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34" charset="-127"/>
              <a:cs typeface="Arial" panose="020B0604020202020204" pitchFamily="34" charset="0"/>
            </a:endParaRPr>
          </a:p>
        </p:txBody>
      </p:sp>
      <p:sp>
        <p:nvSpPr>
          <p:cNvPr id="6" name="TextBox 5">
            <a:extLst>
              <a:ext uri="{FF2B5EF4-FFF2-40B4-BE49-F238E27FC236}">
                <a16:creationId xmlns:a16="http://schemas.microsoft.com/office/drawing/2014/main" id="{214D9C2B-03AB-2EF9-EF72-603BA71FAB36}"/>
              </a:ext>
            </a:extLst>
          </p:cNvPr>
          <p:cNvSpPr txBox="1"/>
          <p:nvPr/>
        </p:nvSpPr>
        <p:spPr>
          <a:xfrm>
            <a:off x="4204530" y="1168346"/>
            <a:ext cx="5426167" cy="830997"/>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altLang="ko-KR" sz="2400" b="0"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34" charset="-127"/>
                <a:cs typeface="Arial" panose="020B0604020202020204" pitchFamily="34" charset="0"/>
              </a:rPr>
              <a:t>The month you turn 65 you are eligible for Medicare benefits</a:t>
            </a:r>
          </a:p>
        </p:txBody>
      </p:sp>
      <p:sp>
        <p:nvSpPr>
          <p:cNvPr id="7" name="TextBox 6">
            <a:extLst>
              <a:ext uri="{FF2B5EF4-FFF2-40B4-BE49-F238E27FC236}">
                <a16:creationId xmlns:a16="http://schemas.microsoft.com/office/drawing/2014/main" id="{A62BB3BC-B80B-4BA7-9287-129C80A10904}"/>
              </a:ext>
            </a:extLst>
          </p:cNvPr>
          <p:cNvSpPr txBox="1"/>
          <p:nvPr/>
        </p:nvSpPr>
        <p:spPr>
          <a:xfrm>
            <a:off x="4204531" y="2114159"/>
            <a:ext cx="5809624" cy="120032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altLang="ko-KR" sz="2400" b="0"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34" charset="-127"/>
                <a:cs typeface="Arial" panose="020B0604020202020204" pitchFamily="34" charset="0"/>
              </a:rPr>
              <a:t>When you are eligible for </a:t>
            </a:r>
            <a:r>
              <a:rPr kumimoji="0" lang="en-US" altLang="ko-KR" sz="2400" b="1"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34" charset="-127"/>
                <a:cs typeface="Arial" panose="020B0604020202020204" pitchFamily="34" charset="0"/>
              </a:rPr>
              <a:t>full</a:t>
            </a:r>
            <a:r>
              <a:rPr kumimoji="0" lang="en-US" altLang="ko-KR" sz="2400" b="0"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34" charset="-127"/>
                <a:cs typeface="Arial" panose="020B0604020202020204" pitchFamily="34" charset="0"/>
              </a:rPr>
              <a:t> Social Security Benefits (year of birth dependent, usually 66 or older) </a:t>
            </a:r>
          </a:p>
        </p:txBody>
      </p:sp>
      <p:sp>
        <p:nvSpPr>
          <p:cNvPr id="8" name="TextBox 7">
            <a:extLst>
              <a:ext uri="{FF2B5EF4-FFF2-40B4-BE49-F238E27FC236}">
                <a16:creationId xmlns:a16="http://schemas.microsoft.com/office/drawing/2014/main" id="{C6A10623-EC1D-B945-06D4-F4FFF2DB2218}"/>
              </a:ext>
            </a:extLst>
          </p:cNvPr>
          <p:cNvSpPr txBox="1"/>
          <p:nvPr/>
        </p:nvSpPr>
        <p:spPr>
          <a:xfrm>
            <a:off x="4262283" y="3475139"/>
            <a:ext cx="6644149" cy="2523768"/>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altLang="ko-KR" sz="2400" b="0"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34" charset="-127"/>
                <a:cs typeface="Arial" panose="020B0604020202020204" pitchFamily="34" charset="0"/>
              </a:rPr>
              <a:t>Will you retire based on…</a:t>
            </a:r>
          </a:p>
          <a:p>
            <a:pPr marL="914400" marR="0" lvl="1"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altLang="ko-KR" sz="2400" b="0"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34" charset="-127"/>
                <a:cs typeface="Arial" panose="020B0604020202020204" pitchFamily="34" charset="0"/>
              </a:rPr>
              <a:t>your own timetable?</a:t>
            </a:r>
          </a:p>
          <a:p>
            <a:pPr marL="914400" marR="0" lvl="1"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altLang="ko-KR" sz="2400" b="0"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34" charset="-127"/>
                <a:cs typeface="Arial" panose="020B0604020202020204" pitchFamily="34" charset="0"/>
              </a:rPr>
              <a:t>government provided benefits eligibility?</a:t>
            </a:r>
          </a:p>
          <a:p>
            <a:pPr marL="914400" marR="0" lvl="1"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altLang="ko-KR" sz="2400" b="0"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34" charset="-127"/>
                <a:cs typeface="Arial" panose="020B0604020202020204" pitchFamily="34" charset="0"/>
              </a:rPr>
              <a:t>When you have “enough” saved?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ko-KR" sz="1400" b="0"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34" charset="-127"/>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altLang="ko-KR" sz="2400" b="0"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34" charset="-127"/>
                <a:cs typeface="Arial" panose="020B0604020202020204" pitchFamily="34" charset="0"/>
              </a:rPr>
              <a:t>Required Minimum Distribution (RMD) is now 73</a:t>
            </a:r>
            <a:r>
              <a:rPr kumimoji="0" lang="en-US" altLang="ko-KR" sz="2400" b="0" i="0" u="none" strike="noStrike" kern="1200" cap="none" spc="0" normalizeH="0" baseline="0" noProof="0" dirty="0">
                <a:ln>
                  <a:noFill/>
                </a:ln>
                <a:solidFill>
                  <a:srgbClr val="C00000"/>
                </a:solidFill>
                <a:effectLst/>
                <a:uLnTx/>
                <a:uFillTx/>
                <a:latin typeface="Arial" panose="020B0604020202020204" pitchFamily="34" charset="0"/>
                <a:ea typeface="맑은 고딕" panose="020B0503020000020004" pitchFamily="34" charset="-127"/>
                <a:cs typeface="Arial" panose="020B0604020202020204" pitchFamily="34" charset="0"/>
              </a:rPr>
              <a:t>*</a:t>
            </a:r>
            <a:r>
              <a:rPr kumimoji="0" lang="en-US" altLang="ko-KR" sz="2400" b="0"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34" charset="-127"/>
                <a:cs typeface="Arial" panose="020B0604020202020204" pitchFamily="34" charset="0"/>
              </a:rPr>
              <a:t> (Not required for Roth accounts)</a:t>
            </a:r>
            <a:r>
              <a:rPr kumimoji="0" lang="en-US" altLang="ko-KR" sz="2400" b="0" i="0" u="none" strike="noStrike" kern="1200" cap="none" spc="0" normalizeH="0" baseline="0" noProof="0" dirty="0">
                <a:ln>
                  <a:noFill/>
                </a:ln>
                <a:solidFill>
                  <a:srgbClr val="C00000"/>
                </a:solidFill>
                <a:effectLst/>
                <a:uLnTx/>
                <a:uFillTx/>
                <a:latin typeface="Arial" panose="020B0604020202020204" pitchFamily="34" charset="0"/>
                <a:ea typeface="맑은 고딕" panose="020B0503020000020004" pitchFamily="34" charset="-127"/>
                <a:cs typeface="Arial" panose="020B0604020202020204" pitchFamily="34" charset="0"/>
              </a:rPr>
              <a:t>*</a:t>
            </a:r>
          </a:p>
        </p:txBody>
      </p:sp>
      <p:sp>
        <p:nvSpPr>
          <p:cNvPr id="2" name="Slide Number Placeholder 1">
            <a:extLst>
              <a:ext uri="{FF2B5EF4-FFF2-40B4-BE49-F238E27FC236}">
                <a16:creationId xmlns:a16="http://schemas.microsoft.com/office/drawing/2014/main" id="{FFA92147-603D-F336-93B8-FA6AC260E5A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7369D3-0C8F-4905-A28D-0B89B8168B63}" type="slidenum">
              <a:rPr kumimoji="0" lang="en-US" sz="1800" b="1" i="0" u="none" strike="noStrike" kern="1200" cap="none" spc="0" normalizeH="0" baseline="0" noProof="0" smtClean="0">
                <a:ln>
                  <a:noFill/>
                </a:ln>
                <a:solidFill>
                  <a:srgbClr val="00539F"/>
                </a:solidFill>
                <a:effectLst/>
                <a:uLnTx/>
                <a:uFillTx/>
                <a:latin typeface="Helvec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800" b="1" i="0" u="none" strike="noStrike" kern="1200" cap="none" spc="0" normalizeH="0" baseline="0" noProof="0" dirty="0">
              <a:ln>
                <a:noFill/>
              </a:ln>
              <a:solidFill>
                <a:srgbClr val="00539F"/>
              </a:solidFill>
              <a:effectLst/>
              <a:uLnTx/>
              <a:uFillTx/>
              <a:latin typeface="Helvectia"/>
              <a:ea typeface="+mn-ea"/>
              <a:cs typeface="+mn-cs"/>
            </a:endParaRPr>
          </a:p>
        </p:txBody>
      </p:sp>
      <p:sp>
        <p:nvSpPr>
          <p:cNvPr id="3" name="Rectangle 2">
            <a:extLst>
              <a:ext uri="{FF2B5EF4-FFF2-40B4-BE49-F238E27FC236}">
                <a16:creationId xmlns:a16="http://schemas.microsoft.com/office/drawing/2014/main" id="{402E2F8E-57C9-6AB0-3505-DE3B73C000FE}"/>
              </a:ext>
            </a:extLst>
          </p:cNvPr>
          <p:cNvSpPr/>
          <p:nvPr/>
        </p:nvSpPr>
        <p:spPr>
          <a:xfrm>
            <a:off x="0" y="6679840"/>
            <a:ext cx="12192000" cy="178160"/>
          </a:xfrm>
          <a:prstGeom prst="rect">
            <a:avLst/>
          </a:prstGeom>
          <a:solidFill>
            <a:srgbClr val="0053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0010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5DD0AEA8-A274-45AC-90E0-9F40AFCD5233}"/>
              </a:ext>
            </a:extLst>
          </p:cNvPr>
          <p:cNvSpPr txBox="1"/>
          <p:nvPr/>
        </p:nvSpPr>
        <p:spPr>
          <a:xfrm>
            <a:off x="1174917" y="2861436"/>
            <a:ext cx="10207925" cy="2585323"/>
          </a:xfrm>
          <a:prstGeom prst="rect">
            <a:avLst/>
          </a:prstGeom>
          <a:noFill/>
        </p:spPr>
        <p:txBody>
          <a:bodyPr wrap="square" rtlCol="0">
            <a:spAutoFit/>
          </a:bodyPr>
          <a:lstStyle/>
          <a:p>
            <a:pPr algn="ctr"/>
            <a:r>
              <a:rPr lang="en-US" sz="5400" dirty="0">
                <a:solidFill>
                  <a:srgbClr val="00539F"/>
                </a:solidFill>
                <a:latin typeface="Arial" panose="020B0604020202020204" pitchFamily="34" charset="0"/>
                <a:cs typeface="Arial" panose="020B0604020202020204" pitchFamily="34" charset="0"/>
              </a:rPr>
              <a:t>Questions?</a:t>
            </a:r>
          </a:p>
          <a:p>
            <a:pPr algn="ctr"/>
            <a:endParaRPr lang="en-US" sz="5400" dirty="0">
              <a:solidFill>
                <a:srgbClr val="00539F"/>
              </a:solidFill>
              <a:latin typeface="Arial" panose="020B0604020202020204" pitchFamily="34" charset="0"/>
              <a:cs typeface="Arial" panose="020B0604020202020204" pitchFamily="34" charset="0"/>
            </a:endParaRPr>
          </a:p>
          <a:p>
            <a:pPr algn="ctr"/>
            <a:r>
              <a:rPr lang="en-US" sz="5400" dirty="0">
                <a:solidFill>
                  <a:srgbClr val="00539F"/>
                </a:solidFill>
                <a:latin typeface="Arial" panose="020B0604020202020204" pitchFamily="34" charset="0"/>
                <a:cs typeface="Arial" panose="020B0604020202020204" pitchFamily="34" charset="0"/>
              </a:rPr>
              <a:t>Thank You</a:t>
            </a:r>
          </a:p>
        </p:txBody>
      </p:sp>
      <p:sp>
        <p:nvSpPr>
          <p:cNvPr id="10" name="Rectangle 9">
            <a:extLst>
              <a:ext uri="{FF2B5EF4-FFF2-40B4-BE49-F238E27FC236}">
                <a16:creationId xmlns:a16="http://schemas.microsoft.com/office/drawing/2014/main" id="{10DC72C1-6C0F-0483-0C7C-3A99835B6102}"/>
              </a:ext>
            </a:extLst>
          </p:cNvPr>
          <p:cNvSpPr/>
          <p:nvPr/>
        </p:nvSpPr>
        <p:spPr>
          <a:xfrm>
            <a:off x="0" y="0"/>
            <a:ext cx="12192000" cy="306157"/>
          </a:xfrm>
          <a:prstGeom prst="rect">
            <a:avLst/>
          </a:prstGeom>
          <a:solidFill>
            <a:srgbClr val="0053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ooter Placeholder 12">
            <a:extLst>
              <a:ext uri="{FF2B5EF4-FFF2-40B4-BE49-F238E27FC236}">
                <a16:creationId xmlns:a16="http://schemas.microsoft.com/office/drawing/2014/main" id="{5100FAD6-E24A-F8EA-926C-12FC47290274}"/>
              </a:ext>
            </a:extLst>
          </p:cNvPr>
          <p:cNvSpPr>
            <a:spLocks noGrp="1"/>
          </p:cNvSpPr>
          <p:nvPr>
            <p:ph type="ftr" sz="quarter" idx="11"/>
          </p:nvPr>
        </p:nvSpPr>
        <p:spPr>
          <a:xfrm>
            <a:off x="558800" y="6315931"/>
            <a:ext cx="4114800" cy="365125"/>
          </a:xfrm>
        </p:spPr>
        <p:txBody>
          <a:bodyPr/>
          <a:lstStyle/>
          <a:p>
            <a:pPr algn="l"/>
            <a:r>
              <a:rPr lang="en-US" dirty="0">
                <a:solidFill>
                  <a:srgbClr val="00539F"/>
                </a:solidFill>
              </a:rPr>
              <a:t> </a:t>
            </a:r>
            <a:r>
              <a:rPr lang="en-US" sz="1100" b="1" dirty="0">
                <a:solidFill>
                  <a:srgbClr val="00539F"/>
                </a:solidFill>
                <a:latin typeface="Helvectia"/>
              </a:rPr>
              <a:t>InFaith</a:t>
            </a:r>
            <a:endParaRPr lang="en-US" b="1" dirty="0">
              <a:solidFill>
                <a:srgbClr val="00539F"/>
              </a:solidFill>
            </a:endParaRPr>
          </a:p>
        </p:txBody>
      </p:sp>
      <p:sp>
        <p:nvSpPr>
          <p:cNvPr id="4" name="Slide Number Placeholder 3">
            <a:extLst>
              <a:ext uri="{FF2B5EF4-FFF2-40B4-BE49-F238E27FC236}">
                <a16:creationId xmlns:a16="http://schemas.microsoft.com/office/drawing/2014/main" id="{9C8FF417-E07F-2370-24A4-03E5FEFEC156}"/>
              </a:ext>
            </a:extLst>
          </p:cNvPr>
          <p:cNvSpPr>
            <a:spLocks noGrp="1"/>
          </p:cNvSpPr>
          <p:nvPr>
            <p:ph type="sldNum" sz="quarter" idx="12"/>
          </p:nvPr>
        </p:nvSpPr>
        <p:spPr/>
        <p:txBody>
          <a:bodyPr/>
          <a:lstStyle/>
          <a:p>
            <a:fld id="{647369D3-0C8F-4905-A28D-0B89B8168B63}" type="slidenum">
              <a:rPr lang="en-US" smtClean="0"/>
              <a:pPr/>
              <a:t>31</a:t>
            </a:fld>
            <a:endParaRPr lang="en-US" dirty="0"/>
          </a:p>
        </p:txBody>
      </p:sp>
      <p:pic>
        <p:nvPicPr>
          <p:cNvPr id="3" name="Picture 2" descr="A grey and white logo">
            <a:extLst>
              <a:ext uri="{FF2B5EF4-FFF2-40B4-BE49-F238E27FC236}">
                <a16:creationId xmlns:a16="http://schemas.microsoft.com/office/drawing/2014/main" id="{5A82298D-F36C-BE9D-14A1-F61F65AA42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4852" y="859896"/>
            <a:ext cx="5219700" cy="1447800"/>
          </a:xfrm>
          <a:prstGeom prst="rect">
            <a:avLst/>
          </a:prstGeom>
        </p:spPr>
      </p:pic>
    </p:spTree>
    <p:extLst>
      <p:ext uri="{BB962C8B-B14F-4D97-AF65-F5344CB8AC3E}">
        <p14:creationId xmlns:p14="http://schemas.microsoft.com/office/powerpoint/2010/main" val="1671311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2DEDED3-F55F-4E09-8FD9-78B37131EAC8}"/>
              </a:ext>
            </a:extLst>
          </p:cNvPr>
          <p:cNvSpPr/>
          <p:nvPr/>
        </p:nvSpPr>
        <p:spPr>
          <a:xfrm>
            <a:off x="3" y="6"/>
            <a:ext cx="12191999" cy="1007689"/>
          </a:xfrm>
          <a:prstGeom prst="rect">
            <a:avLst/>
          </a:prstGeom>
          <a:solidFill>
            <a:srgbClr val="0FA53D"/>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4799" dirty="0">
              <a:solidFill>
                <a:srgbClr val="00539F"/>
              </a:solidFill>
              <a:latin typeface="Helvectia"/>
            </a:endParaRPr>
          </a:p>
        </p:txBody>
      </p:sp>
      <p:sp>
        <p:nvSpPr>
          <p:cNvPr id="29" name="TextBox 28">
            <a:extLst>
              <a:ext uri="{FF2B5EF4-FFF2-40B4-BE49-F238E27FC236}">
                <a16:creationId xmlns:a16="http://schemas.microsoft.com/office/drawing/2014/main" id="{E36DE47F-72AE-4EFE-8964-E1C4C4744A67}"/>
              </a:ext>
            </a:extLst>
          </p:cNvPr>
          <p:cNvSpPr txBox="1"/>
          <p:nvPr/>
        </p:nvSpPr>
        <p:spPr>
          <a:xfrm>
            <a:off x="499280" y="88416"/>
            <a:ext cx="11453585" cy="769441"/>
          </a:xfrm>
          <a:prstGeom prst="rect">
            <a:avLst/>
          </a:prstGeom>
          <a:noFill/>
        </p:spPr>
        <p:txBody>
          <a:bodyPr wrap="none" rtlCol="0">
            <a:spAutoFit/>
          </a:bodyPr>
          <a:lstStyle/>
          <a:p>
            <a:r>
              <a:rPr lang="en-US" sz="4400" dirty="0">
                <a:solidFill>
                  <a:schemeClr val="bg1"/>
                </a:solidFill>
                <a:latin typeface="Helvectia"/>
                <a:cs typeface="Arial" panose="020B0604020202020204" pitchFamily="34" charset="0"/>
              </a:rPr>
              <a:t>Managing/Updating Your Retirement Account</a:t>
            </a:r>
          </a:p>
        </p:txBody>
      </p:sp>
      <p:pic>
        <p:nvPicPr>
          <p:cNvPr id="36" name="Picture 35" descr="Logo&#10;&#10;Description automatically generated">
            <a:extLst>
              <a:ext uri="{FF2B5EF4-FFF2-40B4-BE49-F238E27FC236}">
                <a16:creationId xmlns:a16="http://schemas.microsoft.com/office/drawing/2014/main" id="{E467D025-8B30-4D38-BFB7-CC76E7AF36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63011" y="894627"/>
            <a:ext cx="2321254" cy="1156313"/>
          </a:xfrm>
          <a:prstGeom prst="rect">
            <a:avLst/>
          </a:prstGeom>
        </p:spPr>
      </p:pic>
      <p:sp>
        <p:nvSpPr>
          <p:cNvPr id="15" name="Footer Placeholder 14">
            <a:extLst>
              <a:ext uri="{FF2B5EF4-FFF2-40B4-BE49-F238E27FC236}">
                <a16:creationId xmlns:a16="http://schemas.microsoft.com/office/drawing/2014/main" id="{58CF0DC9-245D-4505-F010-C01CED026B33}"/>
              </a:ext>
            </a:extLst>
          </p:cNvPr>
          <p:cNvSpPr>
            <a:spLocks noGrp="1"/>
          </p:cNvSpPr>
          <p:nvPr>
            <p:ph type="ftr" sz="quarter" idx="11"/>
          </p:nvPr>
        </p:nvSpPr>
        <p:spPr/>
        <p:txBody>
          <a:bodyPr/>
          <a:lstStyle/>
          <a:p>
            <a:r>
              <a:rPr lang="en-US" dirty="0"/>
              <a:t> InFaith</a:t>
            </a:r>
          </a:p>
        </p:txBody>
      </p:sp>
      <p:sp>
        <p:nvSpPr>
          <p:cNvPr id="3" name="Text Placeholder 86">
            <a:extLst>
              <a:ext uri="{FF2B5EF4-FFF2-40B4-BE49-F238E27FC236}">
                <a16:creationId xmlns:a16="http://schemas.microsoft.com/office/drawing/2014/main" id="{51043B69-5C41-1A40-7BBE-91D63711AC28}"/>
              </a:ext>
            </a:extLst>
          </p:cNvPr>
          <p:cNvSpPr txBox="1">
            <a:spLocks/>
          </p:cNvSpPr>
          <p:nvPr/>
        </p:nvSpPr>
        <p:spPr>
          <a:xfrm>
            <a:off x="561424" y="1121501"/>
            <a:ext cx="10979547" cy="903751"/>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kern="1200">
                <a:solidFill>
                  <a:schemeClr val="tx1">
                    <a:lumMod val="50000"/>
                    <a:lumOff val="50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endParaRPr kumimoji="0" lang="en-US" sz="2800" b="0" i="0" u="none" strike="noStrike" kern="1200" cap="none" spc="0" normalizeH="0" baseline="0" noProof="0" dirty="0">
              <a:ln>
                <a:noFill/>
              </a:ln>
              <a:solidFill>
                <a:sysClr val="windowText" lastClr="000000"/>
              </a:solidFill>
              <a:effectLst/>
              <a:uLnTx/>
              <a:uFillTx/>
              <a:latin typeface="Helvectia"/>
            </a:endParaRPr>
          </a:p>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r>
              <a:rPr kumimoji="0" lang="en-US" sz="2800" b="0" i="0" u="none" strike="noStrike" kern="1200" cap="none" spc="0" normalizeH="0" baseline="0" noProof="0" dirty="0">
                <a:ln>
                  <a:noFill/>
                </a:ln>
                <a:solidFill>
                  <a:sysClr val="windowText" lastClr="000000"/>
                </a:solidFill>
                <a:effectLst/>
                <a:uLnTx/>
                <a:uFillTx/>
                <a:latin typeface="Helvectia"/>
              </a:rPr>
              <a:t> </a:t>
            </a:r>
          </a:p>
        </p:txBody>
      </p:sp>
      <p:sp>
        <p:nvSpPr>
          <p:cNvPr id="4" name="TextBox 3">
            <a:extLst>
              <a:ext uri="{FF2B5EF4-FFF2-40B4-BE49-F238E27FC236}">
                <a16:creationId xmlns:a16="http://schemas.microsoft.com/office/drawing/2014/main" id="{A8AA2C01-8958-5086-9B6E-B4938B09A7BC}"/>
              </a:ext>
            </a:extLst>
          </p:cNvPr>
          <p:cNvSpPr txBox="1"/>
          <p:nvPr/>
        </p:nvSpPr>
        <p:spPr>
          <a:xfrm>
            <a:off x="499280" y="1290415"/>
            <a:ext cx="11554697" cy="4816703"/>
          </a:xfrm>
          <a:prstGeom prst="rect">
            <a:avLst/>
          </a:prstGeom>
          <a:noFill/>
        </p:spPr>
        <p:txBody>
          <a:bodyPr wrap="square" rtlCol="0">
            <a:spAutoFit/>
          </a:bodyPr>
          <a:lstStyle/>
          <a:p>
            <a:pPr defTabSz="457200">
              <a:lnSpc>
                <a:spcPct val="50000"/>
              </a:lnSpc>
            </a:pPr>
            <a:endParaRPr lang="en-US" altLang="ko-KR" sz="2400" b="1" dirty="0">
              <a:solidFill>
                <a:prstClr val="black">
                  <a:lumMod val="75000"/>
                  <a:lumOff val="25000"/>
                </a:prstClr>
              </a:solidFill>
              <a:latin typeface="Helvectia"/>
              <a:cs typeface="Arial" panose="020B0604020202020204" pitchFamily="34" charset="0"/>
            </a:endParaRPr>
          </a:p>
          <a:p>
            <a:pPr defTabSz="457200">
              <a:lnSpc>
                <a:spcPct val="50000"/>
              </a:lnSpc>
            </a:pPr>
            <a:r>
              <a:rPr lang="en-US" altLang="ko-KR" sz="2400" b="1" dirty="0">
                <a:solidFill>
                  <a:prstClr val="black">
                    <a:lumMod val="75000"/>
                    <a:lumOff val="25000"/>
                  </a:prstClr>
                </a:solidFill>
                <a:latin typeface="Helvectia"/>
                <a:cs typeface="Arial" panose="020B0604020202020204" pitchFamily="34" charset="0"/>
              </a:rPr>
              <a:t>Your InFaith Retirement account is held at Fidelity Investments</a:t>
            </a:r>
          </a:p>
          <a:p>
            <a:pPr defTabSz="457200">
              <a:lnSpc>
                <a:spcPct val="50000"/>
              </a:lnSpc>
            </a:pPr>
            <a:endParaRPr lang="en-US" altLang="ko-KR" sz="2400" b="1" dirty="0">
              <a:solidFill>
                <a:prstClr val="black">
                  <a:lumMod val="75000"/>
                  <a:lumOff val="25000"/>
                </a:prstClr>
              </a:solidFill>
              <a:latin typeface="Helvectia"/>
              <a:cs typeface="Arial" panose="020B0604020202020204" pitchFamily="34" charset="0"/>
            </a:endParaRPr>
          </a:p>
          <a:p>
            <a:pPr defTabSz="457200">
              <a:lnSpc>
                <a:spcPct val="50000"/>
              </a:lnSpc>
            </a:pPr>
            <a:r>
              <a:rPr lang="en-US" altLang="ko-KR" sz="2400" b="1" dirty="0">
                <a:solidFill>
                  <a:prstClr val="black">
                    <a:lumMod val="75000"/>
                    <a:lumOff val="25000"/>
                  </a:prstClr>
                </a:solidFill>
                <a:latin typeface="Helvectia"/>
                <a:cs typeface="Arial" panose="020B0604020202020204" pitchFamily="34" charset="0"/>
              </a:rPr>
              <a:t>Log onto your account at: </a:t>
            </a:r>
            <a:r>
              <a:rPr kumimoji="0" lang="en-US" sz="2400" b="0" i="0" u="none" strike="noStrike" kern="1200" cap="none" spc="0" normalizeH="0" baseline="0" noProof="0" dirty="0">
                <a:ln>
                  <a:noFill/>
                </a:ln>
                <a:solidFill>
                  <a:prstClr val="black"/>
                </a:solidFill>
                <a:effectLst/>
                <a:uLnTx/>
                <a:uFillTx/>
                <a:latin typeface="Helvectia"/>
                <a:cs typeface="Arial" panose="020B0604020202020204" pitchFamily="34" charset="0"/>
                <a:hlinkClick r:id="rId3">
                  <a:extLst>
                    <a:ext uri="{A12FA001-AC4F-418D-AE19-62706E023703}">
                      <ahyp:hlinkClr xmlns:ahyp="http://schemas.microsoft.com/office/drawing/2018/hyperlinkcolor" val="tx"/>
                    </a:ext>
                  </a:extLst>
                </a:hlinkClick>
              </a:rPr>
              <a:t>www.netbenefits.com/</a:t>
            </a:r>
            <a:r>
              <a:rPr kumimoji="0" lang="en-US" sz="2400" b="0" i="0" u="none" strike="noStrike" kern="1200" cap="none" spc="0" normalizeH="0" baseline="0" noProof="0" dirty="0">
                <a:ln>
                  <a:noFill/>
                </a:ln>
                <a:solidFill>
                  <a:prstClr val="black"/>
                </a:solidFill>
                <a:effectLst/>
                <a:uLnTx/>
                <a:uFillTx/>
                <a:latin typeface="Helvectia"/>
                <a:cs typeface="Arial" panose="020B0604020202020204" pitchFamily="34" charset="0"/>
              </a:rPr>
              <a:t> </a:t>
            </a:r>
            <a:endParaRPr lang="en-US" altLang="ko-KR" sz="2400" dirty="0">
              <a:solidFill>
                <a:prstClr val="black">
                  <a:lumMod val="75000"/>
                  <a:lumOff val="25000"/>
                </a:prstClr>
              </a:solidFill>
              <a:latin typeface="Helvectia"/>
              <a:cs typeface="Arial" panose="020B0604020202020204" pitchFamily="34" charset="0"/>
            </a:endParaRPr>
          </a:p>
          <a:p>
            <a:pPr marL="800100" lvl="1" indent="-342900" defTabSz="457200">
              <a:lnSpc>
                <a:spcPct val="150000"/>
              </a:lnSpc>
              <a:buFont typeface="Wingdings" panose="05000000000000000000" pitchFamily="2" charset="2"/>
              <a:buChar char="ü"/>
            </a:pPr>
            <a:r>
              <a:rPr lang="en-US" altLang="ko-KR" sz="2000" dirty="0">
                <a:solidFill>
                  <a:prstClr val="black">
                    <a:lumMod val="75000"/>
                    <a:lumOff val="25000"/>
                  </a:prstClr>
                </a:solidFill>
                <a:latin typeface="Helvectia"/>
                <a:cs typeface="Arial" panose="020B0604020202020204" pitchFamily="34" charset="0"/>
              </a:rPr>
              <a:t>Check your balances, earnings and transaction records</a:t>
            </a:r>
          </a:p>
          <a:p>
            <a:pPr marL="800100" lvl="1" indent="-342900" defTabSz="457200">
              <a:buFont typeface="Wingdings" panose="05000000000000000000" pitchFamily="2" charset="2"/>
              <a:buChar char="ü"/>
            </a:pPr>
            <a:r>
              <a:rPr lang="en-US" altLang="ko-KR" sz="2000" b="1" dirty="0">
                <a:solidFill>
                  <a:prstClr val="black">
                    <a:lumMod val="75000"/>
                    <a:lumOff val="25000"/>
                  </a:prstClr>
                </a:solidFill>
                <a:latin typeface="Helvectia"/>
                <a:cs typeface="Arial" panose="020B0604020202020204" pitchFamily="34" charset="0"/>
              </a:rPr>
              <a:t>CHOOSE or CHANGE </a:t>
            </a:r>
            <a:r>
              <a:rPr lang="en-US" altLang="ko-KR" sz="2000" dirty="0">
                <a:solidFill>
                  <a:prstClr val="black">
                    <a:lumMod val="75000"/>
                    <a:lumOff val="25000"/>
                  </a:prstClr>
                </a:solidFill>
                <a:latin typeface="Helvectia"/>
                <a:cs typeface="Arial" panose="020B0604020202020204" pitchFamily="34" charset="0"/>
              </a:rPr>
              <a:t>the Funds where your money is invested at any time. You can do this for both new funds going in and for existing funds already in your account.</a:t>
            </a:r>
          </a:p>
          <a:p>
            <a:pPr marL="800100" lvl="1" indent="-342900" defTabSz="457200">
              <a:lnSpc>
                <a:spcPct val="150000"/>
              </a:lnSpc>
              <a:buFont typeface="Wingdings" panose="05000000000000000000" pitchFamily="2" charset="2"/>
              <a:buChar char="ü"/>
            </a:pPr>
            <a:r>
              <a:rPr lang="en-US" altLang="ko-KR" sz="2000" dirty="0">
                <a:solidFill>
                  <a:prstClr val="black">
                    <a:lumMod val="75000"/>
                    <a:lumOff val="25000"/>
                  </a:prstClr>
                </a:solidFill>
                <a:latin typeface="Helvectia"/>
                <a:cs typeface="Arial" panose="020B0604020202020204" pitchFamily="34" charset="0"/>
              </a:rPr>
              <a:t>Check or change your </a:t>
            </a:r>
            <a:r>
              <a:rPr lang="en-US" altLang="ko-KR" sz="2000" b="1" dirty="0">
                <a:solidFill>
                  <a:prstClr val="black">
                    <a:lumMod val="75000"/>
                    <a:lumOff val="25000"/>
                  </a:prstClr>
                </a:solidFill>
                <a:latin typeface="Helvectia"/>
                <a:cs typeface="Arial" panose="020B0604020202020204" pitchFamily="34" charset="0"/>
              </a:rPr>
              <a:t>beneficiary(s)!!!</a:t>
            </a:r>
          </a:p>
          <a:p>
            <a:pPr marL="800100" lvl="1" indent="-342900" defTabSz="457200">
              <a:lnSpc>
                <a:spcPct val="150000"/>
              </a:lnSpc>
              <a:buFont typeface="Wingdings" panose="05000000000000000000" pitchFamily="2" charset="2"/>
              <a:buChar char="ü"/>
            </a:pPr>
            <a:r>
              <a:rPr lang="en-US" altLang="ko-KR" sz="2000" dirty="0">
                <a:solidFill>
                  <a:prstClr val="black">
                    <a:lumMod val="75000"/>
                    <a:lumOff val="25000"/>
                  </a:prstClr>
                </a:solidFill>
                <a:latin typeface="Helvectia"/>
                <a:cs typeface="Arial" panose="020B0604020202020204" pitchFamily="34" charset="0"/>
              </a:rPr>
              <a:t>Check or update your personal information</a:t>
            </a:r>
          </a:p>
          <a:p>
            <a:pPr marL="800100" lvl="1" indent="-342900" defTabSz="457200">
              <a:lnSpc>
                <a:spcPct val="150000"/>
              </a:lnSpc>
              <a:buFont typeface="Wingdings" panose="05000000000000000000" pitchFamily="2" charset="2"/>
              <a:buChar char="ü"/>
            </a:pPr>
            <a:r>
              <a:rPr lang="en-US" altLang="ko-KR" sz="2000" dirty="0">
                <a:solidFill>
                  <a:prstClr val="black">
                    <a:lumMod val="75000"/>
                    <a:lumOff val="25000"/>
                  </a:prstClr>
                </a:solidFill>
                <a:latin typeface="Helvectia"/>
                <a:cs typeface="Arial" panose="020B0604020202020204" pitchFamily="34" charset="0"/>
              </a:rPr>
              <a:t>Reset your password</a:t>
            </a:r>
          </a:p>
          <a:p>
            <a:pPr marL="800100" lvl="1" indent="-342900" defTabSz="457200">
              <a:lnSpc>
                <a:spcPct val="150000"/>
              </a:lnSpc>
              <a:buFont typeface="Wingdings" panose="05000000000000000000" pitchFamily="2" charset="2"/>
              <a:buChar char="ü"/>
            </a:pPr>
            <a:r>
              <a:rPr lang="en-US" altLang="ko-KR" dirty="0">
                <a:solidFill>
                  <a:prstClr val="black">
                    <a:lumMod val="75000"/>
                    <a:lumOff val="25000"/>
                  </a:prstClr>
                </a:solidFill>
                <a:latin typeface="Helvectia"/>
                <a:cs typeface="Arial" panose="020B0604020202020204" pitchFamily="34" charset="0"/>
              </a:rPr>
              <a:t> </a:t>
            </a:r>
            <a:r>
              <a:rPr lang="en-US" altLang="ko-KR" sz="2000" b="1" dirty="0">
                <a:solidFill>
                  <a:srgbClr val="C00000"/>
                </a:solidFill>
                <a:highlight>
                  <a:srgbClr val="FFFF00"/>
                </a:highlight>
                <a:latin typeface="Helvectia"/>
                <a:cs typeface="Arial" panose="020B0604020202020204" pitchFamily="34" charset="0"/>
              </a:rPr>
              <a:t>Secure your account and protect your savings:</a:t>
            </a:r>
          </a:p>
          <a:p>
            <a:pPr marL="1257300" lvl="2" indent="-342900" defTabSz="457200">
              <a:buFont typeface="Arial" panose="020B0604020202020204" pitchFamily="34" charset="0"/>
              <a:buChar char="•"/>
            </a:pPr>
            <a:r>
              <a:rPr lang="en-US" altLang="ko-KR" dirty="0">
                <a:solidFill>
                  <a:prstClr val="black">
                    <a:lumMod val="75000"/>
                    <a:lumOff val="25000"/>
                  </a:prstClr>
                </a:solidFill>
                <a:latin typeface="Helvectia"/>
                <a:cs typeface="Arial" panose="020B0604020202020204" pitchFamily="34" charset="0"/>
              </a:rPr>
              <a:t>Provide Fidelity with your contact information</a:t>
            </a:r>
          </a:p>
          <a:p>
            <a:pPr marL="1257300" lvl="2" indent="-342900" defTabSz="457200">
              <a:buFont typeface="Arial" panose="020B0604020202020204" pitchFamily="34" charset="0"/>
              <a:buChar char="•"/>
            </a:pPr>
            <a:r>
              <a:rPr lang="en-US" altLang="ko-KR" dirty="0">
                <a:solidFill>
                  <a:prstClr val="black">
                    <a:lumMod val="75000"/>
                    <a:lumOff val="25000"/>
                  </a:prstClr>
                </a:solidFill>
                <a:latin typeface="Helvectia"/>
                <a:cs typeface="Arial" panose="020B0604020202020204" pitchFamily="34" charset="0"/>
              </a:rPr>
              <a:t>Set up two-factor authentication</a:t>
            </a:r>
          </a:p>
          <a:p>
            <a:pPr marL="1257300" lvl="2" indent="-342900" defTabSz="457200">
              <a:buFont typeface="Arial" panose="020B0604020202020204" pitchFamily="34" charset="0"/>
              <a:buChar char="•"/>
            </a:pPr>
            <a:r>
              <a:rPr lang="en-US" altLang="ko-KR" dirty="0">
                <a:solidFill>
                  <a:prstClr val="black">
                    <a:lumMod val="75000"/>
                    <a:lumOff val="25000"/>
                  </a:prstClr>
                </a:solidFill>
                <a:latin typeface="Helvectia"/>
                <a:cs typeface="Arial" panose="020B0604020202020204" pitchFamily="34" charset="0"/>
              </a:rPr>
              <a:t>Set up MyVoice phone authentication</a:t>
            </a:r>
          </a:p>
          <a:p>
            <a:pPr marL="1257300" lvl="2" indent="-342900" defTabSz="457200">
              <a:buFont typeface="Arial" panose="020B0604020202020204" pitchFamily="34" charset="0"/>
              <a:buChar char="•"/>
            </a:pPr>
            <a:r>
              <a:rPr lang="en-US" altLang="ko-KR" dirty="0">
                <a:solidFill>
                  <a:prstClr val="black">
                    <a:lumMod val="75000"/>
                    <a:lumOff val="25000"/>
                  </a:prstClr>
                </a:solidFill>
                <a:latin typeface="Helvectia"/>
                <a:cs typeface="Arial" panose="020B0604020202020204" pitchFamily="34" charset="0"/>
              </a:rPr>
              <a:t>Enroll in eDelivery enabling real-time alerts</a:t>
            </a:r>
          </a:p>
        </p:txBody>
      </p:sp>
      <p:sp>
        <p:nvSpPr>
          <p:cNvPr id="2" name="Slide Number Placeholder 1">
            <a:extLst>
              <a:ext uri="{FF2B5EF4-FFF2-40B4-BE49-F238E27FC236}">
                <a16:creationId xmlns:a16="http://schemas.microsoft.com/office/drawing/2014/main" id="{21F8950C-DB04-2C66-3A6E-3ABE491948AA}"/>
              </a:ext>
            </a:extLst>
          </p:cNvPr>
          <p:cNvSpPr>
            <a:spLocks noGrp="1"/>
          </p:cNvSpPr>
          <p:nvPr>
            <p:ph type="sldNum" sz="quarter" idx="12"/>
          </p:nvPr>
        </p:nvSpPr>
        <p:spPr/>
        <p:txBody>
          <a:bodyPr/>
          <a:lstStyle/>
          <a:p>
            <a:fld id="{647369D3-0C8F-4905-A28D-0B89B8168B63}" type="slidenum">
              <a:rPr lang="en-US" smtClean="0"/>
              <a:pPr/>
              <a:t>4</a:t>
            </a:fld>
            <a:endParaRPr lang="en-US" dirty="0"/>
          </a:p>
        </p:txBody>
      </p:sp>
      <p:sp>
        <p:nvSpPr>
          <p:cNvPr id="5" name="Rectangle 4">
            <a:extLst>
              <a:ext uri="{FF2B5EF4-FFF2-40B4-BE49-F238E27FC236}">
                <a16:creationId xmlns:a16="http://schemas.microsoft.com/office/drawing/2014/main" id="{C1554542-419F-A5B4-3C48-8B1F7F5192C6}"/>
              </a:ext>
            </a:extLst>
          </p:cNvPr>
          <p:cNvSpPr/>
          <p:nvPr/>
        </p:nvSpPr>
        <p:spPr>
          <a:xfrm>
            <a:off x="0" y="6679840"/>
            <a:ext cx="12192000" cy="178160"/>
          </a:xfrm>
          <a:prstGeom prst="rect">
            <a:avLst/>
          </a:prstGeom>
          <a:solidFill>
            <a:srgbClr val="0053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Helvectia"/>
            </a:endParaRPr>
          </a:p>
        </p:txBody>
      </p:sp>
    </p:spTree>
    <p:extLst>
      <p:ext uri="{BB962C8B-B14F-4D97-AF65-F5344CB8AC3E}">
        <p14:creationId xmlns:p14="http://schemas.microsoft.com/office/powerpoint/2010/main" val="1343623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A2132-4F5A-1639-6473-0AFA1BFD5C75}"/>
            </a:ext>
          </a:extLst>
        </p:cNvPr>
        <p:cNvGrpSpPr/>
        <p:nvPr/>
      </p:nvGrpSpPr>
      <p:grpSpPr>
        <a:xfrm>
          <a:off x="0" y="0"/>
          <a:ext cx="0" cy="0"/>
          <a:chOff x="0" y="0"/>
          <a:chExt cx="0" cy="0"/>
        </a:xfrm>
      </p:grpSpPr>
      <p:sp>
        <p:nvSpPr>
          <p:cNvPr id="28" name="Rectangle 27">
            <a:extLst>
              <a:ext uri="{FF2B5EF4-FFF2-40B4-BE49-F238E27FC236}">
                <a16:creationId xmlns:a16="http://schemas.microsoft.com/office/drawing/2014/main" id="{540E5AF7-C893-5AA4-89A1-EF2535F2115D}"/>
              </a:ext>
            </a:extLst>
          </p:cNvPr>
          <p:cNvSpPr/>
          <p:nvPr/>
        </p:nvSpPr>
        <p:spPr>
          <a:xfrm>
            <a:off x="3" y="6"/>
            <a:ext cx="12191999" cy="1007689"/>
          </a:xfrm>
          <a:prstGeom prst="rect">
            <a:avLst/>
          </a:prstGeom>
          <a:solidFill>
            <a:srgbClr val="0FA53D"/>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799" b="0" i="0" u="none" strike="noStrike" kern="1200" cap="none" spc="0" normalizeH="0" baseline="0" noProof="0" dirty="0">
              <a:ln>
                <a:noFill/>
              </a:ln>
              <a:solidFill>
                <a:srgbClr val="00539F"/>
              </a:solidFill>
              <a:effectLst/>
              <a:uLnTx/>
              <a:uFillTx/>
              <a:latin typeface="Helvectia"/>
              <a:ea typeface="+mn-ea"/>
              <a:cs typeface="+mn-cs"/>
            </a:endParaRPr>
          </a:p>
        </p:txBody>
      </p:sp>
      <p:sp>
        <p:nvSpPr>
          <p:cNvPr id="29" name="TextBox 28">
            <a:extLst>
              <a:ext uri="{FF2B5EF4-FFF2-40B4-BE49-F238E27FC236}">
                <a16:creationId xmlns:a16="http://schemas.microsoft.com/office/drawing/2014/main" id="{E38B8F07-5576-9EE4-D895-77F2D285F6E2}"/>
              </a:ext>
            </a:extLst>
          </p:cNvPr>
          <p:cNvSpPr txBox="1"/>
          <p:nvPr/>
        </p:nvSpPr>
        <p:spPr>
          <a:xfrm>
            <a:off x="299103" y="88416"/>
            <a:ext cx="1175901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Helvectia"/>
                <a:ea typeface="+mn-ea"/>
                <a:cs typeface="Arial" panose="020B0604020202020204" pitchFamily="34" charset="0"/>
              </a:rPr>
              <a:t>Help With Choosing &amp; Managing Your Investments</a:t>
            </a:r>
          </a:p>
        </p:txBody>
      </p:sp>
      <p:sp>
        <p:nvSpPr>
          <p:cNvPr id="15" name="Footer Placeholder 14">
            <a:extLst>
              <a:ext uri="{FF2B5EF4-FFF2-40B4-BE49-F238E27FC236}">
                <a16:creationId xmlns:a16="http://schemas.microsoft.com/office/drawing/2014/main" id="{42FCDECD-11D4-139C-8BCB-4415FDEDC46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539F"/>
                </a:solidFill>
                <a:effectLst/>
                <a:uLnTx/>
                <a:uFillTx/>
                <a:latin typeface="Helvectia"/>
                <a:ea typeface="+mn-ea"/>
                <a:cs typeface="+mn-cs"/>
              </a:rPr>
              <a:t> InFaith</a:t>
            </a:r>
          </a:p>
        </p:txBody>
      </p:sp>
      <p:sp>
        <p:nvSpPr>
          <p:cNvPr id="2" name="Slide Number Placeholder 1">
            <a:extLst>
              <a:ext uri="{FF2B5EF4-FFF2-40B4-BE49-F238E27FC236}">
                <a16:creationId xmlns:a16="http://schemas.microsoft.com/office/drawing/2014/main" id="{760884DA-F365-A5A8-1AB0-E04CD369E9E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7369D3-0C8F-4905-A28D-0B89B8168B63}" type="slidenum">
              <a:rPr kumimoji="0" lang="en-US" sz="1800" b="1" i="0" u="none" strike="noStrike" kern="1200" cap="none" spc="0" normalizeH="0" baseline="0" noProof="0" smtClean="0">
                <a:ln>
                  <a:noFill/>
                </a:ln>
                <a:solidFill>
                  <a:srgbClr val="00539F"/>
                </a:solidFill>
                <a:effectLst/>
                <a:uLnTx/>
                <a:uFillTx/>
                <a:latin typeface="Helvec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800" b="1" i="0" u="none" strike="noStrike" kern="1200" cap="none" spc="0" normalizeH="0" baseline="0" noProof="0" dirty="0">
              <a:ln>
                <a:noFill/>
              </a:ln>
              <a:solidFill>
                <a:srgbClr val="00539F"/>
              </a:solidFill>
              <a:effectLst/>
              <a:uLnTx/>
              <a:uFillTx/>
              <a:latin typeface="Helvectia"/>
              <a:ea typeface="+mn-ea"/>
              <a:cs typeface="+mn-cs"/>
            </a:endParaRPr>
          </a:p>
        </p:txBody>
      </p:sp>
      <p:sp>
        <p:nvSpPr>
          <p:cNvPr id="6" name="TextBox 5">
            <a:extLst>
              <a:ext uri="{FF2B5EF4-FFF2-40B4-BE49-F238E27FC236}">
                <a16:creationId xmlns:a16="http://schemas.microsoft.com/office/drawing/2014/main" id="{F5C47DF1-2EA2-4421-3617-02B09638CC55}"/>
              </a:ext>
            </a:extLst>
          </p:cNvPr>
          <p:cNvSpPr txBox="1"/>
          <p:nvPr/>
        </p:nvSpPr>
        <p:spPr>
          <a:xfrm>
            <a:off x="852855" y="1204546"/>
            <a:ext cx="10785618" cy="4755148"/>
          </a:xfrm>
          <a:prstGeom prst="rect">
            <a:avLst/>
          </a:prstGeom>
          <a:noFill/>
        </p:spPr>
        <p:txBody>
          <a:bodyPr wrap="square">
            <a:spAutoFit/>
          </a:bodyPr>
          <a:lstStyle/>
          <a:p>
            <a:pPr marL="514350" indent="-514350">
              <a:spcAft>
                <a:spcPts val="600"/>
              </a:spcAft>
              <a:buFont typeface="+mj-lt"/>
              <a:buAutoNum type="arabicPeriod"/>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Read the Enrollment &amp; Investment Guide</a:t>
            </a:r>
            <a:r>
              <a:rPr kumimoji="0" lang="en-US" sz="24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provided by your Plan Recordkeeper Fidelity. </a:t>
            </a:r>
            <a:endParaRPr lang="en-US" sz="2400" b="1"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514350" marR="0" lvl="0" indent="-51435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Where </a:t>
            </a:r>
            <a:r>
              <a:rPr lang="en-US" sz="2400" b="1" dirty="0">
                <a:solidFill>
                  <a:prstClr val="black"/>
                </a:solidFill>
                <a:latin typeface="Arial" panose="020B0604020202020204" pitchFamily="34" charset="0"/>
                <a:ea typeface="Calibri" panose="020F0502020204030204" pitchFamily="34" charset="0"/>
                <a:cs typeface="Arial" panose="020B0604020202020204" pitchFamily="34" charset="0"/>
              </a:rPr>
              <a:t>should I invest my retirement money?</a:t>
            </a:r>
          </a:p>
          <a:p>
            <a:pPr lvl="1">
              <a:spcAft>
                <a:spcPts val="600"/>
              </a:spcAft>
              <a:defRPr/>
            </a:pPr>
            <a:r>
              <a:rPr kumimoji="0" lang="en-US" sz="24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Placing your retirement money in one of 14 “Target Date” Funds</a:t>
            </a:r>
            <a:endParaRPr kumimoji="0" lang="en-US" sz="240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1371600" lvl="2" indent="-457200">
              <a:spcAft>
                <a:spcPts val="600"/>
              </a:spcAft>
              <a:buFont typeface="Wingdings" panose="05000000000000000000" pitchFamily="2" charset="2"/>
              <a:buChar char="§"/>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Choose the date closest to your expected retirement year and put some or all of your money there</a:t>
            </a:r>
          </a:p>
          <a:p>
            <a:pPr lvl="1">
              <a:spcAft>
                <a:spcPts val="600"/>
              </a:spcAft>
              <a:defRPr/>
            </a:pP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Or:</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1257300" lvl="2" indent="-342900">
              <a:buFont typeface="Wingdings" panose="05000000000000000000" pitchFamily="2" charset="2"/>
              <a:buChar char="§"/>
              <a:defRPr/>
            </a:pPr>
            <a:r>
              <a:rPr lang="en-US" sz="2400" dirty="0">
                <a:solidFill>
                  <a:prstClr val="black"/>
                </a:solidFill>
                <a:latin typeface="Helvectia"/>
                <a:ea typeface="Calibri" panose="020F0502020204030204" pitchFamily="34" charset="0"/>
                <a:cs typeface="Arial" panose="020B0604020202020204" pitchFamily="34" charset="0"/>
              </a:rPr>
              <a:t>Choose a mix from 17 Core Asset Class funds</a:t>
            </a:r>
          </a:p>
          <a:p>
            <a:pPr lvl="1">
              <a:defRPr/>
            </a:pPr>
            <a:r>
              <a:rPr lang="en-US" sz="2400" dirty="0">
                <a:solidFill>
                  <a:prstClr val="black"/>
                </a:solidFill>
                <a:latin typeface="Helvectia"/>
                <a:ea typeface="Calibri" panose="020F0502020204030204" pitchFamily="34" charset="0"/>
                <a:cs typeface="Arial" panose="020B0604020202020204" pitchFamily="34" charset="0"/>
              </a:rPr>
              <a:t>Or:</a:t>
            </a:r>
          </a:p>
          <a:p>
            <a:pPr marL="1257300" lvl="2" indent="-342900">
              <a:buFont typeface="Wingdings" panose="05000000000000000000" pitchFamily="2" charset="2"/>
              <a:buChar char="§"/>
              <a:defRPr/>
            </a:pPr>
            <a:r>
              <a:rPr lang="en-US" sz="2400" dirty="0">
                <a:solidFill>
                  <a:prstClr val="black"/>
                </a:solidFill>
                <a:latin typeface="Helvectia"/>
                <a:ea typeface="Calibri" panose="020F0502020204030204" pitchFamily="34" charset="0"/>
                <a:cs typeface="Arial" panose="020B0604020202020204" pitchFamily="34" charset="0"/>
              </a:rPr>
              <a:t>Blend a portion in Target Date and Asset Class funds</a:t>
            </a:r>
          </a:p>
          <a:p>
            <a:pPr marL="1257300" lvl="2" indent="-342900">
              <a:buFont typeface="Wingdings" panose="05000000000000000000" pitchFamily="2" charset="2"/>
              <a:buChar char="§"/>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42F41B91-B446-EEB4-724D-545E6832A6E1}"/>
              </a:ext>
            </a:extLst>
          </p:cNvPr>
          <p:cNvSpPr/>
          <p:nvPr/>
        </p:nvSpPr>
        <p:spPr>
          <a:xfrm>
            <a:off x="0" y="6679840"/>
            <a:ext cx="12192000" cy="178160"/>
          </a:xfrm>
          <a:prstGeom prst="rect">
            <a:avLst/>
          </a:prstGeom>
          <a:solidFill>
            <a:srgbClr val="0053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ctia"/>
              <a:ea typeface="+mn-ea"/>
              <a:cs typeface="+mn-cs"/>
            </a:endParaRPr>
          </a:p>
        </p:txBody>
      </p:sp>
    </p:spTree>
    <p:extLst>
      <p:ext uri="{BB962C8B-B14F-4D97-AF65-F5344CB8AC3E}">
        <p14:creationId xmlns:p14="http://schemas.microsoft.com/office/powerpoint/2010/main" val="139238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2DEDED3-F55F-4E09-8FD9-78B37131EAC8}"/>
              </a:ext>
            </a:extLst>
          </p:cNvPr>
          <p:cNvSpPr/>
          <p:nvPr/>
        </p:nvSpPr>
        <p:spPr>
          <a:xfrm>
            <a:off x="3" y="6"/>
            <a:ext cx="12191999" cy="1007689"/>
          </a:xfrm>
          <a:prstGeom prst="rect">
            <a:avLst/>
          </a:prstGeom>
          <a:solidFill>
            <a:srgbClr val="0FA53D"/>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4799" dirty="0">
              <a:solidFill>
                <a:srgbClr val="00539F"/>
              </a:solidFill>
              <a:latin typeface="Helvectia"/>
            </a:endParaRPr>
          </a:p>
        </p:txBody>
      </p:sp>
      <p:sp>
        <p:nvSpPr>
          <p:cNvPr id="29" name="TextBox 28">
            <a:extLst>
              <a:ext uri="{FF2B5EF4-FFF2-40B4-BE49-F238E27FC236}">
                <a16:creationId xmlns:a16="http://schemas.microsoft.com/office/drawing/2014/main" id="{E36DE47F-72AE-4EFE-8964-E1C4C4744A67}"/>
              </a:ext>
            </a:extLst>
          </p:cNvPr>
          <p:cNvSpPr txBox="1"/>
          <p:nvPr/>
        </p:nvSpPr>
        <p:spPr>
          <a:xfrm>
            <a:off x="299103" y="88416"/>
            <a:ext cx="11759013" cy="707886"/>
          </a:xfrm>
          <a:prstGeom prst="rect">
            <a:avLst/>
          </a:prstGeom>
          <a:noFill/>
        </p:spPr>
        <p:txBody>
          <a:bodyPr wrap="square" rtlCol="0">
            <a:spAutoFit/>
          </a:bodyPr>
          <a:lstStyle/>
          <a:p>
            <a:r>
              <a:rPr lang="en-US" sz="4000" dirty="0">
                <a:solidFill>
                  <a:schemeClr val="bg1"/>
                </a:solidFill>
                <a:latin typeface="Helvectia"/>
                <a:cs typeface="Arial" panose="020B0604020202020204" pitchFamily="34" charset="0"/>
              </a:rPr>
              <a:t>More Help with Managing Your Investments</a:t>
            </a:r>
          </a:p>
        </p:txBody>
      </p:sp>
      <p:sp>
        <p:nvSpPr>
          <p:cNvPr id="15" name="Footer Placeholder 14">
            <a:extLst>
              <a:ext uri="{FF2B5EF4-FFF2-40B4-BE49-F238E27FC236}">
                <a16:creationId xmlns:a16="http://schemas.microsoft.com/office/drawing/2014/main" id="{58CF0DC9-245D-4505-F010-C01CED026B33}"/>
              </a:ext>
            </a:extLst>
          </p:cNvPr>
          <p:cNvSpPr>
            <a:spLocks noGrp="1"/>
          </p:cNvSpPr>
          <p:nvPr>
            <p:ph type="ftr" sz="quarter" idx="11"/>
          </p:nvPr>
        </p:nvSpPr>
        <p:spPr/>
        <p:txBody>
          <a:bodyPr/>
          <a:lstStyle/>
          <a:p>
            <a:r>
              <a:rPr lang="en-US" dirty="0"/>
              <a:t> InFaith</a:t>
            </a:r>
          </a:p>
        </p:txBody>
      </p:sp>
      <p:sp>
        <p:nvSpPr>
          <p:cNvPr id="2" name="Slide Number Placeholder 1">
            <a:extLst>
              <a:ext uri="{FF2B5EF4-FFF2-40B4-BE49-F238E27FC236}">
                <a16:creationId xmlns:a16="http://schemas.microsoft.com/office/drawing/2014/main" id="{9631024E-430F-34EF-D36B-13A62AAAB539}"/>
              </a:ext>
            </a:extLst>
          </p:cNvPr>
          <p:cNvSpPr>
            <a:spLocks noGrp="1"/>
          </p:cNvSpPr>
          <p:nvPr>
            <p:ph type="sldNum" sz="quarter" idx="12"/>
          </p:nvPr>
        </p:nvSpPr>
        <p:spPr/>
        <p:txBody>
          <a:bodyPr/>
          <a:lstStyle/>
          <a:p>
            <a:fld id="{647369D3-0C8F-4905-A28D-0B89B8168B63}" type="slidenum">
              <a:rPr lang="en-US" smtClean="0"/>
              <a:pPr/>
              <a:t>6</a:t>
            </a:fld>
            <a:endParaRPr lang="en-US" dirty="0"/>
          </a:p>
        </p:txBody>
      </p:sp>
      <p:sp>
        <p:nvSpPr>
          <p:cNvPr id="6" name="TextBox 5">
            <a:extLst>
              <a:ext uri="{FF2B5EF4-FFF2-40B4-BE49-F238E27FC236}">
                <a16:creationId xmlns:a16="http://schemas.microsoft.com/office/drawing/2014/main" id="{045DCDEF-AA9B-857C-7EE3-7CAB3D751FCF}"/>
              </a:ext>
            </a:extLst>
          </p:cNvPr>
          <p:cNvSpPr txBox="1"/>
          <p:nvPr/>
        </p:nvSpPr>
        <p:spPr>
          <a:xfrm>
            <a:off x="852855" y="1204546"/>
            <a:ext cx="10785618" cy="4339650"/>
          </a:xfrm>
          <a:prstGeom prst="rect">
            <a:avLst/>
          </a:prstGeom>
          <a:noFill/>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Helvectia"/>
              <a:ea typeface="Calibri" panose="020F0502020204030204" pitchFamily="34" charset="0"/>
              <a:cs typeface="Arial" panose="020B0604020202020204" pitchFamily="34" charset="0"/>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Meet with a licensed Fidelity Investment Adviser</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Contact Fidelity as often as you want at no cost to you and set up an appointment to meet with an Investment Adviser. Call Adviser Help Desk 833-349-6757, enter Plan #44686, ask for Advisor Help Desk </a:t>
            </a:r>
          </a:p>
          <a:p>
            <a:pPr marR="0" lvl="1" algn="l" defTabSz="914400" rtl="0" eaLnBrk="1" fontAlgn="auto" latinLnBrk="0" hangingPunct="1">
              <a:lnSpc>
                <a:spcPct val="100000"/>
              </a:lnSpc>
              <a:spcBef>
                <a:spcPts val="0"/>
              </a:spcBef>
              <a:spcAft>
                <a:spcPts val="0"/>
              </a:spcAft>
              <a:buClrTx/>
              <a:buSzTx/>
              <a:tabLst/>
              <a:defRPr/>
            </a:pP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514350" marR="0" lvl="0" indent="-51435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2400" i="0" u="none" strike="noStrike" kern="1200" cap="none" spc="0" normalizeH="0" baseline="0" noProof="0" dirty="0">
                <a:ln>
                  <a:noFill/>
                </a:ln>
                <a:solidFill>
                  <a:prstClr val="black"/>
                </a:solidFill>
                <a:effectLst/>
                <a:uLnTx/>
                <a:uFillTx/>
                <a:latin typeface="Helvectia"/>
                <a:ea typeface="Calibri" panose="020F0502020204030204" pitchFamily="34" charset="0"/>
                <a:cs typeface="Arial" panose="020B0604020202020204" pitchFamily="34" charset="0"/>
              </a:rPr>
              <a:t>Consider making pre-tax deferral contributions known as “</a:t>
            </a:r>
            <a:r>
              <a:rPr kumimoji="0" lang="en-US" sz="2400" b="1" i="0" u="none" strike="noStrike" kern="1200" cap="none" spc="0" normalizeH="0" baseline="0" noProof="0" dirty="0">
                <a:ln>
                  <a:noFill/>
                </a:ln>
                <a:solidFill>
                  <a:prstClr val="black"/>
                </a:solidFill>
                <a:effectLst/>
                <a:uLnTx/>
                <a:uFillTx/>
                <a:latin typeface="Helvectia"/>
                <a:ea typeface="Calibri" panose="020F0502020204030204" pitchFamily="34" charset="0"/>
                <a:cs typeface="Arial" panose="020B0604020202020204" pitchFamily="34" charset="0"/>
              </a:rPr>
              <a:t>Roth</a:t>
            </a:r>
            <a:r>
              <a:rPr kumimoji="0" lang="en-US" sz="2400" i="0" u="none" strike="noStrike" kern="1200" cap="none" spc="0" normalizeH="0" baseline="0" noProof="0" dirty="0">
                <a:ln>
                  <a:noFill/>
                </a:ln>
                <a:solidFill>
                  <a:prstClr val="black"/>
                </a:solidFill>
                <a:effectLst/>
                <a:uLnTx/>
                <a:uFillTx/>
                <a:latin typeface="Helvectia"/>
                <a:ea typeface="Calibri" panose="020F0502020204030204" pitchFamily="34" charset="0"/>
                <a:cs typeface="Arial" panose="020B0604020202020204" pitchFamily="34" charset="0"/>
              </a:rPr>
              <a:t>” </a:t>
            </a:r>
            <a:r>
              <a:rPr lang="en-US" sz="2400" dirty="0">
                <a:solidFill>
                  <a:prstClr val="black"/>
                </a:solidFill>
                <a:latin typeface="Helvectia"/>
                <a:ea typeface="Calibri" panose="020F0502020204030204" pitchFamily="34" charset="0"/>
                <a:cs typeface="Arial" panose="020B0604020202020204" pitchFamily="34" charset="0"/>
              </a:rPr>
              <a:t>contributions. (Pay taxes now instead later in life of when you withdraw it.)</a:t>
            </a:r>
          </a:p>
          <a:p>
            <a:pPr marL="514350" marR="0" lvl="0" indent="-514350" algn="l" defTabSz="914400" rtl="0" eaLnBrk="1" fontAlgn="auto" latinLnBrk="0" hangingPunct="1">
              <a:lnSpc>
                <a:spcPct val="100000"/>
              </a:lnSpc>
              <a:spcBef>
                <a:spcPts val="0"/>
              </a:spcBef>
              <a:spcAft>
                <a:spcPts val="600"/>
              </a:spcAft>
              <a:buClrTx/>
              <a:buSzTx/>
              <a:buFont typeface="+mj-lt"/>
              <a:buAutoNum type="arabicPeriod"/>
              <a:tabLst/>
              <a:defRPr/>
            </a:pPr>
            <a:r>
              <a:rPr lang="en-US" sz="2400" dirty="0">
                <a:solidFill>
                  <a:prstClr val="black"/>
                </a:solidFill>
                <a:latin typeface="Helvectia"/>
                <a:ea typeface="Calibri" panose="020F0502020204030204" pitchFamily="34" charset="0"/>
                <a:cs typeface="Arial" panose="020B0604020202020204" pitchFamily="34" charset="0"/>
              </a:rPr>
              <a:t>Participant Help Desk: 800-835-5097. Your Plan number is 44686 </a:t>
            </a:r>
          </a:p>
          <a:p>
            <a:pPr marL="514350" marR="0" lvl="0" indent="-514350" algn="l" defTabSz="914400" rtl="0" eaLnBrk="1" fontAlgn="auto" latinLnBrk="0" hangingPunct="1">
              <a:lnSpc>
                <a:spcPct val="100000"/>
              </a:lnSpc>
              <a:spcBef>
                <a:spcPts val="0"/>
              </a:spcBef>
              <a:spcAft>
                <a:spcPts val="600"/>
              </a:spcAft>
              <a:buClrTx/>
              <a:buSzTx/>
              <a:buFont typeface="+mj-lt"/>
              <a:buAutoNum type="arabicPeriod"/>
              <a:tabLst/>
              <a:defRPr/>
            </a:pPr>
            <a:r>
              <a:rPr lang="en-US" sz="2400" dirty="0">
                <a:latin typeface="Helvectia"/>
                <a:ea typeface="Calibri" panose="020F0502020204030204" pitchFamily="34" charset="0"/>
                <a:cs typeface="Arial" panose="020B0604020202020204" pitchFamily="34" charset="0"/>
              </a:rPr>
              <a:t>Can’t seem to remember that Finance Course you took while training for your ministry? The Risk – Return Spectrum? Asset Class Choices?  </a:t>
            </a:r>
          </a:p>
          <a:p>
            <a:pPr marR="0" lvl="0" algn="l" defTabSz="914400" rtl="0" eaLnBrk="1" fontAlgn="auto" latinLnBrk="0" hangingPunct="1">
              <a:lnSpc>
                <a:spcPct val="100000"/>
              </a:lnSpc>
              <a:spcBef>
                <a:spcPts val="0"/>
              </a:spcBef>
              <a:spcAft>
                <a:spcPts val="600"/>
              </a:spcAft>
              <a:buClrTx/>
              <a:buSzTx/>
              <a:tabLst/>
              <a:defRPr/>
            </a:pPr>
            <a:r>
              <a:rPr lang="en-US" sz="2400" b="1" dirty="0">
                <a:latin typeface="Helvectia"/>
                <a:ea typeface="Calibri" panose="020F0502020204030204" pitchFamily="34" charset="0"/>
                <a:cs typeface="Arial" panose="020B0604020202020204" pitchFamily="34" charset="0"/>
              </a:rPr>
              <a:t>Crash Course Follows:</a:t>
            </a:r>
            <a:r>
              <a:rPr kumimoji="0" lang="en-US" sz="2400" b="1" i="0" u="none" strike="noStrike" kern="1200" cap="none" spc="0" normalizeH="0" baseline="0" noProof="0" dirty="0">
                <a:ln>
                  <a:noFill/>
                </a:ln>
                <a:effectLst/>
                <a:uLnTx/>
                <a:uFillTx/>
                <a:latin typeface="Helvectia"/>
                <a:ea typeface="Calibri" panose="020F050202020403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4A651502-BD8F-8A12-D8DA-F09ED0C45BC7}"/>
              </a:ext>
            </a:extLst>
          </p:cNvPr>
          <p:cNvSpPr/>
          <p:nvPr/>
        </p:nvSpPr>
        <p:spPr>
          <a:xfrm>
            <a:off x="0" y="6679840"/>
            <a:ext cx="12192000" cy="178160"/>
          </a:xfrm>
          <a:prstGeom prst="rect">
            <a:avLst/>
          </a:prstGeom>
          <a:solidFill>
            <a:srgbClr val="0053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Helvectia"/>
            </a:endParaRPr>
          </a:p>
        </p:txBody>
      </p:sp>
    </p:spTree>
    <p:extLst>
      <p:ext uri="{BB962C8B-B14F-4D97-AF65-F5344CB8AC3E}">
        <p14:creationId xmlns:p14="http://schemas.microsoft.com/office/powerpoint/2010/main" val="266057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2757F-DD5D-DA1F-ED4F-FC014FC0C873}"/>
            </a:ext>
          </a:extLst>
        </p:cNvPr>
        <p:cNvGrpSpPr/>
        <p:nvPr/>
      </p:nvGrpSpPr>
      <p:grpSpPr>
        <a:xfrm>
          <a:off x="0" y="0"/>
          <a:ext cx="0" cy="0"/>
          <a:chOff x="0" y="0"/>
          <a:chExt cx="0" cy="0"/>
        </a:xfrm>
      </p:grpSpPr>
      <p:pic>
        <p:nvPicPr>
          <p:cNvPr id="36" name="Picture 35" descr="Logo&#10;&#10;Description automatically generated">
            <a:extLst>
              <a:ext uri="{FF2B5EF4-FFF2-40B4-BE49-F238E27FC236}">
                <a16:creationId xmlns:a16="http://schemas.microsoft.com/office/drawing/2014/main" id="{36EAF64C-B7A9-D864-B825-BF0AB71218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63011" y="894627"/>
            <a:ext cx="2321254" cy="1156313"/>
          </a:xfrm>
          <a:prstGeom prst="rect">
            <a:avLst/>
          </a:prstGeom>
        </p:spPr>
      </p:pic>
      <p:sp>
        <p:nvSpPr>
          <p:cNvPr id="15" name="Footer Placeholder 14">
            <a:extLst>
              <a:ext uri="{FF2B5EF4-FFF2-40B4-BE49-F238E27FC236}">
                <a16:creationId xmlns:a16="http://schemas.microsoft.com/office/drawing/2014/main" id="{5A6F237E-9FEA-2141-736A-081E4729AD0F}"/>
              </a:ext>
            </a:extLst>
          </p:cNvPr>
          <p:cNvSpPr>
            <a:spLocks noGrp="1"/>
          </p:cNvSpPr>
          <p:nvPr>
            <p:ph type="ftr" sz="quarter" idx="11"/>
          </p:nvPr>
        </p:nvSpPr>
        <p:spPr/>
        <p:txBody>
          <a:bodyPr/>
          <a:lstStyle/>
          <a:p>
            <a:r>
              <a:rPr lang="en-US" dirty="0"/>
              <a:t> InFaith</a:t>
            </a:r>
          </a:p>
        </p:txBody>
      </p:sp>
      <p:pic>
        <p:nvPicPr>
          <p:cNvPr id="2" name="Picture 1">
            <a:extLst>
              <a:ext uri="{FF2B5EF4-FFF2-40B4-BE49-F238E27FC236}">
                <a16:creationId xmlns:a16="http://schemas.microsoft.com/office/drawing/2014/main" id="{CC81B635-187B-5DFC-0101-33B640BF087D}"/>
              </a:ext>
            </a:extLst>
          </p:cNvPr>
          <p:cNvPicPr>
            <a:picLocks noChangeAspect="1"/>
          </p:cNvPicPr>
          <p:nvPr/>
        </p:nvPicPr>
        <p:blipFill rotWithShape="1">
          <a:blip r:embed="rId3">
            <a:extLst>
              <a:ext uri="{28A0092B-C50C-407E-A947-70E740481C1C}">
                <a14:useLocalDpi xmlns:a14="http://schemas.microsoft.com/office/drawing/2010/main" val="0"/>
              </a:ext>
            </a:extLst>
          </a:blip>
          <a:srcRect t="2578" b="2578"/>
          <a:stretch/>
        </p:blipFill>
        <p:spPr>
          <a:xfrm>
            <a:off x="1829170" y="745724"/>
            <a:ext cx="8533660" cy="5568992"/>
          </a:xfrm>
          <a:prstGeom prst="rect">
            <a:avLst/>
          </a:prstGeom>
        </p:spPr>
      </p:pic>
      <p:sp>
        <p:nvSpPr>
          <p:cNvPr id="3" name="TextBox 2">
            <a:extLst>
              <a:ext uri="{FF2B5EF4-FFF2-40B4-BE49-F238E27FC236}">
                <a16:creationId xmlns:a16="http://schemas.microsoft.com/office/drawing/2014/main" id="{56D2E93F-07F9-C109-5668-7636FD8A88DC}"/>
              </a:ext>
            </a:extLst>
          </p:cNvPr>
          <p:cNvSpPr txBox="1"/>
          <p:nvPr/>
        </p:nvSpPr>
        <p:spPr>
          <a:xfrm>
            <a:off x="534309" y="275181"/>
            <a:ext cx="8813878" cy="461665"/>
          </a:xfrm>
          <a:prstGeom prst="rect">
            <a:avLst/>
          </a:prstGeom>
          <a:noFill/>
        </p:spPr>
        <p:txBody>
          <a:bodyPr wrap="square" rtlCol="0">
            <a:spAutoFit/>
          </a:bodyPr>
          <a:lstStyle/>
          <a:p>
            <a:pPr>
              <a:defRPr/>
            </a:pPr>
            <a:r>
              <a:rPr lang="en-US" sz="2400" b="1" dirty="0">
                <a:solidFill>
                  <a:srgbClr val="00539F"/>
                </a:solidFill>
                <a:latin typeface="Arial" panose="020B0604020202020204" pitchFamily="34" charset="0"/>
                <a:cs typeface="Arial" panose="020B0604020202020204" pitchFamily="34" charset="0"/>
              </a:rPr>
              <a:t>Investment Choices – Asset Classes – Risk Profile</a:t>
            </a:r>
          </a:p>
        </p:txBody>
      </p:sp>
      <p:sp>
        <p:nvSpPr>
          <p:cNvPr id="4" name="Slide Number Placeholder 3">
            <a:extLst>
              <a:ext uri="{FF2B5EF4-FFF2-40B4-BE49-F238E27FC236}">
                <a16:creationId xmlns:a16="http://schemas.microsoft.com/office/drawing/2014/main" id="{668E8AAB-BD67-8F16-8C77-5C2F94202403}"/>
              </a:ext>
            </a:extLst>
          </p:cNvPr>
          <p:cNvSpPr>
            <a:spLocks noGrp="1"/>
          </p:cNvSpPr>
          <p:nvPr>
            <p:ph type="sldNum" sz="quarter" idx="12"/>
          </p:nvPr>
        </p:nvSpPr>
        <p:spPr/>
        <p:txBody>
          <a:bodyPr/>
          <a:lstStyle/>
          <a:p>
            <a:fld id="{647369D3-0C8F-4905-A28D-0B89B8168B63}" type="slidenum">
              <a:rPr lang="en-US" smtClean="0"/>
              <a:pPr/>
              <a:t>7</a:t>
            </a:fld>
            <a:endParaRPr lang="en-US" dirty="0"/>
          </a:p>
        </p:txBody>
      </p:sp>
      <p:sp>
        <p:nvSpPr>
          <p:cNvPr id="5" name="Rectangle 4">
            <a:extLst>
              <a:ext uri="{FF2B5EF4-FFF2-40B4-BE49-F238E27FC236}">
                <a16:creationId xmlns:a16="http://schemas.microsoft.com/office/drawing/2014/main" id="{AA408E0B-3FE3-5291-3979-2336E8870900}"/>
              </a:ext>
            </a:extLst>
          </p:cNvPr>
          <p:cNvSpPr/>
          <p:nvPr/>
        </p:nvSpPr>
        <p:spPr>
          <a:xfrm>
            <a:off x="0" y="6679840"/>
            <a:ext cx="12192000" cy="178160"/>
          </a:xfrm>
          <a:prstGeom prst="rect">
            <a:avLst/>
          </a:prstGeom>
          <a:solidFill>
            <a:srgbClr val="0053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val="2072133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922053" y="842280"/>
            <a:ext cx="8332686" cy="3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922053" y="324456"/>
            <a:ext cx="6788810" cy="461665"/>
          </a:xfrm>
          <a:prstGeom prst="rect">
            <a:avLst/>
          </a:prstGeom>
          <a:noFill/>
        </p:spPr>
        <p:txBody>
          <a:bodyPr wrap="square" rtlCol="0">
            <a:spAutoFit/>
          </a:bodyPr>
          <a:lstStyle/>
          <a:p>
            <a:r>
              <a:rPr lang="en-US" sz="2400" dirty="0">
                <a:solidFill>
                  <a:srgbClr val="002060"/>
                </a:solidFill>
                <a:latin typeface="Calibri" panose="020F0502020204030204" pitchFamily="34" charset="0"/>
                <a:cs typeface="Calibri" panose="020F0502020204030204" pitchFamily="34" charset="0"/>
              </a:rPr>
              <a:t>Annual Returns and Intra-Year Declines Since 1980 </a:t>
            </a:r>
          </a:p>
        </p:txBody>
      </p:sp>
      <p:sp>
        <p:nvSpPr>
          <p:cNvPr id="13" name="Slide Number Placeholder 12"/>
          <p:cNvSpPr>
            <a:spLocks noGrp="1"/>
          </p:cNvSpPr>
          <p:nvPr>
            <p:ph type="sldNum" sz="quarter" idx="12"/>
          </p:nvPr>
        </p:nvSpPr>
        <p:spPr/>
        <p:txBody>
          <a:bodyPr/>
          <a:lstStyle/>
          <a:p>
            <a:r>
              <a:rPr lang="en-US" dirty="0"/>
              <a:t>7</a:t>
            </a:r>
          </a:p>
        </p:txBody>
      </p:sp>
      <p:pic>
        <p:nvPicPr>
          <p:cNvPr id="5" name="Picture 4">
            <a:extLst>
              <a:ext uri="{FF2B5EF4-FFF2-40B4-BE49-F238E27FC236}">
                <a16:creationId xmlns:a16="http://schemas.microsoft.com/office/drawing/2014/main" id="{5C4DA426-8D49-FE81-A039-967133B13C7E}"/>
              </a:ext>
            </a:extLst>
          </p:cNvPr>
          <p:cNvPicPr>
            <a:picLocks noChangeAspect="1"/>
          </p:cNvPicPr>
          <p:nvPr/>
        </p:nvPicPr>
        <p:blipFill>
          <a:blip r:embed="rId2"/>
          <a:stretch>
            <a:fillRect/>
          </a:stretch>
        </p:blipFill>
        <p:spPr>
          <a:xfrm>
            <a:off x="1872496" y="875836"/>
            <a:ext cx="8447009" cy="5119400"/>
          </a:xfrm>
          <a:prstGeom prst="rect">
            <a:avLst/>
          </a:prstGeom>
        </p:spPr>
      </p:pic>
      <p:sp>
        <p:nvSpPr>
          <p:cNvPr id="9" name="TextBox 8">
            <a:extLst>
              <a:ext uri="{FF2B5EF4-FFF2-40B4-BE49-F238E27FC236}">
                <a16:creationId xmlns:a16="http://schemas.microsoft.com/office/drawing/2014/main" id="{36F03316-4E7E-3BBE-8635-44FAA483D7BE}"/>
              </a:ext>
            </a:extLst>
          </p:cNvPr>
          <p:cNvSpPr txBox="1"/>
          <p:nvPr/>
        </p:nvSpPr>
        <p:spPr>
          <a:xfrm>
            <a:off x="2069123" y="6084952"/>
            <a:ext cx="4572000" cy="707886"/>
          </a:xfrm>
          <a:prstGeom prst="rect">
            <a:avLst/>
          </a:prstGeom>
          <a:noFill/>
        </p:spPr>
        <p:txBody>
          <a:bodyPr wrap="square">
            <a:spAutoFit/>
          </a:bodyPr>
          <a:lstStyle/>
          <a:p>
            <a:pPr algn="l" fontAlgn="base"/>
            <a:r>
              <a:rPr lang="en-US" sz="800" dirty="0">
                <a:solidFill>
                  <a:srgbClr val="373741"/>
                </a:solidFill>
              </a:rPr>
              <a:t>Source: FactSet, Standard &amp; Poor’s, J.P. Morgan Asset Management.</a:t>
            </a:r>
          </a:p>
          <a:p>
            <a:pPr algn="l" fontAlgn="base"/>
            <a:r>
              <a:rPr lang="en-US" sz="800" dirty="0">
                <a:solidFill>
                  <a:srgbClr val="373741"/>
                </a:solidFill>
              </a:rPr>
              <a:t>Returns are based on price index only and do not include dividends. Intra-year drops refers to the largest market drops from a peak to a trough during the year. For illustrative purposes only. Returns shown are calendar year returns from 1980 to 2024, over which time period the average annual return was 10.6%.</a:t>
            </a:r>
          </a:p>
          <a:p>
            <a:pPr algn="l" fontAlgn="base"/>
            <a:r>
              <a:rPr lang="en-US" sz="800" i="1" dirty="0">
                <a:solidFill>
                  <a:srgbClr val="373741"/>
                </a:solidFill>
              </a:rPr>
              <a:t>Guide to the Markets – U.S. Data are as of December 31, 2024.</a:t>
            </a:r>
            <a:endParaRPr lang="en-US" sz="800" dirty="0">
              <a:solidFill>
                <a:srgbClr val="373741"/>
              </a:solidFill>
            </a:endParaRPr>
          </a:p>
        </p:txBody>
      </p:sp>
    </p:spTree>
    <p:extLst>
      <p:ext uri="{BB962C8B-B14F-4D97-AF65-F5344CB8AC3E}">
        <p14:creationId xmlns:p14="http://schemas.microsoft.com/office/powerpoint/2010/main" val="959184532"/>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299DF2BE-A537-2DBE-641E-C0D49EEBFFF3}"/>
              </a:ext>
            </a:extLst>
          </p:cNvPr>
          <p:cNvSpPr/>
          <p:nvPr/>
        </p:nvSpPr>
        <p:spPr>
          <a:xfrm>
            <a:off x="8338575" y="4492768"/>
            <a:ext cx="3217668" cy="1453924"/>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F8364E58-9BFF-FD6B-DD28-DC2FDE272344}"/>
              </a:ext>
            </a:extLst>
          </p:cNvPr>
          <p:cNvSpPr/>
          <p:nvPr/>
        </p:nvSpPr>
        <p:spPr>
          <a:xfrm>
            <a:off x="8289579" y="1538154"/>
            <a:ext cx="3274246" cy="254752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B9266063-FF73-1640-E2E3-CF86F20CEB24}"/>
              </a:ext>
            </a:extLst>
          </p:cNvPr>
          <p:cNvSpPr/>
          <p:nvPr/>
        </p:nvSpPr>
        <p:spPr>
          <a:xfrm>
            <a:off x="4312241" y="4838058"/>
            <a:ext cx="2915638" cy="1841575"/>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82A15B20-7FC2-B0C6-A957-44C2385FF25A}"/>
              </a:ext>
            </a:extLst>
          </p:cNvPr>
          <p:cNvSpPr/>
          <p:nvPr/>
        </p:nvSpPr>
        <p:spPr>
          <a:xfrm>
            <a:off x="4281905" y="2326297"/>
            <a:ext cx="2963941" cy="1877148"/>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A9772DB4-4490-F7BD-7B7A-4048B950779E}"/>
              </a:ext>
            </a:extLst>
          </p:cNvPr>
          <p:cNvSpPr/>
          <p:nvPr/>
        </p:nvSpPr>
        <p:spPr>
          <a:xfrm>
            <a:off x="607138" y="4424040"/>
            <a:ext cx="2969570" cy="1841575"/>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707D99B3-3ED1-16BD-B228-A5006281E2DF}"/>
              </a:ext>
            </a:extLst>
          </p:cNvPr>
          <p:cNvSpPr/>
          <p:nvPr/>
        </p:nvSpPr>
        <p:spPr>
          <a:xfrm>
            <a:off x="637688" y="2304188"/>
            <a:ext cx="2969571" cy="1506184"/>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E2DEDED3-F55F-4E09-8FD9-78B37131EAC8}"/>
              </a:ext>
            </a:extLst>
          </p:cNvPr>
          <p:cNvSpPr/>
          <p:nvPr/>
        </p:nvSpPr>
        <p:spPr>
          <a:xfrm>
            <a:off x="3" y="6"/>
            <a:ext cx="12191999" cy="1007689"/>
          </a:xfrm>
          <a:prstGeom prst="rect">
            <a:avLst/>
          </a:prstGeom>
          <a:solidFill>
            <a:srgbClr val="00539F"/>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4799" dirty="0">
              <a:solidFill>
                <a:srgbClr val="00539F"/>
              </a:solidFill>
              <a:latin typeface="Helvectia"/>
            </a:endParaRPr>
          </a:p>
        </p:txBody>
      </p:sp>
      <p:sp>
        <p:nvSpPr>
          <p:cNvPr id="29" name="TextBox 28">
            <a:extLst>
              <a:ext uri="{FF2B5EF4-FFF2-40B4-BE49-F238E27FC236}">
                <a16:creationId xmlns:a16="http://schemas.microsoft.com/office/drawing/2014/main" id="{E36DE47F-72AE-4EFE-8964-E1C4C4744A67}"/>
              </a:ext>
            </a:extLst>
          </p:cNvPr>
          <p:cNvSpPr txBox="1"/>
          <p:nvPr/>
        </p:nvSpPr>
        <p:spPr>
          <a:xfrm>
            <a:off x="303353" y="160461"/>
            <a:ext cx="6211957" cy="830868"/>
          </a:xfrm>
          <a:prstGeom prst="rect">
            <a:avLst/>
          </a:prstGeom>
          <a:noFill/>
        </p:spPr>
        <p:txBody>
          <a:bodyPr wrap="none" rtlCol="0">
            <a:spAutoFit/>
          </a:bodyPr>
          <a:lstStyle/>
          <a:p>
            <a:r>
              <a:rPr lang="en-US" sz="4799" dirty="0">
                <a:solidFill>
                  <a:schemeClr val="bg1"/>
                </a:solidFill>
                <a:latin typeface="Arial" panose="020B0604020202020204" pitchFamily="34" charset="0"/>
                <a:cs typeface="Arial" panose="020B0604020202020204" pitchFamily="34" charset="0"/>
              </a:rPr>
              <a:t>Participant Resources</a:t>
            </a:r>
          </a:p>
        </p:txBody>
      </p:sp>
      <p:sp>
        <p:nvSpPr>
          <p:cNvPr id="15" name="Footer Placeholder 14">
            <a:extLst>
              <a:ext uri="{FF2B5EF4-FFF2-40B4-BE49-F238E27FC236}">
                <a16:creationId xmlns:a16="http://schemas.microsoft.com/office/drawing/2014/main" id="{58CF0DC9-245D-4505-F010-C01CED026B33}"/>
              </a:ext>
            </a:extLst>
          </p:cNvPr>
          <p:cNvSpPr>
            <a:spLocks noGrp="1"/>
          </p:cNvSpPr>
          <p:nvPr>
            <p:ph type="ftr" sz="quarter" idx="11"/>
          </p:nvPr>
        </p:nvSpPr>
        <p:spPr>
          <a:xfrm>
            <a:off x="82249" y="6454261"/>
            <a:ext cx="2260120" cy="365125"/>
          </a:xfrm>
        </p:spPr>
        <p:txBody>
          <a:bodyPr/>
          <a:lstStyle/>
          <a:p>
            <a:r>
              <a:rPr lang="en-US" dirty="0">
                <a:solidFill>
                  <a:schemeClr val="bg1"/>
                </a:solidFill>
              </a:rPr>
              <a:t> </a:t>
            </a:r>
            <a:r>
              <a:rPr lang="en-US" dirty="0"/>
              <a:t>InFaith</a:t>
            </a:r>
          </a:p>
        </p:txBody>
      </p:sp>
      <p:sp>
        <p:nvSpPr>
          <p:cNvPr id="6" name="Rectangle 5">
            <a:extLst>
              <a:ext uri="{FF2B5EF4-FFF2-40B4-BE49-F238E27FC236}">
                <a16:creationId xmlns:a16="http://schemas.microsoft.com/office/drawing/2014/main" id="{69745797-BF30-9021-7286-41554C439CB2}"/>
              </a:ext>
            </a:extLst>
          </p:cNvPr>
          <p:cNvSpPr/>
          <p:nvPr/>
        </p:nvSpPr>
        <p:spPr>
          <a:xfrm>
            <a:off x="607139" y="1910488"/>
            <a:ext cx="2980098" cy="423126"/>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800" b="1" dirty="0">
                <a:solidFill>
                  <a:schemeClr val="tx1"/>
                </a:solidFill>
                <a:latin typeface="Arial" panose="020B0604020202020204" pitchFamily="34" charset="0"/>
                <a:cs typeface="Arial" panose="020B0604020202020204" pitchFamily="34" charset="0"/>
              </a:rPr>
              <a:t>Articles</a:t>
            </a:r>
          </a:p>
        </p:txBody>
      </p:sp>
      <p:sp>
        <p:nvSpPr>
          <p:cNvPr id="8" name="TextBox 7">
            <a:extLst>
              <a:ext uri="{FF2B5EF4-FFF2-40B4-BE49-F238E27FC236}">
                <a16:creationId xmlns:a16="http://schemas.microsoft.com/office/drawing/2014/main" id="{8312924C-0DCA-2A02-C60C-B4FF4DA9078B}"/>
              </a:ext>
            </a:extLst>
          </p:cNvPr>
          <p:cNvSpPr txBox="1"/>
          <p:nvPr/>
        </p:nvSpPr>
        <p:spPr>
          <a:xfrm>
            <a:off x="539291" y="1143323"/>
            <a:ext cx="6582251" cy="677108"/>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Online Learning Hub at Fidelity </a:t>
            </a:r>
          </a:p>
          <a:p>
            <a:r>
              <a:rPr lang="en-US" sz="1400" dirty="0">
                <a:latin typeface="Arial" panose="020B0604020202020204" pitchFamily="34" charset="0"/>
                <a:cs typeface="Arial" panose="020B0604020202020204" pitchFamily="34" charset="0"/>
              </a:rPr>
              <a:t>Participants have 24/7 access to a collection of resources and interactive tools  </a:t>
            </a:r>
          </a:p>
        </p:txBody>
      </p:sp>
      <p:sp>
        <p:nvSpPr>
          <p:cNvPr id="11" name="TextBox 10">
            <a:extLst>
              <a:ext uri="{FF2B5EF4-FFF2-40B4-BE49-F238E27FC236}">
                <a16:creationId xmlns:a16="http://schemas.microsoft.com/office/drawing/2014/main" id="{3D5B1B4D-377B-953A-E904-25DC4085F495}"/>
              </a:ext>
            </a:extLst>
          </p:cNvPr>
          <p:cNvSpPr txBox="1"/>
          <p:nvPr/>
        </p:nvSpPr>
        <p:spPr>
          <a:xfrm>
            <a:off x="650415" y="2333614"/>
            <a:ext cx="3303846" cy="1519647"/>
          </a:xfrm>
          <a:prstGeom prst="rect">
            <a:avLst/>
          </a:prstGeom>
          <a:noFill/>
          <a:ln>
            <a:noFill/>
          </a:ln>
        </p:spPr>
        <p:txBody>
          <a:bodyPr wrap="square">
            <a:spAutoFit/>
          </a:bodyPr>
          <a:lstStyle/>
          <a:p>
            <a:pPr marL="342900" marR="0" lvl="0" indent="-342900">
              <a:lnSpc>
                <a:spcPct val="150000"/>
              </a:lnSpc>
              <a:spcBef>
                <a:spcPts val="0"/>
              </a:spcBef>
              <a:spcAft>
                <a:spcPts val="0"/>
              </a:spcAft>
              <a:buFont typeface="Wingdings" panose="05000000000000000000" pitchFamily="2" charset="2"/>
              <a:buChar char=""/>
            </a:pPr>
            <a:r>
              <a:rPr lang="en-US" sz="1050" kern="100" dirty="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How to pay off student loans</a:t>
            </a:r>
          </a:p>
          <a:p>
            <a:pPr marL="342900" marR="0" lvl="0" indent="-342900">
              <a:lnSpc>
                <a:spcPct val="150000"/>
              </a:lnSpc>
              <a:spcBef>
                <a:spcPts val="0"/>
              </a:spcBef>
              <a:spcAft>
                <a:spcPts val="0"/>
              </a:spcAft>
              <a:buFont typeface="Wingdings" panose="05000000000000000000" pitchFamily="2" charset="2"/>
              <a:buChar char=""/>
            </a:pPr>
            <a:r>
              <a:rPr lang="en-US" sz="1050" kern="100" dirty="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How much should I save for retirement</a:t>
            </a:r>
          </a:p>
          <a:p>
            <a:pPr marL="342900" marR="0" lvl="0" indent="-342900">
              <a:lnSpc>
                <a:spcPct val="150000"/>
              </a:lnSpc>
              <a:spcBef>
                <a:spcPts val="0"/>
              </a:spcBef>
              <a:spcAft>
                <a:spcPts val="0"/>
              </a:spcAft>
              <a:buFont typeface="Wingdings" panose="05000000000000000000" pitchFamily="2" charset="2"/>
              <a:buChar char=""/>
            </a:pPr>
            <a:r>
              <a:rPr lang="en-US" sz="1050" kern="100" dirty="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Caring for a child with special needs</a:t>
            </a:r>
          </a:p>
          <a:p>
            <a:pPr marL="342900" marR="0" lvl="0" indent="-342900">
              <a:lnSpc>
                <a:spcPct val="150000"/>
              </a:lnSpc>
              <a:spcBef>
                <a:spcPts val="0"/>
              </a:spcBef>
              <a:spcAft>
                <a:spcPts val="0"/>
              </a:spcAft>
              <a:buFont typeface="Wingdings" panose="05000000000000000000" pitchFamily="2" charset="2"/>
              <a:buChar char=""/>
            </a:pPr>
            <a:r>
              <a:rPr lang="en-US" sz="1050" kern="100" dirty="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How to save for emergencies</a:t>
            </a:r>
          </a:p>
          <a:p>
            <a:pPr marL="342900" marR="0" lvl="0" indent="-342900">
              <a:lnSpc>
                <a:spcPct val="150000"/>
              </a:lnSpc>
              <a:spcBef>
                <a:spcPts val="0"/>
              </a:spcBef>
              <a:spcAft>
                <a:spcPts val="0"/>
              </a:spcAft>
              <a:buFont typeface="Wingdings" panose="05000000000000000000" pitchFamily="2" charset="2"/>
              <a:buChar char=""/>
            </a:pPr>
            <a:r>
              <a:rPr lang="en-US" sz="1050" kern="100" dirty="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rPr>
              <a:t>Manage your budget during times of inflation</a:t>
            </a:r>
          </a:p>
          <a:p>
            <a:pPr marR="0" lvl="0">
              <a:lnSpc>
                <a:spcPct val="150000"/>
              </a:lnSpc>
              <a:spcBef>
                <a:spcPts val="0"/>
              </a:spcBef>
              <a:spcAft>
                <a:spcPts val="800"/>
              </a:spcAft>
            </a:pPr>
            <a:endParaRPr lang="en-US" sz="1050" i="1" kern="100" dirty="0">
              <a:solidFill>
                <a:schemeClr val="tx1"/>
              </a:solidFill>
              <a:effectLst/>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12" name="Rectangle 11">
            <a:extLst>
              <a:ext uri="{FF2B5EF4-FFF2-40B4-BE49-F238E27FC236}">
                <a16:creationId xmlns:a16="http://schemas.microsoft.com/office/drawing/2014/main" id="{13EB375E-7228-3612-F299-B262873DAC8D}"/>
              </a:ext>
            </a:extLst>
          </p:cNvPr>
          <p:cNvSpPr/>
          <p:nvPr/>
        </p:nvSpPr>
        <p:spPr>
          <a:xfrm>
            <a:off x="8289988" y="1149336"/>
            <a:ext cx="3273429" cy="446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chemeClr val="tx1"/>
                </a:solidFill>
                <a:latin typeface="Arial" panose="020B0604020202020204" pitchFamily="34" charset="0"/>
                <a:cs typeface="Arial" panose="020B0604020202020204" pitchFamily="34" charset="0"/>
              </a:rPr>
              <a:t>Educational Videos</a:t>
            </a:r>
          </a:p>
        </p:txBody>
      </p:sp>
      <p:sp>
        <p:nvSpPr>
          <p:cNvPr id="13" name="Rectangle 12">
            <a:extLst>
              <a:ext uri="{FF2B5EF4-FFF2-40B4-BE49-F238E27FC236}">
                <a16:creationId xmlns:a16="http://schemas.microsoft.com/office/drawing/2014/main" id="{9A7DB892-2E59-18C7-202A-7A068A284615}"/>
              </a:ext>
            </a:extLst>
          </p:cNvPr>
          <p:cNvSpPr/>
          <p:nvPr/>
        </p:nvSpPr>
        <p:spPr>
          <a:xfrm>
            <a:off x="607139" y="3982339"/>
            <a:ext cx="2969570" cy="4422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Arial" panose="020B0604020202020204" pitchFamily="34" charset="0"/>
                <a:cs typeface="Arial" panose="020B0604020202020204" pitchFamily="34" charset="0"/>
              </a:rPr>
              <a:t>Webcasts</a:t>
            </a:r>
          </a:p>
        </p:txBody>
      </p:sp>
      <p:sp>
        <p:nvSpPr>
          <p:cNvPr id="19" name="TextBox 18">
            <a:extLst>
              <a:ext uri="{FF2B5EF4-FFF2-40B4-BE49-F238E27FC236}">
                <a16:creationId xmlns:a16="http://schemas.microsoft.com/office/drawing/2014/main" id="{4381D702-6B78-1E65-2821-F23C9F9E43BC}"/>
              </a:ext>
            </a:extLst>
          </p:cNvPr>
          <p:cNvSpPr txBox="1"/>
          <p:nvPr/>
        </p:nvSpPr>
        <p:spPr>
          <a:xfrm>
            <a:off x="607137" y="4752524"/>
            <a:ext cx="2774219" cy="1531188"/>
          </a:xfrm>
          <a:prstGeom prst="rect">
            <a:avLst/>
          </a:prstGeom>
          <a:noFill/>
        </p:spPr>
        <p:txBody>
          <a:bodyPr wrap="square">
            <a:spAutoFit/>
          </a:bodyPr>
          <a:lstStyle/>
          <a:p>
            <a:pPr marL="342900" marR="0" lvl="0" indent="-342900">
              <a:lnSpc>
                <a:spcPct val="150000"/>
              </a:lnSpc>
              <a:spcBef>
                <a:spcPts val="0"/>
              </a:spcBef>
              <a:spcAft>
                <a:spcPts val="0"/>
              </a:spcAft>
              <a:buFont typeface="Wingdings" panose="05000000000000000000" pitchFamily="2" charset="2"/>
              <a:buChar char=""/>
            </a:pPr>
            <a:r>
              <a:rPr lang="en-US" sz="1100" kern="100" dirty="0">
                <a:effectLst/>
                <a:latin typeface="Roboto Condensed" panose="02000000000000000000" pitchFamily="2" charset="0"/>
                <a:ea typeface="Roboto Condensed" panose="02000000000000000000" pitchFamily="2" charset="0"/>
                <a:cs typeface="Roboto Condensed" panose="02000000000000000000" pitchFamily="2" charset="0"/>
              </a:rPr>
              <a:t>Protecting yourself in a digital world</a:t>
            </a:r>
          </a:p>
          <a:p>
            <a:pPr marL="342900" marR="0" lvl="0" indent="-342900">
              <a:lnSpc>
                <a:spcPct val="150000"/>
              </a:lnSpc>
              <a:spcBef>
                <a:spcPts val="0"/>
              </a:spcBef>
              <a:spcAft>
                <a:spcPts val="0"/>
              </a:spcAft>
              <a:buFont typeface="Wingdings" panose="05000000000000000000" pitchFamily="2" charset="2"/>
              <a:buChar char=""/>
            </a:pPr>
            <a:r>
              <a:rPr lang="en-US" sz="1100" kern="100" dirty="0">
                <a:effectLst/>
                <a:latin typeface="Roboto Condensed" panose="02000000000000000000" pitchFamily="2" charset="0"/>
                <a:ea typeface="Roboto Condensed" panose="02000000000000000000" pitchFamily="2" charset="0"/>
                <a:cs typeface="Roboto Condensed" panose="02000000000000000000" pitchFamily="2" charset="0"/>
              </a:rPr>
              <a:t>Are you emotionally ready to retire</a:t>
            </a:r>
          </a:p>
          <a:p>
            <a:pPr marL="342900" marR="0" lvl="0" indent="-342900">
              <a:lnSpc>
                <a:spcPct val="150000"/>
              </a:lnSpc>
              <a:spcBef>
                <a:spcPts val="0"/>
              </a:spcBef>
              <a:spcAft>
                <a:spcPts val="0"/>
              </a:spcAft>
              <a:buFont typeface="Wingdings" panose="05000000000000000000" pitchFamily="2" charset="2"/>
              <a:buChar char=""/>
            </a:pPr>
            <a:r>
              <a:rPr lang="en-US" sz="1100" kern="100" dirty="0">
                <a:effectLst/>
                <a:latin typeface="Roboto Condensed" panose="02000000000000000000" pitchFamily="2" charset="0"/>
                <a:ea typeface="Roboto Condensed" panose="02000000000000000000" pitchFamily="2" charset="0"/>
                <a:cs typeface="Roboto Condensed" panose="02000000000000000000" pitchFamily="2" charset="0"/>
              </a:rPr>
              <a:t>Fidelity Viewpoints Market Sense*</a:t>
            </a:r>
          </a:p>
          <a:p>
            <a:pPr marL="628650" lvl="1" indent="-171450">
              <a:spcAft>
                <a:spcPts val="800"/>
              </a:spcAft>
              <a:buFont typeface="Arial" panose="020B0604020202020204" pitchFamily="34" charset="0"/>
              <a:buChar char="•"/>
            </a:pPr>
            <a:r>
              <a:rPr lang="en-US" sz="1100" i="1" kern="100" dirty="0">
                <a:effectLst/>
                <a:latin typeface="Roboto Condensed" panose="02000000000000000000" pitchFamily="2" charset="0"/>
                <a:ea typeface="Roboto Condensed" panose="02000000000000000000" pitchFamily="2" charset="0"/>
                <a:cs typeface="Roboto Condensed" panose="02000000000000000000" pitchFamily="2" charset="0"/>
              </a:rPr>
              <a:t>Live &amp; On-demand 20 minute webcasts featuring the latest market happenings, conditions and what it all means to you</a:t>
            </a:r>
            <a:r>
              <a:rPr lang="en-US" sz="1100" kern="100" dirty="0">
                <a:effectLst/>
                <a:latin typeface="Roboto Condensed" panose="02000000000000000000" pitchFamily="2" charset="0"/>
                <a:ea typeface="Roboto Condensed" panose="02000000000000000000" pitchFamily="2" charset="0"/>
                <a:cs typeface="Roboto Condensed" panose="02000000000000000000" pitchFamily="2" charset="0"/>
              </a:rPr>
              <a:t>.</a:t>
            </a:r>
          </a:p>
        </p:txBody>
      </p:sp>
      <p:sp>
        <p:nvSpPr>
          <p:cNvPr id="21" name="TextBox 20">
            <a:extLst>
              <a:ext uri="{FF2B5EF4-FFF2-40B4-BE49-F238E27FC236}">
                <a16:creationId xmlns:a16="http://schemas.microsoft.com/office/drawing/2014/main" id="{0A764289-8A00-EBF2-0BC5-8B77B42FABB2}"/>
              </a:ext>
            </a:extLst>
          </p:cNvPr>
          <p:cNvSpPr txBox="1"/>
          <p:nvPr/>
        </p:nvSpPr>
        <p:spPr>
          <a:xfrm>
            <a:off x="539291" y="4435396"/>
            <a:ext cx="3026429" cy="354008"/>
          </a:xfrm>
          <a:prstGeom prst="rect">
            <a:avLst/>
          </a:prstGeom>
          <a:noFill/>
        </p:spPr>
        <p:txBody>
          <a:bodyPr wrap="square">
            <a:spAutoFit/>
          </a:bodyPr>
          <a:lstStyle/>
          <a:p>
            <a:pPr marL="0" marR="0" algn="ctr">
              <a:lnSpc>
                <a:spcPts val="1000"/>
              </a:lnSpc>
              <a:spcBef>
                <a:spcPts val="0"/>
              </a:spcBef>
              <a:spcAft>
                <a:spcPts val="800"/>
              </a:spcAft>
            </a:pPr>
            <a:r>
              <a:rPr lang="en-US" sz="1100" b="1" i="1" kern="100" dirty="0">
                <a:effectLst/>
                <a:latin typeface="Roboto Condensed" panose="02000000000000000000" pitchFamily="2" charset="0"/>
                <a:ea typeface="Roboto Condensed" panose="02000000000000000000" pitchFamily="2" charset="0"/>
                <a:cs typeface="Roboto Condensed" panose="02000000000000000000" pitchFamily="2" charset="0"/>
              </a:rPr>
              <a:t>Always available, one-stop shop for past, </a:t>
            </a:r>
            <a:r>
              <a:rPr lang="en-US" sz="1100" b="1" i="1" kern="100" dirty="0">
                <a:latin typeface="Roboto Condensed" panose="02000000000000000000" pitchFamily="2" charset="0"/>
                <a:ea typeface="Roboto Condensed" panose="02000000000000000000" pitchFamily="2" charset="0"/>
                <a:cs typeface="Roboto Condensed" panose="02000000000000000000" pitchFamily="2" charset="0"/>
              </a:rPr>
              <a:t> </a:t>
            </a:r>
            <a:r>
              <a:rPr lang="en-US" sz="1100" b="1" i="1" kern="100" dirty="0">
                <a:effectLst/>
                <a:latin typeface="Roboto Condensed" panose="02000000000000000000" pitchFamily="2" charset="0"/>
                <a:ea typeface="Roboto Condensed" panose="02000000000000000000" pitchFamily="2" charset="0"/>
                <a:cs typeface="Roboto Condensed" panose="02000000000000000000" pitchFamily="2" charset="0"/>
              </a:rPr>
              <a:t>present, and future webcasts</a:t>
            </a:r>
          </a:p>
        </p:txBody>
      </p:sp>
      <p:sp>
        <p:nvSpPr>
          <p:cNvPr id="22" name="Rectangle 21">
            <a:extLst>
              <a:ext uri="{FF2B5EF4-FFF2-40B4-BE49-F238E27FC236}">
                <a16:creationId xmlns:a16="http://schemas.microsoft.com/office/drawing/2014/main" id="{194A1B16-4362-12CD-06AD-1524ECA3E704}"/>
              </a:ext>
            </a:extLst>
          </p:cNvPr>
          <p:cNvSpPr/>
          <p:nvPr/>
        </p:nvSpPr>
        <p:spPr>
          <a:xfrm>
            <a:off x="4281905" y="4417544"/>
            <a:ext cx="2963941" cy="42312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chemeClr val="tx1"/>
                </a:solidFill>
                <a:latin typeface="Arial" panose="020B0604020202020204" pitchFamily="34" charset="0"/>
                <a:cs typeface="Arial" panose="020B0604020202020204" pitchFamily="34" charset="0"/>
              </a:rPr>
              <a:t>Interactive Tools</a:t>
            </a:r>
          </a:p>
        </p:txBody>
      </p:sp>
      <p:sp>
        <p:nvSpPr>
          <p:cNvPr id="24" name="TextBox 23">
            <a:extLst>
              <a:ext uri="{FF2B5EF4-FFF2-40B4-BE49-F238E27FC236}">
                <a16:creationId xmlns:a16="http://schemas.microsoft.com/office/drawing/2014/main" id="{E6E44B6B-27A5-47AF-BC66-005BE7E0E0A8}"/>
              </a:ext>
            </a:extLst>
          </p:cNvPr>
          <p:cNvSpPr txBox="1"/>
          <p:nvPr/>
        </p:nvSpPr>
        <p:spPr>
          <a:xfrm>
            <a:off x="4289983" y="4840846"/>
            <a:ext cx="2937896" cy="1756891"/>
          </a:xfrm>
          <a:prstGeom prst="rect">
            <a:avLst/>
          </a:prstGeom>
          <a:noFill/>
        </p:spPr>
        <p:txBody>
          <a:bodyPr wrap="square">
            <a:spAutoFit/>
          </a:bodyPr>
          <a:lstStyle/>
          <a:p>
            <a:pPr marL="342900" marR="0" lvl="0" indent="-342900">
              <a:lnSpc>
                <a:spcPct val="150000"/>
              </a:lnSpc>
              <a:spcBef>
                <a:spcPts val="0"/>
              </a:spcBef>
              <a:spcAft>
                <a:spcPts val="0"/>
              </a:spcAft>
              <a:buFont typeface="Wingdings" panose="05000000000000000000" pitchFamily="2" charset="2"/>
              <a:buChar char=""/>
            </a:pPr>
            <a:r>
              <a:rPr lang="en-US" sz="1100" kern="100" dirty="0">
                <a:effectLst/>
                <a:latin typeface="Roboto Condensed" panose="02000000000000000000" pitchFamily="2" charset="0"/>
                <a:ea typeface="Roboto Condensed" panose="02000000000000000000" pitchFamily="2" charset="0"/>
                <a:cs typeface="Roboto Condensed" panose="02000000000000000000" pitchFamily="2" charset="0"/>
              </a:rPr>
              <a:t>When should I apply for social security</a:t>
            </a:r>
          </a:p>
          <a:p>
            <a:pPr marL="342900" marR="0" lvl="0" indent="-342900">
              <a:lnSpc>
                <a:spcPct val="150000"/>
              </a:lnSpc>
              <a:spcBef>
                <a:spcPts val="0"/>
              </a:spcBef>
              <a:spcAft>
                <a:spcPts val="0"/>
              </a:spcAft>
              <a:buFont typeface="Wingdings" panose="05000000000000000000" pitchFamily="2" charset="2"/>
              <a:buChar char=""/>
            </a:pPr>
            <a:r>
              <a:rPr lang="en-US" sz="1100" kern="100" dirty="0">
                <a:latin typeface="Roboto Condensed" panose="02000000000000000000" pitchFamily="2" charset="0"/>
                <a:ea typeface="Roboto Condensed" panose="02000000000000000000" pitchFamily="2" charset="0"/>
                <a:cs typeface="Roboto Condensed" panose="02000000000000000000" pitchFamily="2" charset="0"/>
              </a:rPr>
              <a:t>Required Minimum Distribution Calculator</a:t>
            </a:r>
            <a:endParaRPr lang="en-US" sz="1100" kern="100" dirty="0">
              <a:effectLst/>
              <a:latin typeface="Roboto Condensed" panose="02000000000000000000" pitchFamily="2" charset="0"/>
              <a:ea typeface="Roboto Condensed" panose="02000000000000000000" pitchFamily="2" charset="0"/>
              <a:cs typeface="Roboto Condensed" panose="02000000000000000000" pitchFamily="2" charset="0"/>
            </a:endParaRPr>
          </a:p>
          <a:p>
            <a:pPr marR="0" lvl="0">
              <a:lnSpc>
                <a:spcPct val="50000"/>
              </a:lnSpc>
              <a:spcBef>
                <a:spcPts val="0"/>
              </a:spcBef>
              <a:spcAft>
                <a:spcPts val="0"/>
              </a:spcAft>
            </a:pPr>
            <a:endParaRPr lang="en-US" sz="1100" kern="100" dirty="0">
              <a:effectLst/>
              <a:latin typeface="Roboto Condensed" panose="02000000000000000000" pitchFamily="2" charset="0"/>
              <a:ea typeface="Roboto Condensed" panose="02000000000000000000" pitchFamily="2" charset="0"/>
              <a:cs typeface="Roboto Condensed" panose="02000000000000000000" pitchFamily="2" charset="0"/>
            </a:endParaRPr>
          </a:p>
          <a:p>
            <a:pPr marL="342900" marR="0" lvl="0" indent="-342900">
              <a:spcBef>
                <a:spcPts val="0"/>
              </a:spcBef>
              <a:spcAft>
                <a:spcPts val="0"/>
              </a:spcAft>
              <a:buFont typeface="Wingdings" panose="05000000000000000000" pitchFamily="2" charset="2"/>
              <a:buChar char=""/>
            </a:pPr>
            <a:r>
              <a:rPr lang="en-US" sz="1100" kern="100" dirty="0">
                <a:effectLst/>
                <a:latin typeface="Roboto Condensed" panose="02000000000000000000" pitchFamily="2" charset="0"/>
                <a:ea typeface="Roboto Condensed" panose="02000000000000000000" pitchFamily="2" charset="0"/>
                <a:cs typeface="Roboto Condensed" panose="02000000000000000000" pitchFamily="2" charset="0"/>
              </a:rPr>
              <a:t>Calculate the impact of changing your retirement contribution</a:t>
            </a:r>
          </a:p>
          <a:p>
            <a:pPr marR="0" lvl="0">
              <a:lnSpc>
                <a:spcPct val="50000"/>
              </a:lnSpc>
              <a:spcBef>
                <a:spcPts val="0"/>
              </a:spcBef>
              <a:spcAft>
                <a:spcPts val="0"/>
              </a:spcAft>
            </a:pPr>
            <a:endParaRPr lang="en-US" sz="1100" kern="100" dirty="0">
              <a:effectLst/>
              <a:latin typeface="Roboto Condensed" panose="02000000000000000000" pitchFamily="2" charset="0"/>
              <a:ea typeface="Roboto Condensed" panose="02000000000000000000" pitchFamily="2" charset="0"/>
              <a:cs typeface="Roboto Condensed" panose="02000000000000000000" pitchFamily="2" charset="0"/>
            </a:endParaRPr>
          </a:p>
          <a:p>
            <a:pPr marL="342900" marR="0" lvl="0" indent="-342900">
              <a:spcBef>
                <a:spcPts val="0"/>
              </a:spcBef>
              <a:spcAft>
                <a:spcPts val="0"/>
              </a:spcAft>
              <a:buFont typeface="Wingdings" panose="05000000000000000000" pitchFamily="2" charset="2"/>
              <a:buChar char=""/>
            </a:pPr>
            <a:r>
              <a:rPr lang="en-US" sz="1100" kern="100" dirty="0">
                <a:effectLst/>
                <a:latin typeface="Roboto Condensed" panose="02000000000000000000" pitchFamily="2" charset="0"/>
                <a:ea typeface="Roboto Condensed" panose="02000000000000000000" pitchFamily="2" charset="0"/>
                <a:cs typeface="Roboto Condensed" panose="02000000000000000000" pitchFamily="2" charset="0"/>
              </a:rPr>
              <a:t>Calculate your take-home pay based on your retirement contribution</a:t>
            </a:r>
          </a:p>
          <a:p>
            <a:pPr marR="0" lvl="0">
              <a:lnSpc>
                <a:spcPct val="50000"/>
              </a:lnSpc>
              <a:spcBef>
                <a:spcPts val="0"/>
              </a:spcBef>
              <a:spcAft>
                <a:spcPts val="0"/>
              </a:spcAft>
            </a:pPr>
            <a:endParaRPr lang="en-US" sz="1100" kern="100" dirty="0">
              <a:effectLst/>
              <a:latin typeface="Roboto Condensed" panose="02000000000000000000" pitchFamily="2" charset="0"/>
              <a:ea typeface="Roboto Condensed" panose="02000000000000000000" pitchFamily="2" charset="0"/>
              <a:cs typeface="Roboto Condensed" panose="02000000000000000000" pitchFamily="2" charset="0"/>
            </a:endParaRPr>
          </a:p>
          <a:p>
            <a:pPr marL="342900" marR="0" lvl="0" indent="-342900">
              <a:lnSpc>
                <a:spcPct val="150000"/>
              </a:lnSpc>
              <a:spcBef>
                <a:spcPts val="0"/>
              </a:spcBef>
              <a:spcAft>
                <a:spcPts val="800"/>
              </a:spcAft>
              <a:buFont typeface="Wingdings" panose="05000000000000000000" pitchFamily="2" charset="2"/>
              <a:buChar char=""/>
            </a:pPr>
            <a:r>
              <a:rPr lang="en-US" sz="1100" kern="100" dirty="0">
                <a:effectLst/>
                <a:latin typeface="Roboto Condensed" panose="02000000000000000000" pitchFamily="2" charset="0"/>
                <a:ea typeface="Roboto Condensed" panose="02000000000000000000" pitchFamily="2" charset="0"/>
                <a:cs typeface="Roboto Condensed" panose="02000000000000000000" pitchFamily="2" charset="0"/>
              </a:rPr>
              <a:t>Financial Wellness Checkup</a:t>
            </a:r>
          </a:p>
        </p:txBody>
      </p:sp>
      <p:sp>
        <p:nvSpPr>
          <p:cNvPr id="25" name="Rectangle 24">
            <a:extLst>
              <a:ext uri="{FF2B5EF4-FFF2-40B4-BE49-F238E27FC236}">
                <a16:creationId xmlns:a16="http://schemas.microsoft.com/office/drawing/2014/main" id="{E4277084-1D51-555E-1994-0B38FC03B629}"/>
              </a:ext>
            </a:extLst>
          </p:cNvPr>
          <p:cNvSpPr/>
          <p:nvPr/>
        </p:nvSpPr>
        <p:spPr>
          <a:xfrm>
            <a:off x="4289983" y="1918857"/>
            <a:ext cx="2963941" cy="4422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Arial" panose="020B0604020202020204" pitchFamily="34" charset="0"/>
                <a:cs typeface="Arial" panose="020B0604020202020204" pitchFamily="34" charset="0"/>
              </a:rPr>
              <a:t>Workshops</a:t>
            </a:r>
          </a:p>
        </p:txBody>
      </p:sp>
      <p:sp>
        <p:nvSpPr>
          <p:cNvPr id="26" name="TextBox 25">
            <a:extLst>
              <a:ext uri="{FF2B5EF4-FFF2-40B4-BE49-F238E27FC236}">
                <a16:creationId xmlns:a16="http://schemas.microsoft.com/office/drawing/2014/main" id="{AAF24FF1-D16D-2A4D-E8F0-460CD39ACB16}"/>
              </a:ext>
            </a:extLst>
          </p:cNvPr>
          <p:cNvSpPr txBox="1"/>
          <p:nvPr/>
        </p:nvSpPr>
        <p:spPr>
          <a:xfrm>
            <a:off x="4273827" y="2447060"/>
            <a:ext cx="2963940" cy="196913"/>
          </a:xfrm>
          <a:prstGeom prst="rect">
            <a:avLst/>
          </a:prstGeom>
          <a:noFill/>
        </p:spPr>
        <p:txBody>
          <a:bodyPr wrap="square">
            <a:spAutoFit/>
          </a:bodyPr>
          <a:lstStyle/>
          <a:p>
            <a:pPr algn="ctr">
              <a:lnSpc>
                <a:spcPts val="700"/>
              </a:lnSpc>
              <a:spcAft>
                <a:spcPts val="800"/>
              </a:spcAft>
            </a:pPr>
            <a:r>
              <a:rPr lang="en-US" sz="1100" b="1" i="1" kern="100" dirty="0">
                <a:effectLst/>
                <a:latin typeface="Roboto Condensed" panose="02000000000000000000" pitchFamily="2" charset="0"/>
                <a:ea typeface="Roboto Condensed" panose="02000000000000000000" pitchFamily="2" charset="0"/>
                <a:cs typeface="Roboto Condensed" panose="02000000000000000000" pitchFamily="2" charset="0"/>
              </a:rPr>
              <a:t>Choose a live workshop or watch on-demand</a:t>
            </a:r>
          </a:p>
        </p:txBody>
      </p:sp>
      <p:sp>
        <p:nvSpPr>
          <p:cNvPr id="30" name="TextBox 29">
            <a:extLst>
              <a:ext uri="{FF2B5EF4-FFF2-40B4-BE49-F238E27FC236}">
                <a16:creationId xmlns:a16="http://schemas.microsoft.com/office/drawing/2014/main" id="{467C725B-7F5E-DC7F-AB7A-E43708575260}"/>
              </a:ext>
            </a:extLst>
          </p:cNvPr>
          <p:cNvSpPr txBox="1"/>
          <p:nvPr/>
        </p:nvSpPr>
        <p:spPr>
          <a:xfrm>
            <a:off x="4331813" y="2575167"/>
            <a:ext cx="3025754" cy="1690206"/>
          </a:xfrm>
          <a:prstGeom prst="rect">
            <a:avLst/>
          </a:prstGeom>
          <a:noFill/>
        </p:spPr>
        <p:txBody>
          <a:bodyPr wrap="square">
            <a:spAutoFit/>
          </a:bodyPr>
          <a:lstStyle/>
          <a:p>
            <a:pPr marL="342900" marR="0" lvl="0" indent="-342900">
              <a:lnSpc>
                <a:spcPct val="150000"/>
              </a:lnSpc>
              <a:spcBef>
                <a:spcPts val="0"/>
              </a:spcBef>
              <a:spcAft>
                <a:spcPts val="0"/>
              </a:spcAft>
              <a:buFont typeface="Wingdings" panose="05000000000000000000" pitchFamily="2" charset="2"/>
              <a:buChar char=""/>
            </a:pPr>
            <a:r>
              <a:rPr lang="en-US" sz="1100" kern="100" dirty="0">
                <a:effectLst/>
                <a:latin typeface="Roboto Condensed" panose="02000000000000000000" pitchFamily="2" charset="0"/>
                <a:ea typeface="Roboto Condensed" panose="02000000000000000000" pitchFamily="2" charset="0"/>
                <a:cs typeface="Roboto Condensed" panose="02000000000000000000" pitchFamily="2" charset="0"/>
              </a:rPr>
              <a:t>Get started and save for the future you</a:t>
            </a:r>
          </a:p>
          <a:p>
            <a:pPr marL="342900" marR="0" lvl="0" indent="-342900">
              <a:lnSpc>
                <a:spcPct val="150000"/>
              </a:lnSpc>
              <a:spcBef>
                <a:spcPts val="0"/>
              </a:spcBef>
              <a:spcAft>
                <a:spcPts val="0"/>
              </a:spcAft>
              <a:buFont typeface="Wingdings" panose="05000000000000000000" pitchFamily="2" charset="2"/>
              <a:buChar char=""/>
            </a:pPr>
            <a:r>
              <a:rPr lang="en-US" sz="1100" kern="100" dirty="0">
                <a:effectLst/>
                <a:latin typeface="Roboto Condensed" panose="02000000000000000000" pitchFamily="2" charset="0"/>
                <a:ea typeface="Roboto Condensed" panose="02000000000000000000" pitchFamily="2" charset="0"/>
                <a:cs typeface="Roboto Condensed" panose="02000000000000000000" pitchFamily="2" charset="0"/>
              </a:rPr>
              <a:t>Managing my money</a:t>
            </a:r>
          </a:p>
          <a:p>
            <a:pPr marL="342900" marR="0" lvl="0" indent="-342900">
              <a:lnSpc>
                <a:spcPct val="150000"/>
              </a:lnSpc>
              <a:spcBef>
                <a:spcPts val="0"/>
              </a:spcBef>
              <a:spcAft>
                <a:spcPts val="0"/>
              </a:spcAft>
              <a:buFont typeface="Wingdings" panose="05000000000000000000" pitchFamily="2" charset="2"/>
              <a:buChar char=""/>
            </a:pPr>
            <a:r>
              <a:rPr lang="en-US" sz="1100" kern="100" dirty="0">
                <a:effectLst/>
                <a:latin typeface="Roboto Condensed" panose="02000000000000000000" pitchFamily="2" charset="0"/>
                <a:ea typeface="Roboto Condensed" panose="02000000000000000000" pitchFamily="2" charset="0"/>
                <a:cs typeface="Roboto Condensed" panose="02000000000000000000" pitchFamily="2" charset="0"/>
              </a:rPr>
              <a:t>Basics of social security</a:t>
            </a:r>
          </a:p>
          <a:p>
            <a:pPr marL="342900" marR="0" lvl="0" indent="-342900">
              <a:lnSpc>
                <a:spcPct val="150000"/>
              </a:lnSpc>
              <a:spcBef>
                <a:spcPts val="0"/>
              </a:spcBef>
              <a:spcAft>
                <a:spcPts val="0"/>
              </a:spcAft>
              <a:buFont typeface="Wingdings" panose="05000000000000000000" pitchFamily="2" charset="2"/>
              <a:buChar char=""/>
            </a:pPr>
            <a:r>
              <a:rPr lang="en-US" sz="1100" kern="100" dirty="0">
                <a:effectLst/>
                <a:latin typeface="Roboto Condensed" panose="02000000000000000000" pitchFamily="2" charset="0"/>
                <a:ea typeface="Roboto Condensed" panose="02000000000000000000" pitchFamily="2" charset="0"/>
                <a:cs typeface="Roboto Condensed" panose="02000000000000000000" pitchFamily="2" charset="0"/>
              </a:rPr>
              <a:t>Make the most of your retirement savings</a:t>
            </a:r>
          </a:p>
          <a:p>
            <a:pPr marL="342900" marR="0" lvl="0" indent="-342900">
              <a:lnSpc>
                <a:spcPct val="150000"/>
              </a:lnSpc>
              <a:spcBef>
                <a:spcPts val="0"/>
              </a:spcBef>
              <a:spcAft>
                <a:spcPts val="800"/>
              </a:spcAft>
              <a:buFont typeface="Wingdings" panose="05000000000000000000" pitchFamily="2" charset="2"/>
              <a:buChar char=""/>
            </a:pPr>
            <a:r>
              <a:rPr lang="en-US" sz="1100" kern="100" dirty="0">
                <a:effectLst/>
                <a:latin typeface="Roboto Condensed" panose="02000000000000000000" pitchFamily="2" charset="0"/>
                <a:ea typeface="Roboto Condensed" panose="02000000000000000000" pitchFamily="2" charset="0"/>
                <a:cs typeface="Roboto Condensed" panose="02000000000000000000" pitchFamily="2" charset="0"/>
              </a:rPr>
              <a:t>Organize, plan and own your</a:t>
            </a:r>
          </a:p>
          <a:p>
            <a:pPr marL="342900" marR="0" lvl="0" indent="-342900">
              <a:spcBef>
                <a:spcPts val="0"/>
              </a:spcBef>
              <a:spcAft>
                <a:spcPts val="800"/>
              </a:spcAft>
              <a:buFont typeface="Wingdings" panose="05000000000000000000" pitchFamily="2" charset="2"/>
              <a:buChar char=""/>
            </a:pPr>
            <a:r>
              <a:rPr lang="en-US" sz="1100" kern="100" dirty="0">
                <a:latin typeface="Roboto Condensed" panose="02000000000000000000" pitchFamily="2" charset="0"/>
                <a:ea typeface="Roboto Condensed" panose="02000000000000000000" pitchFamily="2" charset="0"/>
                <a:cs typeface="Roboto Condensed" panose="02000000000000000000" pitchFamily="2" charset="0"/>
              </a:rPr>
              <a:t>Fundamentals of retirement planning</a:t>
            </a:r>
            <a:endParaRPr lang="en-US" sz="1100" kern="100" dirty="0">
              <a:effectLst/>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32" name="TextBox 31">
            <a:extLst>
              <a:ext uri="{FF2B5EF4-FFF2-40B4-BE49-F238E27FC236}">
                <a16:creationId xmlns:a16="http://schemas.microsoft.com/office/drawing/2014/main" id="{78F36AEC-9B6E-F176-CB9C-A89E0FCD01C5}"/>
              </a:ext>
            </a:extLst>
          </p:cNvPr>
          <p:cNvSpPr txBox="1"/>
          <p:nvPr/>
        </p:nvSpPr>
        <p:spPr>
          <a:xfrm>
            <a:off x="8348862" y="1561644"/>
            <a:ext cx="3303847" cy="2604816"/>
          </a:xfrm>
          <a:prstGeom prst="rect">
            <a:avLst/>
          </a:prstGeom>
          <a:noFill/>
        </p:spPr>
        <p:txBody>
          <a:bodyPr wrap="square">
            <a:spAutoFit/>
          </a:bodyPr>
          <a:lstStyle/>
          <a:p>
            <a:pPr marL="342900" marR="0" lvl="0" indent="-342900">
              <a:lnSpc>
                <a:spcPct val="150000"/>
              </a:lnSpc>
              <a:spcBef>
                <a:spcPts val="0"/>
              </a:spcBef>
              <a:spcAft>
                <a:spcPts val="0"/>
              </a:spcAft>
              <a:buFont typeface="Wingdings" panose="05000000000000000000" pitchFamily="2" charset="2"/>
              <a:buChar char=""/>
            </a:pPr>
            <a:r>
              <a:rPr lang="en-US" sz="1100" kern="100" dirty="0">
                <a:solidFill>
                  <a:schemeClr val="tx1"/>
                </a:solidFill>
                <a:effectLst/>
                <a:latin typeface="Roboto Condensed" panose="02000000000000000000" pitchFamily="2" charset="0"/>
                <a:ea typeface="Calibri" panose="020F0502020204030204" pitchFamily="34" charset="0"/>
                <a:cs typeface="Times New Roman" panose="02020603050405020304" pitchFamily="18" charset="0"/>
              </a:rPr>
              <a:t>Inflation Tips</a:t>
            </a:r>
            <a:endParaRPr lang="en-US" sz="11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Wingdings" panose="05000000000000000000" pitchFamily="2" charset="2"/>
              <a:buChar char=""/>
            </a:pPr>
            <a:r>
              <a:rPr lang="en-US" sz="1100" kern="100" dirty="0">
                <a:solidFill>
                  <a:schemeClr val="tx1"/>
                </a:solidFill>
                <a:effectLst/>
                <a:latin typeface="Roboto Condensed" panose="02000000000000000000" pitchFamily="2" charset="0"/>
                <a:ea typeface="Calibri" panose="020F0502020204030204" pitchFamily="34" charset="0"/>
                <a:cs typeface="Times New Roman" panose="02020603050405020304" pitchFamily="18" charset="0"/>
              </a:rPr>
              <a:t>Student &amp; Credit Card Debt</a:t>
            </a:r>
            <a:endParaRPr lang="en-US" sz="11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Wingdings" panose="05000000000000000000" pitchFamily="2" charset="2"/>
              <a:buChar char=""/>
            </a:pPr>
            <a:r>
              <a:rPr lang="en-US" sz="1100" kern="100" dirty="0">
                <a:solidFill>
                  <a:schemeClr val="tx1"/>
                </a:solidFill>
                <a:effectLst/>
                <a:latin typeface="Roboto Condensed" panose="02000000000000000000" pitchFamily="2" charset="0"/>
                <a:ea typeface="Calibri" panose="020F0502020204030204" pitchFamily="34" charset="0"/>
                <a:cs typeface="Times New Roman" panose="02020603050405020304" pitchFamily="18" charset="0"/>
              </a:rPr>
              <a:t>Improving Your Credit Score</a:t>
            </a:r>
            <a:endParaRPr lang="en-US" sz="11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Wingdings" panose="05000000000000000000" pitchFamily="2" charset="2"/>
              <a:buChar char=""/>
            </a:pPr>
            <a:r>
              <a:rPr lang="en-US" sz="1100" kern="100" dirty="0">
                <a:solidFill>
                  <a:schemeClr val="tx1"/>
                </a:solidFill>
                <a:effectLst/>
                <a:latin typeface="Roboto Condensed" panose="02000000000000000000" pitchFamily="2" charset="0"/>
                <a:ea typeface="Calibri" panose="020F0502020204030204" pitchFamily="34" charset="0"/>
                <a:cs typeface="Times New Roman" panose="02020603050405020304" pitchFamily="18" charset="0"/>
              </a:rPr>
              <a:t>Why Should I Save for Retirement in My Twenties?</a:t>
            </a:r>
            <a:endParaRPr lang="en-US" sz="11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Wingdings" panose="05000000000000000000" pitchFamily="2" charset="2"/>
              <a:buChar char=""/>
            </a:pPr>
            <a:r>
              <a:rPr lang="en-US" sz="1100" kern="100" dirty="0">
                <a:solidFill>
                  <a:schemeClr val="tx1"/>
                </a:solidFill>
                <a:effectLst/>
                <a:latin typeface="Roboto Condensed" panose="02000000000000000000" pitchFamily="2" charset="0"/>
                <a:ea typeface="Calibri" panose="020F0502020204030204" pitchFamily="34" charset="0"/>
                <a:cs typeface="Times New Roman" panose="02020603050405020304" pitchFamily="18" charset="0"/>
              </a:rPr>
              <a:t>Creating a Spending &amp; Saving Plan</a:t>
            </a:r>
            <a:endParaRPr lang="en-US" sz="11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Wingdings" panose="05000000000000000000" pitchFamily="2" charset="2"/>
              <a:buChar char=""/>
            </a:pPr>
            <a:r>
              <a:rPr lang="en-US" sz="1100" kern="100" dirty="0">
                <a:solidFill>
                  <a:schemeClr val="tx1"/>
                </a:solidFill>
                <a:effectLst/>
                <a:latin typeface="Roboto Condensed" panose="02000000000000000000" pitchFamily="2" charset="0"/>
                <a:ea typeface="Calibri" panose="020F0502020204030204" pitchFamily="34" charset="0"/>
                <a:cs typeface="Times New Roman" panose="02020603050405020304" pitchFamily="18" charset="0"/>
              </a:rPr>
              <a:t>Ways to Improve Your Budget</a:t>
            </a:r>
            <a:endParaRPr lang="en-US" sz="11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Wingdings" panose="05000000000000000000" pitchFamily="2" charset="2"/>
              <a:buChar char=""/>
            </a:pPr>
            <a:r>
              <a:rPr lang="en-US" sz="1100" kern="100" dirty="0">
                <a:solidFill>
                  <a:schemeClr val="tx1"/>
                </a:solidFill>
                <a:effectLst/>
                <a:latin typeface="Roboto Condensed" panose="02000000000000000000" pitchFamily="2" charset="0"/>
                <a:ea typeface="Calibri" panose="020F0502020204030204" pitchFamily="34" charset="0"/>
                <a:cs typeface="Times New Roman" panose="02020603050405020304" pitchFamily="18" charset="0"/>
              </a:rPr>
              <a:t>What is Compounding Savings</a:t>
            </a:r>
            <a:endParaRPr lang="en-US" sz="11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Wingdings" panose="05000000000000000000" pitchFamily="2" charset="2"/>
              <a:buChar char=""/>
            </a:pPr>
            <a:r>
              <a:rPr lang="en-US" sz="1100" kern="100" dirty="0">
                <a:solidFill>
                  <a:schemeClr val="tx1"/>
                </a:solidFill>
                <a:effectLst/>
                <a:latin typeface="Roboto Condensed" panose="02000000000000000000" pitchFamily="2" charset="0"/>
                <a:ea typeface="Calibri" panose="020F0502020204030204" pitchFamily="34" charset="0"/>
                <a:cs typeface="Times New Roman" panose="02020603050405020304" pitchFamily="18" charset="0"/>
              </a:rPr>
              <a:t>Difference between Pre-Tax vs. Roth Contributions</a:t>
            </a:r>
            <a:endParaRPr lang="en-US" sz="11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Wingdings" panose="05000000000000000000" pitchFamily="2" charset="2"/>
              <a:buChar char=""/>
            </a:pPr>
            <a:r>
              <a:rPr lang="en-US" sz="1100" kern="100" dirty="0">
                <a:solidFill>
                  <a:schemeClr val="tx1"/>
                </a:solidFill>
                <a:effectLst/>
                <a:latin typeface="Roboto Condensed" panose="02000000000000000000" pitchFamily="2" charset="0"/>
                <a:ea typeface="Calibri" panose="020F0502020204030204" pitchFamily="34" charset="0"/>
                <a:cs typeface="Times New Roman" panose="02020603050405020304" pitchFamily="18" charset="0"/>
              </a:rPr>
              <a:t>Make the Most of Your Retirement Savings</a:t>
            </a:r>
            <a:endParaRPr lang="en-US" sz="11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Wingdings" panose="05000000000000000000" pitchFamily="2" charset="2"/>
              <a:buChar char=""/>
            </a:pPr>
            <a:r>
              <a:rPr lang="en-US" sz="1100" kern="100" dirty="0">
                <a:solidFill>
                  <a:schemeClr val="tx1"/>
                </a:solidFill>
                <a:effectLst/>
                <a:latin typeface="Roboto Condensed" panose="02000000000000000000" pitchFamily="2" charset="0"/>
                <a:ea typeface="Calibri" panose="020F0502020204030204" pitchFamily="34" charset="0"/>
                <a:cs typeface="Times New Roman" panose="02020603050405020304" pitchFamily="18" charset="0"/>
              </a:rPr>
              <a:t>Why You Need a Beneficiary</a:t>
            </a:r>
            <a:endParaRPr lang="en-US" sz="11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Rectangle 32">
            <a:extLst>
              <a:ext uri="{FF2B5EF4-FFF2-40B4-BE49-F238E27FC236}">
                <a16:creationId xmlns:a16="http://schemas.microsoft.com/office/drawing/2014/main" id="{A2DFB1C3-E529-81C8-B6B2-0158A3FC3645}"/>
              </a:ext>
            </a:extLst>
          </p:cNvPr>
          <p:cNvSpPr/>
          <p:nvPr/>
        </p:nvSpPr>
        <p:spPr>
          <a:xfrm>
            <a:off x="8341495" y="4221258"/>
            <a:ext cx="3230138" cy="27151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Arial" panose="020B0604020202020204" pitchFamily="34" charset="0"/>
                <a:cs typeface="Arial" panose="020B0604020202020204" pitchFamily="34" charset="0"/>
              </a:rPr>
              <a:t>Other</a:t>
            </a:r>
          </a:p>
        </p:txBody>
      </p:sp>
      <p:sp>
        <p:nvSpPr>
          <p:cNvPr id="35" name="TextBox 34">
            <a:extLst>
              <a:ext uri="{FF2B5EF4-FFF2-40B4-BE49-F238E27FC236}">
                <a16:creationId xmlns:a16="http://schemas.microsoft.com/office/drawing/2014/main" id="{D40C71CA-A9BF-E591-8A4B-7BB34F7AB47A}"/>
              </a:ext>
            </a:extLst>
          </p:cNvPr>
          <p:cNvSpPr txBox="1"/>
          <p:nvPr/>
        </p:nvSpPr>
        <p:spPr>
          <a:xfrm>
            <a:off x="8330506" y="4435396"/>
            <a:ext cx="3278254" cy="968022"/>
          </a:xfrm>
          <a:prstGeom prst="rect">
            <a:avLst/>
          </a:prstGeom>
          <a:noFill/>
        </p:spPr>
        <p:txBody>
          <a:bodyPr wrap="square">
            <a:spAutoFit/>
          </a:bodyPr>
          <a:lstStyle/>
          <a:p>
            <a:pPr marL="342900" marR="0" lvl="0" indent="-342900">
              <a:lnSpc>
                <a:spcPct val="150000"/>
              </a:lnSpc>
              <a:spcBef>
                <a:spcPts val="0"/>
              </a:spcBef>
              <a:spcAft>
                <a:spcPts val="0"/>
              </a:spcAft>
              <a:buFont typeface="Wingdings" panose="05000000000000000000" pitchFamily="2" charset="2"/>
              <a:buChar char=""/>
            </a:pPr>
            <a:r>
              <a:rPr lang="en-US" sz="1100" kern="100" dirty="0">
                <a:effectLst/>
                <a:latin typeface="Roboto Condensed" panose="02000000000000000000" pitchFamily="2" charset="0"/>
                <a:ea typeface="Roboto Condensed" panose="02000000000000000000" pitchFamily="2" charset="0"/>
                <a:cs typeface="Roboto Condensed" panose="02000000000000000000" pitchFamily="2" charset="0"/>
              </a:rPr>
              <a:t>Life Event Resources</a:t>
            </a:r>
          </a:p>
          <a:p>
            <a:pPr marL="342900" marR="0" lvl="0" indent="-342900">
              <a:lnSpc>
                <a:spcPct val="150000"/>
              </a:lnSpc>
              <a:spcBef>
                <a:spcPts val="0"/>
              </a:spcBef>
              <a:spcAft>
                <a:spcPts val="0"/>
              </a:spcAft>
              <a:buFont typeface="Wingdings" panose="05000000000000000000" pitchFamily="2" charset="2"/>
              <a:buChar char=""/>
            </a:pPr>
            <a:r>
              <a:rPr lang="en-US" sz="1100" kern="100" dirty="0">
                <a:latin typeface="Roboto Condensed" panose="02000000000000000000" pitchFamily="2" charset="0"/>
                <a:ea typeface="Roboto Condensed" panose="02000000000000000000" pitchFamily="2" charset="0"/>
                <a:cs typeface="Roboto Condensed" panose="02000000000000000000" pitchFamily="2" charset="0"/>
              </a:rPr>
              <a:t>Handbooks &amp; Guides</a:t>
            </a:r>
          </a:p>
          <a:p>
            <a:pPr marR="0" lvl="0">
              <a:lnSpc>
                <a:spcPct val="50000"/>
              </a:lnSpc>
              <a:spcBef>
                <a:spcPts val="0"/>
              </a:spcBef>
              <a:spcAft>
                <a:spcPts val="0"/>
              </a:spcAft>
            </a:pPr>
            <a:endParaRPr lang="en-US" sz="1100" kern="100" dirty="0">
              <a:effectLst/>
              <a:latin typeface="Roboto Condensed" panose="02000000000000000000" pitchFamily="2" charset="0"/>
              <a:ea typeface="Roboto Condensed" panose="02000000000000000000" pitchFamily="2" charset="0"/>
              <a:cs typeface="Roboto Condensed" panose="02000000000000000000" pitchFamily="2" charset="0"/>
            </a:endParaRPr>
          </a:p>
          <a:p>
            <a:pPr marL="22860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5" name="TextBox 44">
            <a:extLst>
              <a:ext uri="{FF2B5EF4-FFF2-40B4-BE49-F238E27FC236}">
                <a16:creationId xmlns:a16="http://schemas.microsoft.com/office/drawing/2014/main" id="{FD4EDF68-30AB-015E-EAA9-7A6777A6D0BA}"/>
              </a:ext>
            </a:extLst>
          </p:cNvPr>
          <p:cNvSpPr txBox="1"/>
          <p:nvPr/>
        </p:nvSpPr>
        <p:spPr>
          <a:xfrm>
            <a:off x="7357566" y="6006939"/>
            <a:ext cx="4198676" cy="307777"/>
          </a:xfrm>
          <a:prstGeom prst="rect">
            <a:avLst/>
          </a:prstGeom>
          <a:solidFill>
            <a:srgbClr val="00B050"/>
          </a:solidFill>
        </p:spPr>
        <p:txBody>
          <a:bodyPr wrap="square" rtlCol="0">
            <a:spAutoFit/>
          </a:bodyPr>
          <a:lstStyle/>
          <a:p>
            <a:pPr algn="ctr"/>
            <a:r>
              <a:rPr lang="en-US" sz="1400" dirty="0">
                <a:solidFill>
                  <a:schemeClr val="bg1"/>
                </a:solidFill>
                <a:latin typeface="Arial" panose="020B0604020202020204" pitchFamily="34" charset="0"/>
                <a:cs typeface="Arial" panose="020B0604020202020204" pitchFamily="34" charset="0"/>
              </a:rPr>
              <a:t>Questions?     Call Fidelity at 800-835-5097</a:t>
            </a:r>
          </a:p>
        </p:txBody>
      </p:sp>
      <p:sp>
        <p:nvSpPr>
          <p:cNvPr id="2" name="TextBox 1">
            <a:extLst>
              <a:ext uri="{FF2B5EF4-FFF2-40B4-BE49-F238E27FC236}">
                <a16:creationId xmlns:a16="http://schemas.microsoft.com/office/drawing/2014/main" id="{8DBF84CF-806E-CB90-D442-D0BCB93529B1}"/>
              </a:ext>
            </a:extLst>
          </p:cNvPr>
          <p:cNvSpPr txBox="1"/>
          <p:nvPr/>
        </p:nvSpPr>
        <p:spPr>
          <a:xfrm>
            <a:off x="7357566" y="6386295"/>
            <a:ext cx="3536857" cy="307777"/>
          </a:xfrm>
          <a:prstGeom prst="rect">
            <a:avLst/>
          </a:prstGeom>
          <a:solidFill>
            <a:srgbClr val="00539F"/>
          </a:solidFill>
        </p:spPr>
        <p:txBody>
          <a:bodyPr wrap="square" rtlCol="0">
            <a:spAutoFit/>
          </a:bodyPr>
          <a:lstStyle/>
          <a:p>
            <a:pPr algn="ctr"/>
            <a:r>
              <a:rPr lang="en-US" sz="1400" dirty="0">
                <a:solidFill>
                  <a:schemeClr val="bg1"/>
                </a:solidFill>
              </a:rPr>
              <a:t>Your Retirement Plan ID #44686</a:t>
            </a:r>
          </a:p>
        </p:txBody>
      </p:sp>
      <p:sp>
        <p:nvSpPr>
          <p:cNvPr id="3" name="Slide Number Placeholder 2">
            <a:extLst>
              <a:ext uri="{FF2B5EF4-FFF2-40B4-BE49-F238E27FC236}">
                <a16:creationId xmlns:a16="http://schemas.microsoft.com/office/drawing/2014/main" id="{50834C48-1DC6-DCBA-0269-D1E79D83DE18}"/>
              </a:ext>
            </a:extLst>
          </p:cNvPr>
          <p:cNvSpPr>
            <a:spLocks noGrp="1"/>
          </p:cNvSpPr>
          <p:nvPr>
            <p:ph type="sldNum" sz="quarter" idx="12"/>
          </p:nvPr>
        </p:nvSpPr>
        <p:spPr/>
        <p:txBody>
          <a:bodyPr/>
          <a:lstStyle/>
          <a:p>
            <a:fld id="{647369D3-0C8F-4905-A28D-0B89B8168B63}" type="slidenum">
              <a:rPr lang="en-US" smtClean="0"/>
              <a:pPr/>
              <a:t>9</a:t>
            </a:fld>
            <a:endParaRPr lang="en-US" dirty="0"/>
          </a:p>
        </p:txBody>
      </p:sp>
    </p:spTree>
    <p:extLst>
      <p:ext uri="{BB962C8B-B14F-4D97-AF65-F5344CB8AC3E}">
        <p14:creationId xmlns:p14="http://schemas.microsoft.com/office/powerpoint/2010/main" val="2048412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9366</TotalTime>
  <Words>3208</Words>
  <Application>Microsoft Office PowerPoint</Application>
  <PresentationFormat>Widescreen</PresentationFormat>
  <Paragraphs>432</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Arial Narrow</vt:lpstr>
      <vt:lpstr>Calibri</vt:lpstr>
      <vt:lpstr>Calibri Light</vt:lpstr>
      <vt:lpstr>Fidelity Sans</vt:lpstr>
      <vt:lpstr>Helvectia</vt:lpstr>
      <vt:lpstr>Roboto Condensed</vt:lpstr>
      <vt:lpstr>Symbol</vt:lpstr>
      <vt:lpstr>Wingdings</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bjf1bjf1@gmail.com</dc:creator>
  <cp:lastModifiedBy>Bart Francescone</cp:lastModifiedBy>
  <cp:revision>108</cp:revision>
  <cp:lastPrinted>2025-03-24T19:29:23Z</cp:lastPrinted>
  <dcterms:created xsi:type="dcterms:W3CDTF">2023-04-24T18:27:27Z</dcterms:created>
  <dcterms:modified xsi:type="dcterms:W3CDTF">2025-03-24T19:34:45Z</dcterms:modified>
</cp:coreProperties>
</file>