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</p:sldIdLst>
  <p:sldSz cx="18288000" cy="10287000"/>
  <p:notesSz cx="6858000" cy="9144000"/>
  <p:embeddedFontLst>
    <p:embeddedFont>
      <p:font typeface="Arial Bold" panose="020B0802020202020204" pitchFamily="34" charset="77"/>
      <p:regular r:id="rId4"/>
      <p:bold r:id="rId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 autoAdjust="0"/>
    <p:restoredTop sz="94558" autoAdjust="0"/>
  </p:normalViewPr>
  <p:slideViewPr>
    <p:cSldViewPr>
      <p:cViewPr varScale="1">
        <p:scale>
          <a:sx n="80" d="100"/>
          <a:sy n="80" d="100"/>
        </p:scale>
        <p:origin x="824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font" Target="fonts/font2.fntdata"/><Relationship Id="rId4" Type="http://schemas.openxmlformats.org/officeDocument/2006/relationships/font" Target="fonts/font1.fntdata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4180" y="193893"/>
            <a:ext cx="12874561" cy="10137287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13211398" y="2972182"/>
            <a:ext cx="4670332" cy="5002568"/>
            <a:chOff x="0" y="0"/>
            <a:chExt cx="1230046" cy="1317549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230046" cy="1317549"/>
            </a:xfrm>
            <a:custGeom>
              <a:avLst/>
              <a:gdLst/>
              <a:ahLst/>
              <a:cxnLst/>
              <a:rect l="l" t="t" r="r" b="b"/>
              <a:pathLst>
                <a:path w="1230046" h="1317549">
                  <a:moveTo>
                    <a:pt x="84542" y="0"/>
                  </a:moveTo>
                  <a:lnTo>
                    <a:pt x="1145505" y="0"/>
                  </a:lnTo>
                  <a:cubicBezTo>
                    <a:pt x="1192196" y="0"/>
                    <a:pt x="1230046" y="37851"/>
                    <a:pt x="1230046" y="84542"/>
                  </a:cubicBezTo>
                  <a:lnTo>
                    <a:pt x="1230046" y="1233007"/>
                  </a:lnTo>
                  <a:cubicBezTo>
                    <a:pt x="1230046" y="1255429"/>
                    <a:pt x="1221139" y="1276933"/>
                    <a:pt x="1205285" y="1292787"/>
                  </a:cubicBezTo>
                  <a:cubicBezTo>
                    <a:pt x="1189430" y="1308642"/>
                    <a:pt x="1167926" y="1317549"/>
                    <a:pt x="1145505" y="1317549"/>
                  </a:cubicBezTo>
                  <a:lnTo>
                    <a:pt x="84542" y="1317549"/>
                  </a:lnTo>
                  <a:cubicBezTo>
                    <a:pt x="62120" y="1317549"/>
                    <a:pt x="40616" y="1308642"/>
                    <a:pt x="24762" y="1292787"/>
                  </a:cubicBezTo>
                  <a:cubicBezTo>
                    <a:pt x="8907" y="1276933"/>
                    <a:pt x="0" y="1255429"/>
                    <a:pt x="0" y="1233007"/>
                  </a:cubicBezTo>
                  <a:lnTo>
                    <a:pt x="0" y="84542"/>
                  </a:lnTo>
                  <a:cubicBezTo>
                    <a:pt x="0" y="62120"/>
                    <a:pt x="8907" y="40616"/>
                    <a:pt x="24762" y="24762"/>
                  </a:cubicBezTo>
                  <a:cubicBezTo>
                    <a:pt x="40616" y="8907"/>
                    <a:pt x="62120" y="0"/>
                    <a:pt x="84542" y="0"/>
                  </a:cubicBezTo>
                  <a:close/>
                </a:path>
              </a:pathLst>
            </a:custGeom>
            <a:solidFill>
              <a:srgbClr val="A6A6A6">
                <a:alpha val="6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76200"/>
              <a:ext cx="1230046" cy="13937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13557993" y="3400329"/>
            <a:ext cx="333725" cy="333725"/>
            <a:chOff x="0" y="0"/>
            <a:chExt cx="87895" cy="87895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7895" cy="87895"/>
            </a:xfrm>
            <a:custGeom>
              <a:avLst/>
              <a:gdLst/>
              <a:ahLst/>
              <a:cxnLst/>
              <a:rect l="l" t="t" r="r" b="b"/>
              <a:pathLst>
                <a:path w="87895" h="87895">
                  <a:moveTo>
                    <a:pt x="0" y="0"/>
                  </a:moveTo>
                  <a:lnTo>
                    <a:pt x="87895" y="0"/>
                  </a:lnTo>
                  <a:lnTo>
                    <a:pt x="87895" y="87895"/>
                  </a:lnTo>
                  <a:lnTo>
                    <a:pt x="0" y="87895"/>
                  </a:lnTo>
                  <a:close/>
                </a:path>
              </a:pathLst>
            </a:custGeom>
            <a:solidFill>
              <a:srgbClr val="4B3242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76200"/>
              <a:ext cx="87895" cy="1640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3557993" y="4105052"/>
            <a:ext cx="333725" cy="333725"/>
            <a:chOff x="0" y="0"/>
            <a:chExt cx="87895" cy="87895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7895" cy="87895"/>
            </a:xfrm>
            <a:custGeom>
              <a:avLst/>
              <a:gdLst/>
              <a:ahLst/>
              <a:cxnLst/>
              <a:rect l="l" t="t" r="r" b="b"/>
              <a:pathLst>
                <a:path w="87895" h="87895">
                  <a:moveTo>
                    <a:pt x="0" y="0"/>
                  </a:moveTo>
                  <a:lnTo>
                    <a:pt x="87895" y="0"/>
                  </a:lnTo>
                  <a:lnTo>
                    <a:pt x="87895" y="87895"/>
                  </a:lnTo>
                  <a:lnTo>
                    <a:pt x="0" y="87895"/>
                  </a:lnTo>
                  <a:close/>
                </a:path>
              </a:pathLst>
            </a:custGeom>
            <a:solidFill>
              <a:srgbClr val="97A697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-76200"/>
              <a:ext cx="87895" cy="1640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13557993" y="4809775"/>
            <a:ext cx="333725" cy="333725"/>
            <a:chOff x="0" y="0"/>
            <a:chExt cx="87895" cy="87895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7895" cy="87895"/>
            </a:xfrm>
            <a:custGeom>
              <a:avLst/>
              <a:gdLst/>
              <a:ahLst/>
              <a:cxnLst/>
              <a:rect l="l" t="t" r="r" b="b"/>
              <a:pathLst>
                <a:path w="87895" h="87895">
                  <a:moveTo>
                    <a:pt x="0" y="0"/>
                  </a:moveTo>
                  <a:lnTo>
                    <a:pt x="87895" y="0"/>
                  </a:lnTo>
                  <a:lnTo>
                    <a:pt x="87895" y="87895"/>
                  </a:lnTo>
                  <a:lnTo>
                    <a:pt x="0" y="87895"/>
                  </a:lnTo>
                  <a:close/>
                </a:path>
              </a:pathLst>
            </a:custGeom>
            <a:solidFill>
              <a:srgbClr val="562E18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76200"/>
              <a:ext cx="87895" cy="1640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13557993" y="5514975"/>
            <a:ext cx="333725" cy="333725"/>
            <a:chOff x="0" y="0"/>
            <a:chExt cx="87895" cy="87895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87895" cy="87895"/>
            </a:xfrm>
            <a:custGeom>
              <a:avLst/>
              <a:gdLst/>
              <a:ahLst/>
              <a:cxnLst/>
              <a:rect l="l" t="t" r="r" b="b"/>
              <a:pathLst>
                <a:path w="87895" h="87895">
                  <a:moveTo>
                    <a:pt x="0" y="0"/>
                  </a:moveTo>
                  <a:lnTo>
                    <a:pt x="87895" y="0"/>
                  </a:lnTo>
                  <a:lnTo>
                    <a:pt x="87895" y="87895"/>
                  </a:lnTo>
                  <a:lnTo>
                    <a:pt x="0" y="87895"/>
                  </a:lnTo>
                  <a:close/>
                </a:path>
              </a:pathLst>
            </a:custGeom>
            <a:solidFill>
              <a:srgbClr val="B9E6E6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76200"/>
              <a:ext cx="87895" cy="1640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13557993" y="6220175"/>
            <a:ext cx="333725" cy="333725"/>
            <a:chOff x="0" y="0"/>
            <a:chExt cx="87895" cy="87895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87895" cy="87895"/>
            </a:xfrm>
            <a:custGeom>
              <a:avLst/>
              <a:gdLst/>
              <a:ahLst/>
              <a:cxnLst/>
              <a:rect l="l" t="t" r="r" b="b"/>
              <a:pathLst>
                <a:path w="87895" h="87895">
                  <a:moveTo>
                    <a:pt x="0" y="0"/>
                  </a:moveTo>
                  <a:lnTo>
                    <a:pt x="87895" y="0"/>
                  </a:lnTo>
                  <a:lnTo>
                    <a:pt x="87895" y="87895"/>
                  </a:lnTo>
                  <a:lnTo>
                    <a:pt x="0" y="87895"/>
                  </a:lnTo>
                  <a:close/>
                </a:path>
              </a:pathLst>
            </a:custGeom>
            <a:solidFill>
              <a:srgbClr val="A05324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-76200"/>
              <a:ext cx="87895" cy="1640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21" name="Freeform 21"/>
          <p:cNvSpPr/>
          <p:nvPr/>
        </p:nvSpPr>
        <p:spPr>
          <a:xfrm>
            <a:off x="14112387" y="8731060"/>
            <a:ext cx="3801681" cy="1054481"/>
          </a:xfrm>
          <a:custGeom>
            <a:avLst/>
            <a:gdLst/>
            <a:ahLst/>
            <a:cxnLst/>
            <a:rect l="l" t="t" r="r" b="b"/>
            <a:pathLst>
              <a:path w="3801681" h="1054481">
                <a:moveTo>
                  <a:pt x="0" y="0"/>
                </a:moveTo>
                <a:lnTo>
                  <a:pt x="3801681" y="0"/>
                </a:lnTo>
                <a:lnTo>
                  <a:pt x="3801681" y="1054480"/>
                </a:lnTo>
                <a:lnTo>
                  <a:pt x="0" y="105448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2" name="TextBox 22"/>
          <p:cNvSpPr txBox="1"/>
          <p:nvPr/>
        </p:nvSpPr>
        <p:spPr>
          <a:xfrm>
            <a:off x="8063657" y="122809"/>
            <a:ext cx="2160687" cy="9488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33"/>
              </a:lnSpc>
            </a:pPr>
            <a:r>
              <a:rPr lang="en-US" sz="3399" b="1">
                <a:solidFill>
                  <a:srgbClr val="000000"/>
                </a:solidFill>
                <a:latin typeface="Arial Bold"/>
                <a:ea typeface="Arial Bold"/>
                <a:cs typeface="Arial Bold"/>
                <a:sym typeface="Arial Bold"/>
              </a:rPr>
              <a:t>Income</a:t>
            </a:r>
          </a:p>
          <a:p>
            <a:pPr marL="0" lvl="0" indent="0" algn="ctr">
              <a:lnSpc>
                <a:spcPts val="3433"/>
              </a:lnSpc>
            </a:pPr>
            <a:r>
              <a:rPr lang="en-US" sz="3399" b="1">
                <a:solidFill>
                  <a:srgbClr val="000000"/>
                </a:solidFill>
                <a:latin typeface="Arial Bold"/>
                <a:ea typeface="Arial Bold"/>
                <a:cs typeface="Arial Bold"/>
                <a:sym typeface="Arial Bold"/>
              </a:rPr>
              <a:t>$9,032,000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3977606" y="3389250"/>
            <a:ext cx="2360563" cy="3448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19"/>
              </a:lnSpc>
            </a:pPr>
            <a:r>
              <a:rPr lang="en-US" sz="1799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Contributions - Support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13977606" y="4093972"/>
            <a:ext cx="2729954" cy="29296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519"/>
              </a:lnSpc>
            </a:pPr>
            <a:r>
              <a:rPr lang="en-US" sz="1799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Contributions - Gen Fund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14029794" y="4766135"/>
            <a:ext cx="2200805" cy="29296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519"/>
              </a:lnSpc>
            </a:pPr>
            <a:r>
              <a:rPr lang="en-US" sz="1799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Administrative Fees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13977606" y="5503895"/>
            <a:ext cx="3936462" cy="29296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519"/>
              </a:lnSpc>
            </a:pPr>
            <a:r>
              <a:rPr lang="en-US" sz="1799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Legacies, Planned Giving and,  Other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13977606" y="6239225"/>
            <a:ext cx="2862594" cy="29296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519"/>
              </a:lnSpc>
            </a:pPr>
            <a:r>
              <a:rPr lang="en-US" sz="1799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Transfers from Endowment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4899676" y="1665898"/>
            <a:ext cx="1067098" cy="7753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39"/>
              </a:lnSpc>
            </a:pPr>
            <a:r>
              <a:rPr lang="en-US" sz="2099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Legacies</a:t>
            </a:r>
          </a:p>
          <a:p>
            <a:pPr marL="0" lvl="0" indent="0" algn="ctr">
              <a:lnSpc>
                <a:spcPts val="2939"/>
              </a:lnSpc>
              <a:spcBef>
                <a:spcPct val="0"/>
              </a:spcBef>
            </a:pPr>
            <a:r>
              <a:rPr lang="en-US" sz="2099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4%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2961" y="581040"/>
            <a:ext cx="9726912" cy="9253046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13211398" y="2972182"/>
            <a:ext cx="3447054" cy="3575411"/>
            <a:chOff x="0" y="0"/>
            <a:chExt cx="907866" cy="941672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907866" cy="941672"/>
            </a:xfrm>
            <a:custGeom>
              <a:avLst/>
              <a:gdLst/>
              <a:ahLst/>
              <a:cxnLst/>
              <a:rect l="l" t="t" r="r" b="b"/>
              <a:pathLst>
                <a:path w="907866" h="941672">
                  <a:moveTo>
                    <a:pt x="114544" y="0"/>
                  </a:moveTo>
                  <a:lnTo>
                    <a:pt x="793323" y="0"/>
                  </a:lnTo>
                  <a:cubicBezTo>
                    <a:pt x="856583" y="0"/>
                    <a:pt x="907866" y="51283"/>
                    <a:pt x="907866" y="114544"/>
                  </a:cubicBezTo>
                  <a:lnTo>
                    <a:pt x="907866" y="827128"/>
                  </a:lnTo>
                  <a:cubicBezTo>
                    <a:pt x="907866" y="890389"/>
                    <a:pt x="856583" y="941672"/>
                    <a:pt x="793323" y="941672"/>
                  </a:cubicBezTo>
                  <a:lnTo>
                    <a:pt x="114544" y="941672"/>
                  </a:lnTo>
                  <a:cubicBezTo>
                    <a:pt x="51283" y="941672"/>
                    <a:pt x="0" y="890389"/>
                    <a:pt x="0" y="827128"/>
                  </a:cubicBezTo>
                  <a:lnTo>
                    <a:pt x="0" y="114544"/>
                  </a:lnTo>
                  <a:cubicBezTo>
                    <a:pt x="0" y="51283"/>
                    <a:pt x="51283" y="0"/>
                    <a:pt x="114544" y="0"/>
                  </a:cubicBezTo>
                  <a:close/>
                </a:path>
              </a:pathLst>
            </a:custGeom>
            <a:solidFill>
              <a:srgbClr val="A6A6A6">
                <a:alpha val="69804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76200"/>
              <a:ext cx="907866" cy="10178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13557993" y="3400329"/>
            <a:ext cx="333725" cy="333725"/>
            <a:chOff x="0" y="0"/>
            <a:chExt cx="87895" cy="87895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7895" cy="87895"/>
            </a:xfrm>
            <a:custGeom>
              <a:avLst/>
              <a:gdLst/>
              <a:ahLst/>
              <a:cxnLst/>
              <a:rect l="l" t="t" r="r" b="b"/>
              <a:pathLst>
                <a:path w="87895" h="87895">
                  <a:moveTo>
                    <a:pt x="0" y="0"/>
                  </a:moveTo>
                  <a:lnTo>
                    <a:pt x="87895" y="0"/>
                  </a:lnTo>
                  <a:lnTo>
                    <a:pt x="87895" y="87895"/>
                  </a:lnTo>
                  <a:lnTo>
                    <a:pt x="0" y="87895"/>
                  </a:lnTo>
                  <a:close/>
                </a:path>
              </a:pathLst>
            </a:custGeom>
            <a:solidFill>
              <a:srgbClr val="4B3242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76200"/>
              <a:ext cx="87895" cy="1640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3557993" y="4105052"/>
            <a:ext cx="333725" cy="333725"/>
            <a:chOff x="0" y="0"/>
            <a:chExt cx="87895" cy="87895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7895" cy="87895"/>
            </a:xfrm>
            <a:custGeom>
              <a:avLst/>
              <a:gdLst/>
              <a:ahLst/>
              <a:cxnLst/>
              <a:rect l="l" t="t" r="r" b="b"/>
              <a:pathLst>
                <a:path w="87895" h="87895">
                  <a:moveTo>
                    <a:pt x="0" y="0"/>
                  </a:moveTo>
                  <a:lnTo>
                    <a:pt x="87895" y="0"/>
                  </a:lnTo>
                  <a:lnTo>
                    <a:pt x="87895" y="87895"/>
                  </a:lnTo>
                  <a:lnTo>
                    <a:pt x="0" y="87895"/>
                  </a:lnTo>
                  <a:close/>
                </a:path>
              </a:pathLst>
            </a:custGeom>
            <a:solidFill>
              <a:srgbClr val="97A697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-76200"/>
              <a:ext cx="87895" cy="1640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13557993" y="4809775"/>
            <a:ext cx="333725" cy="333725"/>
            <a:chOff x="0" y="0"/>
            <a:chExt cx="87895" cy="87895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7895" cy="87895"/>
            </a:xfrm>
            <a:custGeom>
              <a:avLst/>
              <a:gdLst/>
              <a:ahLst/>
              <a:cxnLst/>
              <a:rect l="l" t="t" r="r" b="b"/>
              <a:pathLst>
                <a:path w="87895" h="87895">
                  <a:moveTo>
                    <a:pt x="0" y="0"/>
                  </a:moveTo>
                  <a:lnTo>
                    <a:pt x="87895" y="0"/>
                  </a:lnTo>
                  <a:lnTo>
                    <a:pt x="87895" y="87895"/>
                  </a:lnTo>
                  <a:lnTo>
                    <a:pt x="0" y="87895"/>
                  </a:lnTo>
                  <a:close/>
                </a:path>
              </a:pathLst>
            </a:custGeom>
            <a:solidFill>
              <a:srgbClr val="B9E6E6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76200"/>
              <a:ext cx="87895" cy="1640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13557993" y="5514975"/>
            <a:ext cx="333725" cy="333725"/>
            <a:chOff x="0" y="0"/>
            <a:chExt cx="87895" cy="87895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87895" cy="87895"/>
            </a:xfrm>
            <a:custGeom>
              <a:avLst/>
              <a:gdLst/>
              <a:ahLst/>
              <a:cxnLst/>
              <a:rect l="l" t="t" r="r" b="b"/>
              <a:pathLst>
                <a:path w="87895" h="87895">
                  <a:moveTo>
                    <a:pt x="0" y="0"/>
                  </a:moveTo>
                  <a:lnTo>
                    <a:pt x="87895" y="0"/>
                  </a:lnTo>
                  <a:lnTo>
                    <a:pt x="87895" y="87895"/>
                  </a:lnTo>
                  <a:lnTo>
                    <a:pt x="0" y="87895"/>
                  </a:lnTo>
                  <a:close/>
                </a:path>
              </a:pathLst>
            </a:custGeom>
            <a:solidFill>
              <a:srgbClr val="A05324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76200"/>
              <a:ext cx="87895" cy="1640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14112387" y="8731060"/>
            <a:ext cx="3801681" cy="1054481"/>
          </a:xfrm>
          <a:custGeom>
            <a:avLst/>
            <a:gdLst/>
            <a:ahLst/>
            <a:cxnLst/>
            <a:rect l="l" t="t" r="r" b="b"/>
            <a:pathLst>
              <a:path w="3801681" h="1054481">
                <a:moveTo>
                  <a:pt x="0" y="0"/>
                </a:moveTo>
                <a:lnTo>
                  <a:pt x="3801681" y="0"/>
                </a:lnTo>
                <a:lnTo>
                  <a:pt x="3801681" y="1054480"/>
                </a:lnTo>
                <a:lnTo>
                  <a:pt x="0" y="105448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9" name="TextBox 19"/>
          <p:cNvSpPr txBox="1"/>
          <p:nvPr/>
        </p:nvSpPr>
        <p:spPr>
          <a:xfrm>
            <a:off x="8063657" y="84709"/>
            <a:ext cx="2160687" cy="10450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75"/>
              </a:lnSpc>
            </a:pPr>
            <a:r>
              <a:rPr lang="en-US" sz="3399" b="1">
                <a:solidFill>
                  <a:srgbClr val="000000"/>
                </a:solidFill>
                <a:latin typeface="Arial Bold"/>
                <a:ea typeface="Arial Bold"/>
                <a:cs typeface="Arial Bold"/>
                <a:sym typeface="Arial Bold"/>
              </a:rPr>
              <a:t>Expenses</a:t>
            </a:r>
          </a:p>
          <a:p>
            <a:pPr marL="0" lvl="0" indent="0" algn="ctr">
              <a:lnSpc>
                <a:spcPts val="3875"/>
              </a:lnSpc>
            </a:pPr>
            <a:r>
              <a:rPr lang="en-US" sz="3399" b="1">
                <a:solidFill>
                  <a:srgbClr val="000000"/>
                </a:solidFill>
                <a:latin typeface="Arial Bold"/>
                <a:ea typeface="Arial Bold"/>
                <a:cs typeface="Arial Bold"/>
                <a:sym typeface="Arial Bold"/>
              </a:rPr>
              <a:t>$8,928,000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4045042" y="3392297"/>
            <a:ext cx="885230" cy="3778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9"/>
              </a:lnSpc>
            </a:pPr>
            <a:r>
              <a:rPr lang="en-US" sz="1999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Ministry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4045042" y="4093972"/>
            <a:ext cx="1344960" cy="3778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9"/>
              </a:lnSpc>
            </a:pPr>
            <a:r>
              <a:rPr lang="en-US" sz="1999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Mobilization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14038121" y="4798695"/>
            <a:ext cx="1610469" cy="32765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799"/>
              </a:lnSpc>
            </a:pPr>
            <a:r>
              <a:rPr lang="en-US" sz="1999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Development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4038121" y="5500370"/>
            <a:ext cx="1610469" cy="3778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9"/>
              </a:lnSpc>
            </a:pPr>
            <a:r>
              <a:rPr lang="en-US" sz="1999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Administration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32</Words>
  <Application>Microsoft Macintosh PowerPoint</Application>
  <PresentationFormat>Custom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Arial Bold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Income $9,032,000</dc:title>
  <cp:lastModifiedBy>Jon Wolbert</cp:lastModifiedBy>
  <cp:revision>2</cp:revision>
  <dcterms:created xsi:type="dcterms:W3CDTF">2006-08-16T00:00:00Z</dcterms:created>
  <dcterms:modified xsi:type="dcterms:W3CDTF">2025-03-19T13:16:22Z</dcterms:modified>
  <dc:identifier>DAGiGwKKUhM</dc:identifier>
</cp:coreProperties>
</file>