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43" Type="http://schemas.openxmlformats.org/officeDocument/2006/relationships/slide" Target="slides/slide38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fe140c4efa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2fe140c4efa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fe140c4efa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2fe140c4efa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fe140c4efa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fe140c4efa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fdce8441aa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fdce8441aa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fdce8441aa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2fdce8441aa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fe140c4efa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2fe140c4efa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fe140c4efa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fe140c4efa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fe140c4efa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2fe140c4efa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fe140c4efa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2fe140c4efa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fe140c4efa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2fe140c4efa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They send out the most communication during the </a:t>
            </a:r>
            <a:r>
              <a:rPr lang="en-GB"/>
              <a:t>height</a:t>
            </a:r>
            <a:r>
              <a:rPr lang="en-GB"/>
              <a:t> of their ministry (summer) and tapper off with slightly less but still consistent newsletters in the off camp season.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dce8441aa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dce8441aa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fe140c4efa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2fe140c4efa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fe140c4efa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2fe140c4efa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fe140c4efa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2fe140c4efa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fe140c4efa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2fe140c4efa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fe140c4efa_0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fe140c4efa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2fe140c4efa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2fe140c4efa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2fe140c4efa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2fe140c4efa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2fe140c4efa_0_1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2fe140c4efa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will be giving you the ability to test this out yourself soon!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fe140c4efa_0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2fe140c4efa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2fe140c4efa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2fe140c4efa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fdce8441aa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2fdce8441aa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fe140c4efa_0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2fe140c4efa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2fe140c4efa_0_1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2fe140c4efa_0_1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2fe140c4efa_0_2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2fe140c4efa_0_2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fe140c4efa_0_2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fe140c4efa_0_2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2fe140c4efa_0_2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2fe140c4efa_0_2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2fe140c4efa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2fe140c4efa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2e40f043eb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2e40f043eb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2fe140c4efa_0_2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2fe140c4efa_0_2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444f9882c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444f9882c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fdce8441aa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fdce8441aa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fdce8441aa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fdce8441aa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e41965a72e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e41965a72e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fdce8441aa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fdce8441aa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fe140c4ef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fe140c4ef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fdce8441aa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2fdce8441aa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Relationship Id="rId4" Type="http://schemas.openxmlformats.org/officeDocument/2006/relationships/image" Target="../media/image2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3.png"/><Relationship Id="rId4" Type="http://schemas.openxmlformats.org/officeDocument/2006/relationships/image" Target="../media/image2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Relationship Id="rId4" Type="http://schemas.openxmlformats.org/officeDocument/2006/relationships/image" Target="../media/image20.png"/><Relationship Id="rId5" Type="http://schemas.openxmlformats.org/officeDocument/2006/relationships/image" Target="../media/image1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1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.png"/><Relationship Id="rId4" Type="http://schemas.openxmlformats.org/officeDocument/2006/relationships/image" Target="../media/image27.png"/><Relationship Id="rId5" Type="http://schemas.openxmlformats.org/officeDocument/2006/relationships/image" Target="../media/image2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9.png"/><Relationship Id="rId4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.png"/><Relationship Id="rId4" Type="http://schemas.openxmlformats.org/officeDocument/2006/relationships/image" Target="../media/image31.png"/><Relationship Id="rId5" Type="http://schemas.openxmlformats.org/officeDocument/2006/relationships/image" Target="../media/image30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2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.png"/><Relationship Id="rId4" Type="http://schemas.openxmlformats.org/officeDocument/2006/relationships/image" Target="../media/image25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.png"/><Relationship Id="rId4" Type="http://schemas.openxmlformats.org/officeDocument/2006/relationships/image" Target="../media/image29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8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1775" y="-511700"/>
            <a:ext cx="9198300" cy="6130700"/>
          </a:xfrm>
          <a:prstGeom prst="rect">
            <a:avLst/>
          </a:prstGeom>
          <a:solidFill>
            <a:srgbClr val="97A697"/>
          </a:solidFill>
          <a:ln>
            <a:noFill/>
          </a:ln>
        </p:spPr>
      </p:pic>
      <p:sp>
        <p:nvSpPr>
          <p:cNvPr id="55" name="Google Shape;55;p13"/>
          <p:cNvSpPr txBox="1"/>
          <p:nvPr>
            <p:ph type="ctrTitle"/>
          </p:nvPr>
        </p:nvSpPr>
        <p:spPr>
          <a:xfrm>
            <a:off x="311708" y="9564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</a:rPr>
              <a:t>Communications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252825" y="3009075"/>
            <a:ext cx="8879400" cy="9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500">
                <a:solidFill>
                  <a:schemeClr val="lt1"/>
                </a:solidFill>
              </a:rPr>
              <a:t>Refresh 2025</a:t>
            </a:r>
            <a:endParaRPr sz="250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11831" y="956475"/>
            <a:ext cx="4096800" cy="113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2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5" name="Google Shape;12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9755" y="0"/>
            <a:ext cx="674449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1" name="Google Shape;13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7056" y="0"/>
            <a:ext cx="700633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1775" y="-483348"/>
            <a:ext cx="9155773" cy="6102349"/>
          </a:xfrm>
          <a:prstGeom prst="rect">
            <a:avLst/>
          </a:prstGeom>
          <a:solidFill>
            <a:srgbClr val="97A697"/>
          </a:solidFill>
          <a:ln>
            <a:noFill/>
          </a:ln>
        </p:spPr>
      </p:pic>
      <p:sp>
        <p:nvSpPr>
          <p:cNvPr id="137" name="Google Shape;137;p24"/>
          <p:cNvSpPr txBox="1"/>
          <p:nvPr>
            <p:ph type="ctrTitle"/>
          </p:nvPr>
        </p:nvSpPr>
        <p:spPr>
          <a:xfrm>
            <a:off x="311700" y="2149800"/>
            <a:ext cx="8520600" cy="84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</a:rPr>
              <a:t>Consistency in Communication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5"/>
          <p:cNvSpPr txBox="1"/>
          <p:nvPr>
            <p:ph type="ctrTitle"/>
          </p:nvPr>
        </p:nvSpPr>
        <p:spPr>
          <a:xfrm>
            <a:off x="311700" y="212100"/>
            <a:ext cx="7454400" cy="567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lt1"/>
                </a:solidFill>
              </a:rPr>
              <a:t>How does one communicate?</a:t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144" name="Google Shape;144;p25"/>
          <p:cNvSpPr txBox="1"/>
          <p:nvPr>
            <p:ph idx="1" type="subTitle"/>
          </p:nvPr>
        </p:nvSpPr>
        <p:spPr>
          <a:xfrm>
            <a:off x="311700" y="779700"/>
            <a:ext cx="86673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rabicPeriod"/>
            </a:pPr>
            <a:r>
              <a:rPr lang="en-GB">
                <a:solidFill>
                  <a:schemeClr val="lt1"/>
                </a:solidFill>
              </a:rPr>
              <a:t>How often should I communicate?</a:t>
            </a:r>
            <a:endParaRPr>
              <a:solidFill>
                <a:schemeClr val="lt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rabicPeriod"/>
            </a:pPr>
            <a:r>
              <a:rPr lang="en-GB">
                <a:solidFill>
                  <a:schemeClr val="lt1"/>
                </a:solidFill>
              </a:rPr>
              <a:t>What medium should I use? (video, social, blogs, newsletter)</a:t>
            </a:r>
            <a:endParaRPr>
              <a:solidFill>
                <a:schemeClr val="lt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rabicPeriod"/>
            </a:pPr>
            <a:r>
              <a:rPr lang="en-GB">
                <a:solidFill>
                  <a:schemeClr val="lt1"/>
                </a:solidFill>
              </a:rPr>
              <a:t>How many channels should I use? </a:t>
            </a:r>
            <a:endParaRPr>
              <a:solidFill>
                <a:schemeClr val="lt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rabicPeriod"/>
            </a:pPr>
            <a:r>
              <a:rPr lang="en-GB">
                <a:solidFill>
                  <a:schemeClr val="lt1"/>
                </a:solidFill>
              </a:rPr>
              <a:t>How much time should I be dedicating to communication?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45" name="Google Shape;14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6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26"/>
          <p:cNvSpPr txBox="1"/>
          <p:nvPr>
            <p:ph type="ctrTitle"/>
          </p:nvPr>
        </p:nvSpPr>
        <p:spPr>
          <a:xfrm>
            <a:off x="311700" y="-85050"/>
            <a:ext cx="7709400" cy="126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</a:rPr>
              <a:t>How often should I communicate?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152" name="Google Shape;152;p26"/>
          <p:cNvSpPr txBox="1"/>
          <p:nvPr>
            <p:ph idx="1" type="subTitle"/>
          </p:nvPr>
        </p:nvSpPr>
        <p:spPr>
          <a:xfrm>
            <a:off x="311700" y="779700"/>
            <a:ext cx="86673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GB">
                <a:solidFill>
                  <a:schemeClr val="lt1"/>
                </a:solidFill>
              </a:rPr>
              <a:t>At least once a month (ideally weekly)</a:t>
            </a:r>
            <a:endParaRPr>
              <a:solidFill>
                <a:schemeClr val="lt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GB">
                <a:solidFill>
                  <a:schemeClr val="lt1"/>
                </a:solidFill>
              </a:rPr>
              <a:t>One </a:t>
            </a:r>
            <a:r>
              <a:rPr lang="en-GB">
                <a:solidFill>
                  <a:schemeClr val="lt1"/>
                </a:solidFill>
              </a:rPr>
              <a:t>physical</a:t>
            </a:r>
            <a:r>
              <a:rPr lang="en-GB">
                <a:solidFill>
                  <a:schemeClr val="lt1"/>
                </a:solidFill>
              </a:rPr>
              <a:t> mailing a year</a:t>
            </a:r>
            <a:endParaRPr>
              <a:solidFill>
                <a:schemeClr val="lt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GB">
                <a:solidFill>
                  <a:schemeClr val="lt1"/>
                </a:solidFill>
              </a:rPr>
              <a:t>Find the channels that are most effective for your ministry (consider asking people in your network how they prefer to hear from you)</a:t>
            </a:r>
            <a:endParaRPr>
              <a:solidFill>
                <a:schemeClr val="lt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GB">
                <a:solidFill>
                  <a:schemeClr val="lt1"/>
                </a:solidFill>
              </a:rPr>
              <a:t>As much as you </a:t>
            </a:r>
            <a:r>
              <a:rPr lang="en-GB">
                <a:solidFill>
                  <a:schemeClr val="lt1"/>
                </a:solidFill>
              </a:rPr>
              <a:t>need to (dedicate a specific amount of time or day you can focus on this)</a:t>
            </a:r>
            <a:endParaRPr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53" name="Google Shape;15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7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7"/>
          <p:cNvSpPr txBox="1"/>
          <p:nvPr>
            <p:ph type="ctrTitle"/>
          </p:nvPr>
        </p:nvSpPr>
        <p:spPr>
          <a:xfrm>
            <a:off x="311700" y="-85050"/>
            <a:ext cx="7709400" cy="126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</a:rPr>
              <a:t>What channels should I use?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160" name="Google Shape;160;p27"/>
          <p:cNvSpPr txBox="1"/>
          <p:nvPr>
            <p:ph idx="1" type="subTitle"/>
          </p:nvPr>
        </p:nvSpPr>
        <p:spPr>
          <a:xfrm>
            <a:off x="311700" y="779700"/>
            <a:ext cx="86673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GB">
                <a:solidFill>
                  <a:schemeClr val="lt1"/>
                </a:solidFill>
              </a:rPr>
              <a:t>Whichever</a:t>
            </a:r>
            <a:r>
              <a:rPr lang="en-GB">
                <a:solidFill>
                  <a:schemeClr val="lt1"/>
                </a:solidFill>
              </a:rPr>
              <a:t> </a:t>
            </a:r>
            <a:r>
              <a:rPr lang="en-GB">
                <a:solidFill>
                  <a:schemeClr val="lt1"/>
                </a:solidFill>
              </a:rPr>
              <a:t>expresses</a:t>
            </a:r>
            <a:r>
              <a:rPr lang="en-GB">
                <a:solidFill>
                  <a:schemeClr val="lt1"/>
                </a:solidFill>
              </a:rPr>
              <a:t> your ministry best </a:t>
            </a:r>
            <a:endParaRPr>
              <a:solidFill>
                <a:schemeClr val="lt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GB">
                <a:solidFill>
                  <a:schemeClr val="lt1"/>
                </a:solidFill>
              </a:rPr>
              <a:t>Choose at least one and stick with it</a:t>
            </a:r>
            <a:endParaRPr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61" name="Google Shape;16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8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8"/>
          <p:cNvSpPr txBox="1"/>
          <p:nvPr>
            <p:ph type="ctrTitle"/>
          </p:nvPr>
        </p:nvSpPr>
        <p:spPr>
          <a:xfrm>
            <a:off x="798075" y="1897000"/>
            <a:ext cx="7524300" cy="922200"/>
          </a:xfrm>
          <a:prstGeom prst="rect">
            <a:avLst/>
          </a:prstGeom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000">
                <a:solidFill>
                  <a:schemeClr val="lt1"/>
                </a:solidFill>
              </a:rPr>
              <a:t>Examples</a:t>
            </a:r>
            <a:endParaRPr b="1" sz="5000">
              <a:solidFill>
                <a:schemeClr val="lt1"/>
              </a:solidFill>
            </a:endParaRPr>
          </a:p>
        </p:txBody>
      </p:sp>
      <p:pic>
        <p:nvPicPr>
          <p:cNvPr id="168" name="Google Shape;16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9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29"/>
          <p:cNvSpPr txBox="1"/>
          <p:nvPr/>
        </p:nvSpPr>
        <p:spPr>
          <a:xfrm>
            <a:off x="2066975" y="136100"/>
            <a:ext cx="4652700" cy="9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>
                <a:solidFill>
                  <a:schemeClr val="lt1"/>
                </a:solidFill>
              </a:rPr>
              <a:t>Joe Anderson</a:t>
            </a:r>
            <a:endParaRPr b="1" sz="3000">
              <a:solidFill>
                <a:schemeClr val="lt1"/>
              </a:solidFill>
            </a:endParaRPr>
          </a:p>
        </p:txBody>
      </p:sp>
      <p:pic>
        <p:nvPicPr>
          <p:cNvPr id="175" name="Google Shape;17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3025" y="685800"/>
            <a:ext cx="3280975" cy="4457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48020" y="1151225"/>
            <a:ext cx="2895605" cy="3992275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9"/>
          <p:cNvSpPr txBox="1"/>
          <p:nvPr/>
        </p:nvSpPr>
        <p:spPr>
          <a:xfrm>
            <a:off x="104775" y="952500"/>
            <a:ext cx="2724300" cy="406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</a:rPr>
              <a:t>-post weekly/biweekly</a:t>
            </a:r>
            <a:endParaRPr sz="1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</a:rPr>
              <a:t>-live snapshots of what is happening in his ministry</a:t>
            </a:r>
            <a:endParaRPr sz="1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</a:rPr>
              <a:t>-quick simple </a:t>
            </a:r>
            <a:r>
              <a:rPr lang="en-GB" sz="1800">
                <a:solidFill>
                  <a:schemeClr val="lt1"/>
                </a:solidFill>
              </a:rPr>
              <a:t>digestible</a:t>
            </a:r>
            <a:r>
              <a:rPr lang="en-GB" sz="1800">
                <a:solidFill>
                  <a:schemeClr val="lt1"/>
                </a:solidFill>
              </a:rPr>
              <a:t> copy</a:t>
            </a:r>
            <a:endParaRPr sz="1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</a:rPr>
              <a:t>-shows his supporters </a:t>
            </a:r>
            <a:r>
              <a:rPr lang="en-GB" sz="1800">
                <a:solidFill>
                  <a:schemeClr val="lt1"/>
                </a:solidFill>
              </a:rPr>
              <a:t>exactly</a:t>
            </a:r>
            <a:r>
              <a:rPr lang="en-GB" sz="1800">
                <a:solidFill>
                  <a:schemeClr val="lt1"/>
                </a:solidFill>
              </a:rPr>
              <a:t> what is happening in his ministry</a:t>
            </a:r>
            <a:endParaRPr sz="1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</a:rPr>
              <a:t>-always includes photos</a:t>
            </a:r>
            <a:endParaRPr sz="1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0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30"/>
          <p:cNvSpPr txBox="1"/>
          <p:nvPr/>
        </p:nvSpPr>
        <p:spPr>
          <a:xfrm>
            <a:off x="66725" y="136100"/>
            <a:ext cx="4652700" cy="9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>
                <a:solidFill>
                  <a:schemeClr val="lt1"/>
                </a:solidFill>
              </a:rPr>
              <a:t>Scott Menez</a:t>
            </a:r>
            <a:endParaRPr b="1" sz="3000">
              <a:solidFill>
                <a:schemeClr val="lt1"/>
              </a:solidFill>
            </a:endParaRPr>
          </a:p>
        </p:txBody>
      </p:sp>
      <p:pic>
        <p:nvPicPr>
          <p:cNvPr id="184" name="Google Shape;18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1775" y="2969938"/>
            <a:ext cx="9144001" cy="2173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95920" y="0"/>
            <a:ext cx="3548080" cy="2969949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0"/>
          <p:cNvSpPr txBox="1"/>
          <p:nvPr/>
        </p:nvSpPr>
        <p:spPr>
          <a:xfrm>
            <a:off x="381000" y="762000"/>
            <a:ext cx="4724400" cy="18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</a:rPr>
              <a:t>-sends out weekly newsletters</a:t>
            </a:r>
            <a:endParaRPr sz="1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</a:rPr>
              <a:t>-records a quick video of him just talking about what’s going on in his ministry </a:t>
            </a:r>
            <a:endParaRPr sz="1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</a:rPr>
              <a:t>-</a:t>
            </a:r>
            <a:r>
              <a:rPr lang="en-GB" sz="1800">
                <a:solidFill>
                  <a:schemeClr val="lt1"/>
                </a:solidFill>
              </a:rPr>
              <a:t>gives</a:t>
            </a:r>
            <a:r>
              <a:rPr lang="en-GB" sz="1800">
                <a:solidFill>
                  <a:schemeClr val="lt1"/>
                </a:solidFill>
              </a:rPr>
              <a:t> his partners a clear understanding of </a:t>
            </a:r>
            <a:r>
              <a:rPr lang="en-GB" sz="1800">
                <a:solidFill>
                  <a:schemeClr val="lt1"/>
                </a:solidFill>
              </a:rPr>
              <a:t>what's</a:t>
            </a:r>
            <a:r>
              <a:rPr lang="en-GB" sz="1800">
                <a:solidFill>
                  <a:schemeClr val="lt1"/>
                </a:solidFill>
              </a:rPr>
              <a:t> happening in his ministry and the ways the can give to support his ministry</a:t>
            </a:r>
            <a:endParaRPr sz="1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1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31"/>
          <p:cNvSpPr txBox="1"/>
          <p:nvPr/>
        </p:nvSpPr>
        <p:spPr>
          <a:xfrm>
            <a:off x="66725" y="136100"/>
            <a:ext cx="5467200" cy="9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</a:rPr>
              <a:t>Ezra &amp; Victoria-Joy Creighton</a:t>
            </a:r>
            <a:endParaRPr b="1" sz="2800">
              <a:solidFill>
                <a:schemeClr val="lt1"/>
              </a:solidFill>
            </a:endParaRPr>
          </a:p>
        </p:txBody>
      </p:sp>
      <p:sp>
        <p:nvSpPr>
          <p:cNvPr id="193" name="Google Shape;193;p31"/>
          <p:cNvSpPr txBox="1"/>
          <p:nvPr/>
        </p:nvSpPr>
        <p:spPr>
          <a:xfrm>
            <a:off x="381000" y="762000"/>
            <a:ext cx="4724400" cy="18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</a:rPr>
              <a:t>-send out </a:t>
            </a:r>
            <a:r>
              <a:rPr lang="en-GB" sz="1800">
                <a:solidFill>
                  <a:schemeClr val="lt1"/>
                </a:solidFill>
              </a:rPr>
              <a:t>monthly</a:t>
            </a:r>
            <a:r>
              <a:rPr lang="en-GB" sz="1800">
                <a:solidFill>
                  <a:schemeClr val="lt1"/>
                </a:solidFill>
              </a:rPr>
              <a:t> recaps of all their camps/ministry happenings</a:t>
            </a:r>
            <a:endParaRPr sz="1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</a:rPr>
              <a:t>-great way for parents (potential donors/ministry partners) a way see want the camps are all about</a:t>
            </a:r>
            <a:endParaRPr sz="1800">
              <a:solidFill>
                <a:schemeClr val="lt1"/>
              </a:solidFill>
            </a:endParaRPr>
          </a:p>
        </p:txBody>
      </p:sp>
      <p:pic>
        <p:nvPicPr>
          <p:cNvPr id="194" name="Google Shape;19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284150"/>
            <a:ext cx="4626553" cy="2838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2284157"/>
            <a:ext cx="4560224" cy="28388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 txBox="1"/>
          <p:nvPr>
            <p:ph type="ctrTitle"/>
          </p:nvPr>
        </p:nvSpPr>
        <p:spPr>
          <a:xfrm>
            <a:off x="311700" y="212100"/>
            <a:ext cx="5474100" cy="567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lt1"/>
                </a:solidFill>
              </a:rPr>
              <a:t>What we’ll go over</a:t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64" name="Google Shape;64;p14"/>
          <p:cNvSpPr txBox="1"/>
          <p:nvPr>
            <p:ph idx="1" type="subTitle"/>
          </p:nvPr>
        </p:nvSpPr>
        <p:spPr>
          <a:xfrm>
            <a:off x="311700" y="779700"/>
            <a:ext cx="86673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rabicPeriod"/>
            </a:pPr>
            <a:r>
              <a:rPr lang="en-GB">
                <a:solidFill>
                  <a:schemeClr val="lt1"/>
                </a:solidFill>
              </a:rPr>
              <a:t>Web profiles and </a:t>
            </a:r>
            <a:r>
              <a:rPr lang="en-GB">
                <a:solidFill>
                  <a:schemeClr val="lt1"/>
                </a:solidFill>
              </a:rPr>
              <a:t>ministry websites</a:t>
            </a:r>
            <a:endParaRPr>
              <a:solidFill>
                <a:schemeClr val="lt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rabicPeriod"/>
            </a:pPr>
            <a:r>
              <a:rPr lang="en-GB">
                <a:solidFill>
                  <a:schemeClr val="lt1"/>
                </a:solidFill>
              </a:rPr>
              <a:t>The </a:t>
            </a:r>
            <a:r>
              <a:rPr lang="en-GB">
                <a:solidFill>
                  <a:schemeClr val="lt1"/>
                </a:solidFill>
              </a:rPr>
              <a:t>importance</a:t>
            </a:r>
            <a:r>
              <a:rPr lang="en-GB">
                <a:solidFill>
                  <a:schemeClr val="lt1"/>
                </a:solidFill>
              </a:rPr>
              <a:t> of </a:t>
            </a:r>
            <a:r>
              <a:rPr lang="en-GB">
                <a:solidFill>
                  <a:schemeClr val="lt1"/>
                </a:solidFill>
              </a:rPr>
              <a:t>consistency</a:t>
            </a:r>
            <a:r>
              <a:rPr lang="en-GB">
                <a:solidFill>
                  <a:schemeClr val="lt1"/>
                </a:solidFill>
              </a:rPr>
              <a:t> in communication</a:t>
            </a:r>
            <a:endParaRPr>
              <a:solidFill>
                <a:schemeClr val="lt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rabicPeriod"/>
            </a:pPr>
            <a:r>
              <a:rPr lang="en-GB">
                <a:solidFill>
                  <a:schemeClr val="lt1"/>
                </a:solidFill>
              </a:rPr>
              <a:t>Canva</a:t>
            </a:r>
            <a:endParaRPr>
              <a:solidFill>
                <a:schemeClr val="lt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rabicPeriod"/>
            </a:pPr>
            <a:r>
              <a:rPr lang="en-GB">
                <a:solidFill>
                  <a:schemeClr val="lt1"/>
                </a:solidFill>
              </a:rPr>
              <a:t>Utilizing</a:t>
            </a:r>
            <a:r>
              <a:rPr lang="en-GB">
                <a:solidFill>
                  <a:schemeClr val="lt1"/>
                </a:solidFill>
              </a:rPr>
              <a:t> the home office as a resource &amp; </a:t>
            </a:r>
            <a:r>
              <a:rPr lang="en-GB">
                <a:solidFill>
                  <a:schemeClr val="lt1"/>
                </a:solidFill>
              </a:rPr>
              <a:t>Video for your ministry</a:t>
            </a:r>
            <a:endParaRPr>
              <a:solidFill>
                <a:schemeClr val="lt1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rabicPeriod"/>
            </a:pPr>
            <a:r>
              <a:rPr lang="en-GB">
                <a:solidFill>
                  <a:schemeClr val="lt1"/>
                </a:solidFill>
              </a:rPr>
              <a:t>Twinkle Ink (merch store)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2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32"/>
          <p:cNvSpPr txBox="1"/>
          <p:nvPr>
            <p:ph type="ctrTitle"/>
          </p:nvPr>
        </p:nvSpPr>
        <p:spPr>
          <a:xfrm>
            <a:off x="311700" y="-85050"/>
            <a:ext cx="7709400" cy="126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</a:rPr>
              <a:t>Newsletters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202" name="Google Shape;202;p32"/>
          <p:cNvSpPr txBox="1"/>
          <p:nvPr>
            <p:ph idx="1" type="subTitle"/>
          </p:nvPr>
        </p:nvSpPr>
        <p:spPr>
          <a:xfrm>
            <a:off x="311700" y="779700"/>
            <a:ext cx="36648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-357822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-GB" sz="2200">
                <a:solidFill>
                  <a:schemeClr val="lt1"/>
                </a:solidFill>
              </a:rPr>
              <a:t>Regular communication (once a month)</a:t>
            </a:r>
            <a:endParaRPr sz="2200">
              <a:solidFill>
                <a:schemeClr val="lt1"/>
              </a:solidFill>
            </a:endParaRPr>
          </a:p>
          <a:p>
            <a:pPr indent="-357822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-GB" sz="2200">
                <a:solidFill>
                  <a:schemeClr val="lt1"/>
                </a:solidFill>
              </a:rPr>
              <a:t>Try to focus on one story</a:t>
            </a:r>
            <a:endParaRPr sz="2200">
              <a:solidFill>
                <a:schemeClr val="lt1"/>
              </a:solidFill>
            </a:endParaRPr>
          </a:p>
          <a:p>
            <a:pPr indent="-357822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-GB" sz="2200">
                <a:solidFill>
                  <a:schemeClr val="lt1"/>
                </a:solidFill>
              </a:rPr>
              <a:t>Keep it short/concise</a:t>
            </a:r>
            <a:endParaRPr sz="2200">
              <a:solidFill>
                <a:schemeClr val="lt1"/>
              </a:solidFill>
            </a:endParaRPr>
          </a:p>
          <a:p>
            <a:pPr indent="-357822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-GB" sz="2200">
                <a:solidFill>
                  <a:schemeClr val="lt1"/>
                </a:solidFill>
              </a:rPr>
              <a:t>Don’t feel obligated to share “finished” stories</a:t>
            </a:r>
            <a:endParaRPr sz="2200">
              <a:solidFill>
                <a:schemeClr val="lt1"/>
              </a:solidFill>
            </a:endParaRPr>
          </a:p>
          <a:p>
            <a:pPr indent="-357822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-GB" sz="2200">
                <a:solidFill>
                  <a:schemeClr val="lt1"/>
                </a:solidFill>
              </a:rPr>
              <a:t>Don’t forget to change names if you need to protect the identities of people in your stories</a:t>
            </a:r>
            <a:endParaRPr sz="2200">
              <a:solidFill>
                <a:schemeClr val="lt1"/>
              </a:solidFill>
            </a:endParaRPr>
          </a:p>
          <a:p>
            <a:pPr indent="-357822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-GB" sz="2200">
                <a:solidFill>
                  <a:schemeClr val="lt1"/>
                </a:solidFill>
              </a:rPr>
              <a:t>Pictures are </a:t>
            </a:r>
            <a:r>
              <a:rPr lang="en-GB" sz="2200">
                <a:solidFill>
                  <a:schemeClr val="lt1"/>
                </a:solidFill>
              </a:rPr>
              <a:t>helpful in communicating</a:t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03" name="Google Shape;20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28102" y="0"/>
            <a:ext cx="2403250" cy="27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31350" y="0"/>
            <a:ext cx="2913624" cy="409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3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33"/>
          <p:cNvSpPr txBox="1"/>
          <p:nvPr>
            <p:ph type="ctrTitle"/>
          </p:nvPr>
        </p:nvSpPr>
        <p:spPr>
          <a:xfrm>
            <a:off x="311700" y="-85050"/>
            <a:ext cx="7709400" cy="126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</a:rPr>
              <a:t>Consistency</a:t>
            </a:r>
            <a:r>
              <a:rPr b="1" lang="en-GB" sz="2800">
                <a:solidFill>
                  <a:schemeClr val="lt1"/>
                </a:solidFill>
              </a:rPr>
              <a:t> in communication summary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212" name="Google Shape;212;p33"/>
          <p:cNvSpPr txBox="1"/>
          <p:nvPr>
            <p:ph idx="1" type="subTitle"/>
          </p:nvPr>
        </p:nvSpPr>
        <p:spPr>
          <a:xfrm>
            <a:off x="311700" y="779700"/>
            <a:ext cx="86673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Establish</a:t>
            </a:r>
            <a:r>
              <a:rPr lang="en-GB" sz="2200">
                <a:solidFill>
                  <a:schemeClr val="lt1"/>
                </a:solidFill>
              </a:rPr>
              <a:t> your communication plan for communicating with partners as soon as possible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Decide what platforms would be </a:t>
            </a:r>
            <a:r>
              <a:rPr lang="en-GB" sz="2200">
                <a:solidFill>
                  <a:schemeClr val="lt1"/>
                </a:solidFill>
              </a:rPr>
              <a:t>beneficial</a:t>
            </a:r>
            <a:r>
              <a:rPr lang="en-GB" sz="2200">
                <a:solidFill>
                  <a:schemeClr val="lt1"/>
                </a:solidFill>
              </a:rPr>
              <a:t> to build out effective communication with your ministry partners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Most important is to stay</a:t>
            </a:r>
            <a:r>
              <a:rPr b="1" lang="en-GB" sz="2200">
                <a:solidFill>
                  <a:schemeClr val="lt1"/>
                </a:solidFill>
              </a:rPr>
              <a:t> </a:t>
            </a:r>
            <a:r>
              <a:rPr b="1" lang="en-GB" sz="2200">
                <a:solidFill>
                  <a:schemeClr val="lt1"/>
                </a:solidFill>
              </a:rPr>
              <a:t>consistent</a:t>
            </a:r>
            <a:r>
              <a:rPr b="1" lang="en-GB" sz="2200">
                <a:solidFill>
                  <a:schemeClr val="lt1"/>
                </a:solidFill>
              </a:rPr>
              <a:t> </a:t>
            </a:r>
            <a:endParaRPr b="1"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Reach out to us if you want to talk through/build out any of these ideas</a:t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13" name="Google Shape;21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4"/>
          <p:cNvSpPr/>
          <p:nvPr/>
        </p:nvSpPr>
        <p:spPr>
          <a:xfrm>
            <a:off x="-11775" y="0"/>
            <a:ext cx="91440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9" name="Google Shape;21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1775" y="-768348"/>
            <a:ext cx="9155773" cy="6102349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34"/>
          <p:cNvSpPr txBox="1"/>
          <p:nvPr>
            <p:ph type="ctrTitle"/>
          </p:nvPr>
        </p:nvSpPr>
        <p:spPr>
          <a:xfrm>
            <a:off x="798075" y="1897000"/>
            <a:ext cx="7524300" cy="9222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000">
                <a:solidFill>
                  <a:schemeClr val="lt1"/>
                </a:solidFill>
              </a:rPr>
              <a:t>Canva</a:t>
            </a:r>
            <a:endParaRPr b="1" sz="5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5"/>
          <p:cNvSpPr/>
          <p:nvPr/>
        </p:nvSpPr>
        <p:spPr>
          <a:xfrm>
            <a:off x="-11775" y="-142875"/>
            <a:ext cx="9155700" cy="52863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35"/>
          <p:cNvSpPr txBox="1"/>
          <p:nvPr>
            <p:ph type="ctrTitle"/>
          </p:nvPr>
        </p:nvSpPr>
        <p:spPr>
          <a:xfrm>
            <a:off x="311700" y="-85050"/>
            <a:ext cx="7709400" cy="126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</a:rPr>
              <a:t>Canva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227" name="Google Shape;227;p35"/>
          <p:cNvSpPr txBox="1"/>
          <p:nvPr>
            <p:ph idx="1" type="subTitle"/>
          </p:nvPr>
        </p:nvSpPr>
        <p:spPr>
          <a:xfrm>
            <a:off x="311700" y="779700"/>
            <a:ext cx="86673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In the past storefront was the place to order/create newsletters, prayer cards etc in a InFaith branded templated format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We are currently building out canva to become an easier more </a:t>
            </a:r>
            <a:r>
              <a:rPr lang="en-GB" sz="2200">
                <a:solidFill>
                  <a:schemeClr val="lt1"/>
                </a:solidFill>
              </a:rPr>
              <a:t>manageable</a:t>
            </a:r>
            <a:r>
              <a:rPr lang="en-GB" sz="2200">
                <a:solidFill>
                  <a:schemeClr val="lt1"/>
                </a:solidFill>
              </a:rPr>
              <a:t> way for you to create the main templates that were on storefront and more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Download and print locally or order through Canva</a:t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28" name="Google Shape;22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6"/>
          <p:cNvSpPr/>
          <p:nvPr/>
        </p:nvSpPr>
        <p:spPr>
          <a:xfrm>
            <a:off x="-11775" y="-85050"/>
            <a:ext cx="9155700" cy="52287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36"/>
          <p:cNvSpPr txBox="1"/>
          <p:nvPr>
            <p:ph type="ctrTitle"/>
          </p:nvPr>
        </p:nvSpPr>
        <p:spPr>
          <a:xfrm>
            <a:off x="311700" y="-85050"/>
            <a:ext cx="7709400" cy="126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</a:rPr>
              <a:t>Canva Cont.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235" name="Google Shape;235;p36"/>
          <p:cNvSpPr txBox="1"/>
          <p:nvPr>
            <p:ph idx="1" type="subTitle"/>
          </p:nvPr>
        </p:nvSpPr>
        <p:spPr>
          <a:xfrm>
            <a:off x="311700" y="779700"/>
            <a:ext cx="86673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As a part of InFaith you get access to Canva </a:t>
            </a:r>
            <a:r>
              <a:rPr lang="en-GB" sz="2200">
                <a:solidFill>
                  <a:schemeClr val="lt1"/>
                </a:solidFill>
              </a:rPr>
              <a:t>premium</a:t>
            </a:r>
            <a:r>
              <a:rPr lang="en-GB" sz="2200">
                <a:solidFill>
                  <a:schemeClr val="lt1"/>
                </a:solidFill>
              </a:rPr>
              <a:t> account for free. </a:t>
            </a:r>
            <a:r>
              <a:rPr i="1" lang="en-GB" sz="2000">
                <a:solidFill>
                  <a:schemeClr val="lt1"/>
                </a:solidFill>
              </a:rPr>
              <a:t>(just email me and say I want to join and we’ll add you!</a:t>
            </a:r>
            <a:r>
              <a:rPr lang="en-GB" sz="2200">
                <a:solidFill>
                  <a:schemeClr val="lt1"/>
                </a:solidFill>
              </a:rPr>
              <a:t>)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Create </a:t>
            </a:r>
            <a:r>
              <a:rPr lang="en-GB" sz="2200">
                <a:solidFill>
                  <a:schemeClr val="lt1"/>
                </a:solidFill>
              </a:rPr>
              <a:t>graphic</a:t>
            </a:r>
            <a:r>
              <a:rPr lang="en-GB" sz="2200">
                <a:solidFill>
                  <a:schemeClr val="lt1"/>
                </a:solidFill>
              </a:rPr>
              <a:t>/print related products for your ministry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Use tools such as QR code generator, photo/video editor, and more</a:t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36" name="Google Shape;23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1775" y="3390900"/>
            <a:ext cx="9227049" cy="175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7"/>
          <p:cNvSpPr/>
          <p:nvPr/>
        </p:nvSpPr>
        <p:spPr>
          <a:xfrm>
            <a:off x="-11775" y="-85050"/>
            <a:ext cx="9155700" cy="52287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37"/>
          <p:cNvSpPr txBox="1"/>
          <p:nvPr>
            <p:ph type="ctrTitle"/>
          </p:nvPr>
        </p:nvSpPr>
        <p:spPr>
          <a:xfrm>
            <a:off x="311700" y="-85050"/>
            <a:ext cx="7709400" cy="126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</a:rPr>
              <a:t>Canva Templates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244" name="Google Shape;244;p37"/>
          <p:cNvSpPr txBox="1"/>
          <p:nvPr>
            <p:ph idx="1" type="subTitle"/>
          </p:nvPr>
        </p:nvSpPr>
        <p:spPr>
          <a:xfrm>
            <a:off x="311700" y="779700"/>
            <a:ext cx="86673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Pray cards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Case for support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Newsletter (Print &amp; Email </a:t>
            </a:r>
            <a:r>
              <a:rPr lang="en-GB" sz="2200">
                <a:solidFill>
                  <a:schemeClr val="lt1"/>
                </a:solidFill>
              </a:rPr>
              <a:t>versions</a:t>
            </a:r>
            <a:r>
              <a:rPr lang="en-GB" sz="2200">
                <a:solidFill>
                  <a:schemeClr val="lt1"/>
                </a:solidFill>
              </a:rPr>
              <a:t>)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Business cards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Support coupon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Letterhead</a:t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45" name="Google Shape;24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8"/>
          <p:cNvSpPr/>
          <p:nvPr/>
        </p:nvSpPr>
        <p:spPr>
          <a:xfrm>
            <a:off x="-11775" y="-85050"/>
            <a:ext cx="9155700" cy="52287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38"/>
          <p:cNvSpPr txBox="1"/>
          <p:nvPr>
            <p:ph type="ctrTitle"/>
          </p:nvPr>
        </p:nvSpPr>
        <p:spPr>
          <a:xfrm>
            <a:off x="311700" y="-85050"/>
            <a:ext cx="7709400" cy="126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</a:rPr>
              <a:t>Canva Templates Cont.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pic>
        <p:nvPicPr>
          <p:cNvPr id="252" name="Google Shape;252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72761" y="-85050"/>
            <a:ext cx="2971164" cy="522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280915"/>
            <a:ext cx="6172750" cy="3862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9"/>
          <p:cNvSpPr/>
          <p:nvPr/>
        </p:nvSpPr>
        <p:spPr>
          <a:xfrm>
            <a:off x="-11775" y="-85050"/>
            <a:ext cx="9155700" cy="52287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39"/>
          <p:cNvSpPr txBox="1"/>
          <p:nvPr>
            <p:ph type="ctrTitle"/>
          </p:nvPr>
        </p:nvSpPr>
        <p:spPr>
          <a:xfrm>
            <a:off x="311700" y="-85050"/>
            <a:ext cx="7709400" cy="126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</a:rPr>
              <a:t>Canva Branded templates 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261" name="Google Shape;261;p39"/>
          <p:cNvSpPr txBox="1"/>
          <p:nvPr>
            <p:ph idx="1" type="subTitle"/>
          </p:nvPr>
        </p:nvSpPr>
        <p:spPr>
          <a:xfrm>
            <a:off x="311700" y="779700"/>
            <a:ext cx="49746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We are continuing to build out templates based on the your needs. We are always open to new template ideas.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62" name="Google Shape;26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18475" y="2319075"/>
            <a:ext cx="3466825" cy="2824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85294" y="0"/>
            <a:ext cx="375871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0"/>
          <p:cNvSpPr/>
          <p:nvPr/>
        </p:nvSpPr>
        <p:spPr>
          <a:xfrm>
            <a:off x="-11775" y="-85050"/>
            <a:ext cx="9155700" cy="52287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40"/>
          <p:cNvSpPr txBox="1"/>
          <p:nvPr>
            <p:ph type="ctrTitle"/>
          </p:nvPr>
        </p:nvSpPr>
        <p:spPr>
          <a:xfrm>
            <a:off x="311700" y="-85050"/>
            <a:ext cx="7709400" cy="126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</a:rPr>
              <a:t>Canva final thoughts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271" name="Google Shape;271;p40"/>
          <p:cNvSpPr txBox="1"/>
          <p:nvPr>
            <p:ph idx="1" type="subTitle"/>
          </p:nvPr>
        </p:nvSpPr>
        <p:spPr>
          <a:xfrm>
            <a:off x="311700" y="779700"/>
            <a:ext cx="82512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Ultimately we want to make sure you have all the tools you need to effectively communicate your ministry with your </a:t>
            </a:r>
            <a:r>
              <a:rPr lang="en-GB" sz="2200">
                <a:solidFill>
                  <a:schemeClr val="lt1"/>
                </a:solidFill>
              </a:rPr>
              <a:t>potential</a:t>
            </a:r>
            <a:r>
              <a:rPr lang="en-GB" sz="2200">
                <a:solidFill>
                  <a:schemeClr val="lt1"/>
                </a:solidFill>
              </a:rPr>
              <a:t> and current supporters.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Will continue to release more branded general use templates.</a:t>
            </a:r>
            <a:endParaRPr sz="2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lt1"/>
                </a:solidFill>
              </a:rPr>
              <a:t> </a:t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72" name="Google Shape;272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1"/>
          <p:cNvSpPr/>
          <p:nvPr/>
        </p:nvSpPr>
        <p:spPr>
          <a:xfrm>
            <a:off x="-11775" y="0"/>
            <a:ext cx="91440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8" name="Google Shape;278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1775" y="-768348"/>
            <a:ext cx="9155773" cy="6102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1776" y="-768350"/>
            <a:ext cx="9155779" cy="6102349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41"/>
          <p:cNvSpPr txBox="1"/>
          <p:nvPr>
            <p:ph type="ctrTitle"/>
          </p:nvPr>
        </p:nvSpPr>
        <p:spPr>
          <a:xfrm>
            <a:off x="480000" y="1821725"/>
            <a:ext cx="8184000" cy="9222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000">
                <a:solidFill>
                  <a:schemeClr val="lt1"/>
                </a:solidFill>
              </a:rPr>
              <a:t>Utilizing Our Department</a:t>
            </a:r>
            <a:endParaRPr b="1" sz="5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-958797"/>
            <a:ext cx="9155702" cy="6102297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>
            <p:ph type="ctrTitle"/>
          </p:nvPr>
        </p:nvSpPr>
        <p:spPr>
          <a:xfrm>
            <a:off x="1247850" y="2377350"/>
            <a:ext cx="6660000" cy="9222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000">
                <a:solidFill>
                  <a:schemeClr val="lt1"/>
                </a:solidFill>
              </a:rPr>
              <a:t>Web Profiles &amp;  Ministry Websites</a:t>
            </a:r>
            <a:endParaRPr b="1" sz="5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2"/>
          <p:cNvSpPr/>
          <p:nvPr/>
        </p:nvSpPr>
        <p:spPr>
          <a:xfrm>
            <a:off x="-11775" y="-85050"/>
            <a:ext cx="9155700" cy="52287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42"/>
          <p:cNvSpPr txBox="1"/>
          <p:nvPr>
            <p:ph type="ctrTitle"/>
          </p:nvPr>
        </p:nvSpPr>
        <p:spPr>
          <a:xfrm>
            <a:off x="311700" y="-85050"/>
            <a:ext cx="7709400" cy="126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</a:rPr>
              <a:t>Utilizing our department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287" name="Google Shape;287;p42"/>
          <p:cNvSpPr txBox="1"/>
          <p:nvPr>
            <p:ph idx="1" type="subTitle"/>
          </p:nvPr>
        </p:nvSpPr>
        <p:spPr>
          <a:xfrm>
            <a:off x="311700" y="779700"/>
            <a:ext cx="82512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Video help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Graphics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Communication material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Website design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Branding tools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Website resources</a:t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lt1"/>
                </a:solidFill>
              </a:rPr>
              <a:t> </a:t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88" name="Google Shape;288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3"/>
          <p:cNvSpPr/>
          <p:nvPr/>
        </p:nvSpPr>
        <p:spPr>
          <a:xfrm>
            <a:off x="-11775" y="-85050"/>
            <a:ext cx="9155700" cy="52287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43"/>
          <p:cNvSpPr txBox="1"/>
          <p:nvPr>
            <p:ph type="ctrTitle"/>
          </p:nvPr>
        </p:nvSpPr>
        <p:spPr>
          <a:xfrm>
            <a:off x="311700" y="-85050"/>
            <a:ext cx="7709400" cy="126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lt1"/>
                </a:solidFill>
              </a:rPr>
              <a:t>Video Help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295" name="Google Shape;295;p43"/>
          <p:cNvSpPr txBox="1"/>
          <p:nvPr>
            <p:ph idx="1" type="subTitle"/>
          </p:nvPr>
        </p:nvSpPr>
        <p:spPr>
          <a:xfrm>
            <a:off x="311700" y="779700"/>
            <a:ext cx="38031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-GB" sz="1600">
                <a:solidFill>
                  <a:schemeClr val="lt1"/>
                </a:solidFill>
              </a:rPr>
              <a:t>Want to make a video about your ministry? We’re here to help!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-GB" sz="1600">
                <a:solidFill>
                  <a:schemeClr val="lt1"/>
                </a:solidFill>
              </a:rPr>
              <a:t>I’ll work out with what kind of footage needed to make the video work and ask you to record it.</a:t>
            </a:r>
            <a:endParaRPr sz="1600">
              <a:solidFill>
                <a:schemeClr val="lt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-GB" sz="1600">
                <a:solidFill>
                  <a:schemeClr val="lt1"/>
                </a:solidFill>
              </a:rPr>
              <a:t>Videos can be a great tool to share with potential donors showcasing your ministry and </a:t>
            </a:r>
            <a:r>
              <a:rPr lang="en-GB" sz="1600">
                <a:solidFill>
                  <a:schemeClr val="lt1"/>
                </a:solidFill>
              </a:rPr>
              <a:t>its</a:t>
            </a:r>
            <a:r>
              <a:rPr lang="en-GB" sz="1600">
                <a:solidFill>
                  <a:schemeClr val="lt1"/>
                </a:solidFill>
              </a:rPr>
              <a:t> impact.</a:t>
            </a:r>
            <a:endParaRPr sz="2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lt1"/>
                </a:solidFill>
              </a:rPr>
              <a:t> </a:t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96" name="Google Shape;296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1850" y="2514600"/>
            <a:ext cx="4882149" cy="2698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61850" y="-357925"/>
            <a:ext cx="5148850" cy="2872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4"/>
          <p:cNvSpPr/>
          <p:nvPr/>
        </p:nvSpPr>
        <p:spPr>
          <a:xfrm>
            <a:off x="-11775" y="-85050"/>
            <a:ext cx="9155700" cy="52287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44"/>
          <p:cNvSpPr txBox="1"/>
          <p:nvPr>
            <p:ph type="ctrTitle"/>
          </p:nvPr>
        </p:nvSpPr>
        <p:spPr>
          <a:xfrm>
            <a:off x="311700" y="-85050"/>
            <a:ext cx="7709400" cy="78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lt1"/>
                </a:solidFill>
              </a:rPr>
              <a:t>Don’t hesitate to reach out!</a:t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305" name="Google Shape;305;p44"/>
          <p:cNvSpPr txBox="1"/>
          <p:nvPr>
            <p:ph idx="1" type="subTitle"/>
          </p:nvPr>
        </p:nvSpPr>
        <p:spPr>
          <a:xfrm>
            <a:off x="311700" y="779700"/>
            <a:ext cx="82512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lt1"/>
                </a:solidFill>
              </a:rPr>
              <a:t>Your questions are never a burden so please reach out to us to see how we can help before you explore other options - or utilize personal resources.</a:t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lt1"/>
                </a:solidFill>
              </a:rPr>
              <a:t> </a:t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306" name="Google Shape;306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5"/>
          <p:cNvSpPr/>
          <p:nvPr/>
        </p:nvSpPr>
        <p:spPr>
          <a:xfrm>
            <a:off x="-11775" y="0"/>
            <a:ext cx="91440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2" name="Google Shape;312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1775" y="-768348"/>
            <a:ext cx="9155773" cy="6102349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45"/>
          <p:cNvSpPr txBox="1"/>
          <p:nvPr>
            <p:ph type="ctrTitle"/>
          </p:nvPr>
        </p:nvSpPr>
        <p:spPr>
          <a:xfrm>
            <a:off x="798075" y="1897000"/>
            <a:ext cx="7524300" cy="9222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000">
                <a:solidFill>
                  <a:schemeClr val="lt1"/>
                </a:solidFill>
              </a:rPr>
              <a:t>Twinkle Ink </a:t>
            </a:r>
            <a:r>
              <a:rPr b="1" lang="en-GB" sz="4000">
                <a:solidFill>
                  <a:schemeClr val="lt1"/>
                </a:solidFill>
              </a:rPr>
              <a:t>(Apparel Store)</a:t>
            </a:r>
            <a:endParaRPr b="1" sz="4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6"/>
          <p:cNvSpPr/>
          <p:nvPr/>
        </p:nvSpPr>
        <p:spPr>
          <a:xfrm>
            <a:off x="-11775" y="-85050"/>
            <a:ext cx="9155700" cy="52287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46"/>
          <p:cNvSpPr txBox="1"/>
          <p:nvPr>
            <p:ph type="ctrTitle"/>
          </p:nvPr>
        </p:nvSpPr>
        <p:spPr>
          <a:xfrm>
            <a:off x="311700" y="-85050"/>
            <a:ext cx="7709400" cy="78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lt1"/>
                </a:solidFill>
              </a:rPr>
              <a:t>What is twinkle Ink?</a:t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320" name="Google Shape;320;p46"/>
          <p:cNvSpPr txBox="1"/>
          <p:nvPr>
            <p:ph idx="1" type="subTitle"/>
          </p:nvPr>
        </p:nvSpPr>
        <p:spPr>
          <a:xfrm>
            <a:off x="311700" y="779700"/>
            <a:ext cx="41652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An online platform where you can host a “merch store”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Where you can purchase InFaith items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You can </a:t>
            </a:r>
            <a:r>
              <a:rPr lang="en-GB" sz="2200">
                <a:solidFill>
                  <a:schemeClr val="lt1"/>
                </a:solidFill>
              </a:rPr>
              <a:t>request</a:t>
            </a:r>
            <a:r>
              <a:rPr lang="en-GB" sz="2200">
                <a:solidFill>
                  <a:schemeClr val="lt1"/>
                </a:solidFill>
              </a:rPr>
              <a:t> to meet with Twinkle Ink (Sierra Murphy) to build out a store specific to your ministry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You receive 10% back on all items sold from your store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321" name="Google Shape;321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342223"/>
            <a:ext cx="4571926" cy="4801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7"/>
          <p:cNvSpPr/>
          <p:nvPr/>
        </p:nvSpPr>
        <p:spPr>
          <a:xfrm>
            <a:off x="-11775" y="-85050"/>
            <a:ext cx="9155700" cy="52287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47"/>
          <p:cNvSpPr txBox="1"/>
          <p:nvPr>
            <p:ph type="ctrTitle"/>
          </p:nvPr>
        </p:nvSpPr>
        <p:spPr>
          <a:xfrm>
            <a:off x="311700" y="0"/>
            <a:ext cx="7709400" cy="78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chemeClr val="lt1"/>
                </a:solidFill>
              </a:rPr>
              <a:t>Missionary example: </a:t>
            </a:r>
            <a:endParaRPr b="1" sz="22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chemeClr val="lt1"/>
                </a:solidFill>
              </a:rPr>
              <a:t>Melanie Reimer: Heart Ink</a:t>
            </a:r>
            <a:endParaRPr b="1" sz="2200">
              <a:solidFill>
                <a:schemeClr val="lt1"/>
              </a:solidFill>
            </a:endParaRPr>
          </a:p>
        </p:txBody>
      </p:sp>
      <p:sp>
        <p:nvSpPr>
          <p:cNvPr id="329" name="Google Shape;329;p47"/>
          <p:cNvSpPr txBox="1"/>
          <p:nvPr>
            <p:ph idx="1" type="subTitle"/>
          </p:nvPr>
        </p:nvSpPr>
        <p:spPr>
          <a:xfrm>
            <a:off x="272875" y="849625"/>
            <a:ext cx="39555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Items that are often purchased by partners or ministry participants</a:t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This is a great way to bring exposure to your ministry</a:t>
            </a:r>
            <a:endParaRPr sz="22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You can choose items that best suit your audience or partners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330" name="Google Shape;330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94505" y="-85200"/>
            <a:ext cx="5035446" cy="52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8"/>
          <p:cNvSpPr/>
          <p:nvPr/>
        </p:nvSpPr>
        <p:spPr>
          <a:xfrm>
            <a:off x="-11775" y="-85050"/>
            <a:ext cx="9155700" cy="52287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48"/>
          <p:cNvSpPr txBox="1"/>
          <p:nvPr>
            <p:ph type="ctrTitle"/>
          </p:nvPr>
        </p:nvSpPr>
        <p:spPr>
          <a:xfrm>
            <a:off x="311700" y="0"/>
            <a:ext cx="7709400" cy="78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600">
                <a:solidFill>
                  <a:schemeClr val="lt1"/>
                </a:solidFill>
              </a:rPr>
              <a:t>Printing your own merch</a:t>
            </a:r>
            <a:endParaRPr b="1" sz="2600">
              <a:solidFill>
                <a:schemeClr val="lt1"/>
              </a:solidFill>
            </a:endParaRPr>
          </a:p>
        </p:txBody>
      </p:sp>
      <p:sp>
        <p:nvSpPr>
          <p:cNvPr id="338" name="Google Shape;338;p48"/>
          <p:cNvSpPr txBox="1"/>
          <p:nvPr>
            <p:ph idx="1" type="subTitle"/>
          </p:nvPr>
        </p:nvSpPr>
        <p:spPr>
          <a:xfrm>
            <a:off x="272875" y="849625"/>
            <a:ext cx="7831200" cy="367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n-GB" sz="2200">
                <a:solidFill>
                  <a:schemeClr val="lt1"/>
                </a:solidFill>
              </a:rPr>
              <a:t>If you want to create merch on your own please reach out and we will provide you with the correct files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339" name="Google Shape;339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9"/>
          <p:cNvSpPr/>
          <p:nvPr/>
        </p:nvSpPr>
        <p:spPr>
          <a:xfrm>
            <a:off x="-11775" y="0"/>
            <a:ext cx="91440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5" name="Google Shape;345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1775" y="-768348"/>
            <a:ext cx="9155773" cy="6102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1777" y="-768350"/>
            <a:ext cx="9155779" cy="6102349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49"/>
          <p:cNvSpPr txBox="1"/>
          <p:nvPr>
            <p:ph type="ctrTitle"/>
          </p:nvPr>
        </p:nvSpPr>
        <p:spPr>
          <a:xfrm>
            <a:off x="798075" y="1897000"/>
            <a:ext cx="7524300" cy="9222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000">
                <a:solidFill>
                  <a:schemeClr val="lt1"/>
                </a:solidFill>
              </a:rPr>
              <a:t>Any</a:t>
            </a:r>
            <a:r>
              <a:rPr b="1" lang="en-GB" sz="5000">
                <a:solidFill>
                  <a:schemeClr val="lt1"/>
                </a:solidFill>
              </a:rPr>
              <a:t> Que</a:t>
            </a:r>
            <a:r>
              <a:rPr b="1" lang="en-GB" sz="5000">
                <a:solidFill>
                  <a:schemeClr val="lt1"/>
                </a:solidFill>
              </a:rPr>
              <a:t>stions?</a:t>
            </a:r>
            <a:endParaRPr b="1" sz="5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0" name="Google Shape;80;p16" title="Screenshot 2025-03-12 at 10.17.52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925" y="744563"/>
            <a:ext cx="9144000" cy="393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/>
          <p:nvPr/>
        </p:nvSpPr>
        <p:spPr>
          <a:xfrm>
            <a:off x="-5850" y="21210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7"/>
          <p:cNvSpPr txBox="1"/>
          <p:nvPr>
            <p:ph type="ctrTitle"/>
          </p:nvPr>
        </p:nvSpPr>
        <p:spPr>
          <a:xfrm>
            <a:off x="311700" y="212100"/>
            <a:ext cx="5474100" cy="567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 title="giving graphic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64462" y="0"/>
            <a:ext cx="9472912" cy="496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/>
          <p:nvPr/>
        </p:nvSpPr>
        <p:spPr>
          <a:xfrm>
            <a:off x="-5850" y="0"/>
            <a:ext cx="9155700" cy="53556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8"/>
          <p:cNvSpPr txBox="1"/>
          <p:nvPr>
            <p:ph type="ctrTitle"/>
          </p:nvPr>
        </p:nvSpPr>
        <p:spPr>
          <a:xfrm>
            <a:off x="311700" y="212100"/>
            <a:ext cx="5474100" cy="567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lt1"/>
              </a:solidFill>
            </a:endParaRPr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 title="Screenshot 2025-03-12 at 10.05.15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328613"/>
            <a:ext cx="3390900" cy="448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 title="Screenshot 2025-03-12 at 10.10.41 AM.png"/>
          <p:cNvPicPr preferRelativeResize="0"/>
          <p:nvPr/>
        </p:nvPicPr>
        <p:blipFill rotWithShape="1">
          <a:blip r:embed="rId5">
            <a:alphaModFix/>
          </a:blip>
          <a:srcRect b="0" l="0" r="2200" t="0"/>
          <a:stretch/>
        </p:blipFill>
        <p:spPr>
          <a:xfrm>
            <a:off x="5266316" y="779700"/>
            <a:ext cx="3649934" cy="3516650"/>
          </a:xfrm>
          <a:prstGeom prst="rect">
            <a:avLst/>
          </a:prstGeom>
          <a:solidFill>
            <a:srgbClr val="97A697"/>
          </a:solidFill>
          <a:ln>
            <a:noFill/>
          </a:ln>
        </p:spPr>
      </p:pic>
      <p:sp>
        <p:nvSpPr>
          <p:cNvPr id="98" name="Google Shape;98;p18"/>
          <p:cNvSpPr/>
          <p:nvPr/>
        </p:nvSpPr>
        <p:spPr>
          <a:xfrm rot="-1026910">
            <a:off x="3343222" y="3060424"/>
            <a:ext cx="1931747" cy="267412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  <a:highlight>
                <a:srgbClr val="FF0000"/>
              </a:highlight>
            </a:endParaRPr>
          </a:p>
        </p:txBody>
      </p:sp>
      <p:sp>
        <p:nvSpPr>
          <p:cNvPr id="99" name="Google Shape;99;p18"/>
          <p:cNvSpPr/>
          <p:nvPr/>
        </p:nvSpPr>
        <p:spPr>
          <a:xfrm>
            <a:off x="5271500" y="802950"/>
            <a:ext cx="3649800" cy="3493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5" name="Google Shape;10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7613" y="0"/>
            <a:ext cx="7348762" cy="445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0"/>
          <p:cNvSpPr txBox="1"/>
          <p:nvPr>
            <p:ph type="ctrTitle"/>
          </p:nvPr>
        </p:nvSpPr>
        <p:spPr>
          <a:xfrm>
            <a:off x="798075" y="1897000"/>
            <a:ext cx="7524300" cy="922200"/>
          </a:xfrm>
          <a:prstGeom prst="rect">
            <a:avLst/>
          </a:prstGeom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000">
                <a:solidFill>
                  <a:schemeClr val="lt1"/>
                </a:solidFill>
              </a:rPr>
              <a:t>Website Examples</a:t>
            </a:r>
            <a:endParaRPr b="1" sz="5000">
              <a:solidFill>
                <a:schemeClr val="lt1"/>
              </a:solidFill>
            </a:endParaRPr>
          </a:p>
        </p:txBody>
      </p:sp>
      <p:pic>
        <p:nvPicPr>
          <p:cNvPr id="113" name="Google Shape;11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9778" y="4454650"/>
            <a:ext cx="2046474" cy="5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1"/>
          <p:cNvSpPr/>
          <p:nvPr/>
        </p:nvSpPr>
        <p:spPr>
          <a:xfrm>
            <a:off x="-11775" y="0"/>
            <a:ext cx="9155700" cy="5143500"/>
          </a:xfrm>
          <a:prstGeom prst="rect">
            <a:avLst/>
          </a:prstGeom>
          <a:solidFill>
            <a:srgbClr val="97A69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9" name="Google Shape;11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3975" y="0"/>
            <a:ext cx="6752512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