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7"/>
  </p:notesMasterIdLst>
  <p:sldIdLst>
    <p:sldId id="415" r:id="rId2"/>
    <p:sldId id="727" r:id="rId3"/>
    <p:sldId id="1695" r:id="rId4"/>
    <p:sldId id="1646" r:id="rId5"/>
    <p:sldId id="853" r:id="rId6"/>
    <p:sldId id="1597" r:id="rId7"/>
    <p:sldId id="1598" r:id="rId8"/>
    <p:sldId id="1599" r:id="rId9"/>
    <p:sldId id="1690" r:id="rId10"/>
    <p:sldId id="305" r:id="rId11"/>
    <p:sldId id="741" r:id="rId12"/>
    <p:sldId id="1688" r:id="rId13"/>
    <p:sldId id="767" r:id="rId14"/>
    <p:sldId id="1689" r:id="rId15"/>
    <p:sldId id="1615" r:id="rId16"/>
    <p:sldId id="430" r:id="rId17"/>
    <p:sldId id="1696" r:id="rId18"/>
    <p:sldId id="317" r:id="rId19"/>
    <p:sldId id="432" r:id="rId20"/>
    <p:sldId id="1694" r:id="rId21"/>
    <p:sldId id="1804" r:id="rId22"/>
    <p:sldId id="1796" r:id="rId23"/>
    <p:sldId id="1601" r:id="rId24"/>
    <p:sldId id="1633" r:id="rId25"/>
    <p:sldId id="1637" r:id="rId26"/>
    <p:sldId id="748" r:id="rId27"/>
    <p:sldId id="749" r:id="rId28"/>
    <p:sldId id="1699" r:id="rId29"/>
    <p:sldId id="1691" r:id="rId30"/>
    <p:sldId id="1692" r:id="rId31"/>
    <p:sldId id="1635" r:id="rId32"/>
    <p:sldId id="1638" r:id="rId33"/>
    <p:sldId id="750" r:id="rId34"/>
    <p:sldId id="1643" r:id="rId35"/>
    <p:sldId id="1584" r:id="rId36"/>
    <p:sldId id="1585" r:id="rId37"/>
    <p:sldId id="1581" r:id="rId38"/>
    <p:sldId id="1631" r:id="rId39"/>
    <p:sldId id="1632" r:id="rId40"/>
    <p:sldId id="1805" r:id="rId41"/>
    <p:sldId id="1636" r:id="rId42"/>
    <p:sldId id="1616" r:id="rId43"/>
    <p:sldId id="1622" r:id="rId44"/>
    <p:sldId id="1621" r:id="rId45"/>
    <p:sldId id="1294" r:id="rId46"/>
    <p:sldId id="1589" r:id="rId47"/>
    <p:sldId id="1624" r:id="rId48"/>
    <p:sldId id="758" r:id="rId49"/>
    <p:sldId id="770" r:id="rId50"/>
    <p:sldId id="759" r:id="rId51"/>
    <p:sldId id="843" r:id="rId52"/>
    <p:sldId id="1641" r:id="rId53"/>
    <p:sldId id="1594" r:id="rId54"/>
    <p:sldId id="1572" r:id="rId55"/>
    <p:sldId id="1288" r:id="rId56"/>
    <p:sldId id="1289" r:id="rId57"/>
    <p:sldId id="732" r:id="rId58"/>
    <p:sldId id="1511" r:id="rId59"/>
    <p:sldId id="1708" r:id="rId60"/>
    <p:sldId id="1618" r:id="rId61"/>
    <p:sldId id="1697" r:id="rId62"/>
    <p:sldId id="1452" r:id="rId63"/>
    <p:sldId id="1800" r:id="rId64"/>
    <p:sldId id="1801" r:id="rId65"/>
    <p:sldId id="1797" r:id="rId66"/>
    <p:sldId id="1591" r:id="rId67"/>
    <p:sldId id="1593" r:id="rId68"/>
    <p:sldId id="1700" r:id="rId69"/>
    <p:sldId id="1701" r:id="rId70"/>
    <p:sldId id="1702" r:id="rId71"/>
    <p:sldId id="1693" r:id="rId72"/>
    <p:sldId id="1500" r:id="rId73"/>
    <p:sldId id="1613" r:id="rId74"/>
    <p:sldId id="1710" r:id="rId75"/>
    <p:sldId id="1583" r:id="rId76"/>
    <p:sldId id="1570" r:id="rId77"/>
    <p:sldId id="1705" r:id="rId78"/>
    <p:sldId id="1386" r:id="rId79"/>
    <p:sldId id="1704" r:id="rId80"/>
    <p:sldId id="1706" r:id="rId81"/>
    <p:sldId id="1385" r:id="rId82"/>
    <p:sldId id="1707" r:id="rId83"/>
    <p:sldId id="1711" r:id="rId84"/>
    <p:sldId id="1663" r:id="rId85"/>
    <p:sldId id="1607" r:id="rId86"/>
    <p:sldId id="1799" r:id="rId87"/>
    <p:sldId id="1608" r:id="rId88"/>
    <p:sldId id="1795" r:id="rId89"/>
    <p:sldId id="1609" r:id="rId90"/>
    <p:sldId id="1611" r:id="rId91"/>
    <p:sldId id="1709" r:id="rId92"/>
    <p:sldId id="1620" r:id="rId93"/>
    <p:sldId id="1698" r:id="rId94"/>
    <p:sldId id="1619" r:id="rId95"/>
    <p:sldId id="1449" r:id="rId96"/>
    <p:sldId id="1453" r:id="rId97"/>
    <p:sldId id="1446" r:id="rId98"/>
    <p:sldId id="1802" r:id="rId99"/>
    <p:sldId id="1803" r:id="rId100"/>
    <p:sldId id="458" r:id="rId101"/>
    <p:sldId id="1798" r:id="rId102"/>
    <p:sldId id="1595" r:id="rId103"/>
    <p:sldId id="1494" r:id="rId104"/>
    <p:sldId id="1495" r:id="rId105"/>
    <p:sldId id="1496" r:id="rId106"/>
    <p:sldId id="399" r:id="rId107"/>
    <p:sldId id="1576" r:id="rId108"/>
    <p:sldId id="1574" r:id="rId109"/>
    <p:sldId id="1463" r:id="rId110"/>
    <p:sldId id="386" r:id="rId111"/>
    <p:sldId id="1524" r:id="rId112"/>
    <p:sldId id="387" r:id="rId113"/>
    <p:sldId id="388" r:id="rId114"/>
    <p:sldId id="1573" r:id="rId115"/>
    <p:sldId id="1258" r:id="rId116"/>
    <p:sldId id="1210" r:id="rId117"/>
    <p:sldId id="1211" r:id="rId118"/>
    <p:sldId id="1212" r:id="rId119"/>
    <p:sldId id="1213" r:id="rId120"/>
    <p:sldId id="1214" r:id="rId121"/>
    <p:sldId id="1215" r:id="rId122"/>
    <p:sldId id="1202" r:id="rId123"/>
    <p:sldId id="1388" r:id="rId124"/>
    <p:sldId id="1389" r:id="rId125"/>
    <p:sldId id="1578" r:id="rId1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deal Curtis" initials="IC" lastIdx="71" clrIdx="0"/>
  <p:cmAuthor id="2" name="William Moore" initials="WM" lastIdx="7" clrIdx="1"/>
  <p:cmAuthor id="3" name="Chuck Lord" initials="CL"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8756C"/>
    <a:srgbClr val="FFFFFF"/>
    <a:srgbClr val="5B5252"/>
    <a:srgbClr val="8C82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0000" autoAdjust="0"/>
    <p:restoredTop sz="74036" autoAdjust="0"/>
  </p:normalViewPr>
  <p:slideViewPr>
    <p:cSldViewPr snapToGrid="0">
      <p:cViewPr varScale="1">
        <p:scale>
          <a:sx n="92" d="100"/>
          <a:sy n="92" d="100"/>
        </p:scale>
        <p:origin x="496" y="168"/>
      </p:cViewPr>
      <p:guideLst>
        <p:guide orient="horz" pos="2160"/>
        <p:guide pos="3840"/>
      </p:guideLst>
    </p:cSldViewPr>
  </p:slideViewPr>
  <p:notesTextViewPr>
    <p:cViewPr>
      <p:scale>
        <a:sx n="3" d="2"/>
        <a:sy n="3" d="2"/>
      </p:scale>
      <p:origin x="0" y="0"/>
    </p:cViewPr>
  </p:notesTextViewPr>
  <p:sorterViewPr>
    <p:cViewPr>
      <p:scale>
        <a:sx n="1" d="1"/>
        <a:sy n="1" d="1"/>
      </p:scale>
      <p:origin x="0" y="30272"/>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commentAuthors" Target="commentAuthor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presProps" Target="presProp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tableStyles" Target="tableStyle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9">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9">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5C120CF-CD65-C34D-93EF-DBFB9C60CA85}" type="doc">
      <dgm:prSet loTypeId="urn:microsoft.com/office/officeart/2005/8/layout/arrow5" loCatId="" qsTypeId="urn:microsoft.com/office/officeart/2005/8/quickstyle/simple4" qsCatId="simple" csTypeId="urn:microsoft.com/office/officeart/2005/8/colors/accent1_2" csCatId="accent1" phldr="1"/>
      <dgm:spPr/>
      <dgm:t>
        <a:bodyPr/>
        <a:lstStyle/>
        <a:p>
          <a:endParaRPr lang="en-US"/>
        </a:p>
      </dgm:t>
    </dgm:pt>
    <dgm:pt modelId="{6B79A403-23A9-EB4E-A2D5-EC4BAEA78241}">
      <dgm:prSet phldrT="[Text]"/>
      <dgm:spPr/>
      <dgm:t>
        <a:bodyPr/>
        <a:lstStyle/>
        <a:p>
          <a:r>
            <a:rPr lang="en-US" dirty="0"/>
            <a:t>Relationship/Formation</a:t>
          </a:r>
        </a:p>
      </dgm:t>
    </dgm:pt>
    <dgm:pt modelId="{5E85F434-B5A7-5B45-9E26-9FB2A0335A8E}" type="parTrans" cxnId="{80BCE059-4DEB-1C4F-99D4-80B2A7039659}">
      <dgm:prSet/>
      <dgm:spPr/>
      <dgm:t>
        <a:bodyPr/>
        <a:lstStyle/>
        <a:p>
          <a:endParaRPr lang="en-US"/>
        </a:p>
      </dgm:t>
    </dgm:pt>
    <dgm:pt modelId="{B4FC56C0-C36F-8748-A529-08EEB7CD9CDB}" type="sibTrans" cxnId="{80BCE059-4DEB-1C4F-99D4-80B2A7039659}">
      <dgm:prSet/>
      <dgm:spPr/>
      <dgm:t>
        <a:bodyPr/>
        <a:lstStyle/>
        <a:p>
          <a:endParaRPr lang="en-US"/>
        </a:p>
      </dgm:t>
    </dgm:pt>
    <dgm:pt modelId="{306A5B42-3285-6E46-9E65-FEDB8708DDD0}">
      <dgm:prSet phldrT="[Text]"/>
      <dgm:spPr/>
      <dgm:t>
        <a:bodyPr/>
        <a:lstStyle/>
        <a:p>
          <a:r>
            <a:rPr lang="en-US" dirty="0"/>
            <a:t>Mission Together</a:t>
          </a:r>
        </a:p>
      </dgm:t>
    </dgm:pt>
    <dgm:pt modelId="{D967C8B3-CF97-AD4C-BEFA-1BE63C090E27}" type="parTrans" cxnId="{C135853B-A223-9F46-97D2-046AFD48D5BB}">
      <dgm:prSet/>
      <dgm:spPr/>
      <dgm:t>
        <a:bodyPr/>
        <a:lstStyle/>
        <a:p>
          <a:endParaRPr lang="en-US"/>
        </a:p>
      </dgm:t>
    </dgm:pt>
    <dgm:pt modelId="{A55BD326-50C1-3244-8525-53F32A716341}" type="sibTrans" cxnId="{C135853B-A223-9F46-97D2-046AFD48D5BB}">
      <dgm:prSet/>
      <dgm:spPr/>
      <dgm:t>
        <a:bodyPr/>
        <a:lstStyle/>
        <a:p>
          <a:endParaRPr lang="en-US"/>
        </a:p>
      </dgm:t>
    </dgm:pt>
    <dgm:pt modelId="{4EB27E23-96A2-604A-BD74-998A02438AB0}" type="pres">
      <dgm:prSet presAssocID="{B5C120CF-CD65-C34D-93EF-DBFB9C60CA85}" presName="diagram" presStyleCnt="0">
        <dgm:presLayoutVars>
          <dgm:dir/>
          <dgm:resizeHandles val="exact"/>
        </dgm:presLayoutVars>
      </dgm:prSet>
      <dgm:spPr/>
    </dgm:pt>
    <dgm:pt modelId="{CADFB918-2468-7B48-9E93-22A504CA4D56}" type="pres">
      <dgm:prSet presAssocID="{6B79A403-23A9-EB4E-A2D5-EC4BAEA78241}" presName="arrow" presStyleLbl="node1" presStyleIdx="0" presStyleCnt="2">
        <dgm:presLayoutVars>
          <dgm:bulletEnabled val="1"/>
        </dgm:presLayoutVars>
      </dgm:prSet>
      <dgm:spPr/>
    </dgm:pt>
    <dgm:pt modelId="{24290DD8-8639-0E43-B6CE-286B989F77A0}" type="pres">
      <dgm:prSet presAssocID="{306A5B42-3285-6E46-9E65-FEDB8708DDD0}" presName="arrow" presStyleLbl="node1" presStyleIdx="1" presStyleCnt="2">
        <dgm:presLayoutVars>
          <dgm:bulletEnabled val="1"/>
        </dgm:presLayoutVars>
      </dgm:prSet>
      <dgm:spPr/>
    </dgm:pt>
  </dgm:ptLst>
  <dgm:cxnLst>
    <dgm:cxn modelId="{9FD13001-2F9B-0B4C-A3FB-C0088A523342}" type="presOf" srcId="{6B79A403-23A9-EB4E-A2D5-EC4BAEA78241}" destId="{CADFB918-2468-7B48-9E93-22A504CA4D56}" srcOrd="0" destOrd="0" presId="urn:microsoft.com/office/officeart/2005/8/layout/arrow5"/>
    <dgm:cxn modelId="{79C83504-05B7-934E-8C1F-6F4D7006F5EF}" type="presOf" srcId="{306A5B42-3285-6E46-9E65-FEDB8708DDD0}" destId="{24290DD8-8639-0E43-B6CE-286B989F77A0}" srcOrd="0" destOrd="0" presId="urn:microsoft.com/office/officeart/2005/8/layout/arrow5"/>
    <dgm:cxn modelId="{C135853B-A223-9F46-97D2-046AFD48D5BB}" srcId="{B5C120CF-CD65-C34D-93EF-DBFB9C60CA85}" destId="{306A5B42-3285-6E46-9E65-FEDB8708DDD0}" srcOrd="1" destOrd="0" parTransId="{D967C8B3-CF97-AD4C-BEFA-1BE63C090E27}" sibTransId="{A55BD326-50C1-3244-8525-53F32A716341}"/>
    <dgm:cxn modelId="{80BCE059-4DEB-1C4F-99D4-80B2A7039659}" srcId="{B5C120CF-CD65-C34D-93EF-DBFB9C60CA85}" destId="{6B79A403-23A9-EB4E-A2D5-EC4BAEA78241}" srcOrd="0" destOrd="0" parTransId="{5E85F434-B5A7-5B45-9E26-9FB2A0335A8E}" sibTransId="{B4FC56C0-C36F-8748-A529-08EEB7CD9CDB}"/>
    <dgm:cxn modelId="{B5E2BD95-263E-4B4D-B189-74E16D77AE13}" type="presOf" srcId="{B5C120CF-CD65-C34D-93EF-DBFB9C60CA85}" destId="{4EB27E23-96A2-604A-BD74-998A02438AB0}" srcOrd="0" destOrd="0" presId="urn:microsoft.com/office/officeart/2005/8/layout/arrow5"/>
    <dgm:cxn modelId="{22FACE5C-F519-0947-AD16-79917AEDAE69}" type="presParOf" srcId="{4EB27E23-96A2-604A-BD74-998A02438AB0}" destId="{CADFB918-2468-7B48-9E93-22A504CA4D56}" srcOrd="0" destOrd="0" presId="urn:microsoft.com/office/officeart/2005/8/layout/arrow5"/>
    <dgm:cxn modelId="{7E8ACCF1-60C5-9548-B5A7-70410A0A6CE7}" type="presParOf" srcId="{4EB27E23-96A2-604A-BD74-998A02438AB0}" destId="{24290DD8-8639-0E43-B6CE-286B989F77A0}" srcOrd="1" destOrd="0" presId="urn:microsoft.com/office/officeart/2005/8/layout/arrow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07E028B-C698-4012-AA78-8AC9BE6FF302}" type="doc">
      <dgm:prSet loTypeId="urn:microsoft.com/office/officeart/2005/8/layout/cycle8" loCatId="cycle" qsTypeId="urn:microsoft.com/office/officeart/2005/8/quickstyle/3d7" qsCatId="3D" csTypeId="urn:microsoft.com/office/officeart/2005/8/colors/colorful1#9" csCatId="colorful" phldr="1"/>
      <dgm:spPr/>
    </dgm:pt>
    <dgm:pt modelId="{F23C5699-1364-48A5-8BF1-2A96408994CE}">
      <dgm:prSet phldrT="[Text]"/>
      <dgm:spPr/>
      <dgm:t>
        <a:bodyPr/>
        <a:lstStyle/>
        <a:p>
          <a:r>
            <a:rPr lang="en-US" dirty="0"/>
            <a:t>Reflect</a:t>
          </a:r>
        </a:p>
      </dgm:t>
    </dgm:pt>
    <dgm:pt modelId="{674F9D0B-AFA0-48E5-9085-49099CDF1111}" type="parTrans" cxnId="{ED5ACE2B-7959-4D72-AEBC-19013A9A3705}">
      <dgm:prSet/>
      <dgm:spPr/>
      <dgm:t>
        <a:bodyPr/>
        <a:lstStyle/>
        <a:p>
          <a:endParaRPr lang="en-US"/>
        </a:p>
      </dgm:t>
    </dgm:pt>
    <dgm:pt modelId="{31775908-CAE6-47AD-910F-2A7234A581FF}" type="sibTrans" cxnId="{ED5ACE2B-7959-4D72-AEBC-19013A9A3705}">
      <dgm:prSet/>
      <dgm:spPr/>
      <dgm:t>
        <a:bodyPr/>
        <a:lstStyle/>
        <a:p>
          <a:endParaRPr lang="en-US"/>
        </a:p>
      </dgm:t>
    </dgm:pt>
    <dgm:pt modelId="{1D71BA30-CFA6-46DF-9057-4F16F128AD48}">
      <dgm:prSet phldrT="[Text]"/>
      <dgm:spPr/>
      <dgm:t>
        <a:bodyPr/>
        <a:lstStyle/>
        <a:p>
          <a:r>
            <a:rPr lang="en-US" dirty="0"/>
            <a:t>Adjust</a:t>
          </a:r>
        </a:p>
      </dgm:t>
    </dgm:pt>
    <dgm:pt modelId="{BCD867E7-493B-47B8-95AF-1526AEC41797}" type="parTrans" cxnId="{F7FD92B1-AA5A-4EDD-80A0-1966019E4222}">
      <dgm:prSet/>
      <dgm:spPr/>
      <dgm:t>
        <a:bodyPr/>
        <a:lstStyle/>
        <a:p>
          <a:endParaRPr lang="en-US"/>
        </a:p>
      </dgm:t>
    </dgm:pt>
    <dgm:pt modelId="{DF6C6D23-DC31-4AD2-9D3B-34F22CCB26B6}" type="sibTrans" cxnId="{F7FD92B1-AA5A-4EDD-80A0-1966019E4222}">
      <dgm:prSet/>
      <dgm:spPr/>
      <dgm:t>
        <a:bodyPr/>
        <a:lstStyle/>
        <a:p>
          <a:endParaRPr lang="en-US"/>
        </a:p>
      </dgm:t>
    </dgm:pt>
    <dgm:pt modelId="{776465A2-3B82-4036-BC04-FF5193103B9B}">
      <dgm:prSet phldrT="[Text]"/>
      <dgm:spPr/>
      <dgm:t>
        <a:bodyPr/>
        <a:lstStyle/>
        <a:p>
          <a:r>
            <a:rPr lang="en-US" dirty="0"/>
            <a:t>Do</a:t>
          </a:r>
        </a:p>
      </dgm:t>
    </dgm:pt>
    <dgm:pt modelId="{B74BC9C6-0AEC-4AF5-A4B5-23AE3B58A686}" type="parTrans" cxnId="{2178D73C-5B82-4E3A-BB35-BE3D56F95B30}">
      <dgm:prSet/>
      <dgm:spPr/>
      <dgm:t>
        <a:bodyPr/>
        <a:lstStyle/>
        <a:p>
          <a:endParaRPr lang="en-US"/>
        </a:p>
      </dgm:t>
    </dgm:pt>
    <dgm:pt modelId="{6220F2A7-D965-46FF-8808-521AD80B3535}" type="sibTrans" cxnId="{2178D73C-5B82-4E3A-BB35-BE3D56F95B30}">
      <dgm:prSet/>
      <dgm:spPr/>
      <dgm:t>
        <a:bodyPr/>
        <a:lstStyle/>
        <a:p>
          <a:endParaRPr lang="en-US"/>
        </a:p>
      </dgm:t>
    </dgm:pt>
    <dgm:pt modelId="{D2E88563-5280-4AE0-B003-DC5961F61135}" type="pres">
      <dgm:prSet presAssocID="{907E028B-C698-4012-AA78-8AC9BE6FF302}" presName="compositeShape" presStyleCnt="0">
        <dgm:presLayoutVars>
          <dgm:chMax val="7"/>
          <dgm:dir/>
          <dgm:resizeHandles val="exact"/>
        </dgm:presLayoutVars>
      </dgm:prSet>
      <dgm:spPr/>
    </dgm:pt>
    <dgm:pt modelId="{8801F9E1-108C-41D2-B6A6-994DBD8DE306}" type="pres">
      <dgm:prSet presAssocID="{907E028B-C698-4012-AA78-8AC9BE6FF302}" presName="wedge1" presStyleLbl="node1" presStyleIdx="0" presStyleCnt="3"/>
      <dgm:spPr/>
    </dgm:pt>
    <dgm:pt modelId="{1D2D0FCE-2C2E-4F20-B09F-2B40C1DBB1DD}" type="pres">
      <dgm:prSet presAssocID="{907E028B-C698-4012-AA78-8AC9BE6FF302}" presName="dummy1a" presStyleCnt="0"/>
      <dgm:spPr/>
    </dgm:pt>
    <dgm:pt modelId="{E7209FCC-EB5C-45AD-97D9-0171AF31E8B4}" type="pres">
      <dgm:prSet presAssocID="{907E028B-C698-4012-AA78-8AC9BE6FF302}" presName="dummy1b" presStyleCnt="0"/>
      <dgm:spPr/>
    </dgm:pt>
    <dgm:pt modelId="{4AF3A060-0EC9-4054-BF36-1BACAD40063A}" type="pres">
      <dgm:prSet presAssocID="{907E028B-C698-4012-AA78-8AC9BE6FF302}" presName="wedge1Tx" presStyleLbl="node1" presStyleIdx="0" presStyleCnt="3">
        <dgm:presLayoutVars>
          <dgm:chMax val="0"/>
          <dgm:chPref val="0"/>
          <dgm:bulletEnabled val="1"/>
        </dgm:presLayoutVars>
      </dgm:prSet>
      <dgm:spPr/>
    </dgm:pt>
    <dgm:pt modelId="{8673CD8D-1A1E-40E0-98ED-900DD91E35E4}" type="pres">
      <dgm:prSet presAssocID="{907E028B-C698-4012-AA78-8AC9BE6FF302}" presName="wedge2" presStyleLbl="node1" presStyleIdx="1" presStyleCnt="3"/>
      <dgm:spPr/>
    </dgm:pt>
    <dgm:pt modelId="{76BD5EA4-7E8D-47FB-B7C4-4FAD59A24DBD}" type="pres">
      <dgm:prSet presAssocID="{907E028B-C698-4012-AA78-8AC9BE6FF302}" presName="dummy2a" presStyleCnt="0"/>
      <dgm:spPr/>
    </dgm:pt>
    <dgm:pt modelId="{19C95887-B4DE-46FB-BAAE-1D5748FA772E}" type="pres">
      <dgm:prSet presAssocID="{907E028B-C698-4012-AA78-8AC9BE6FF302}" presName="dummy2b" presStyleCnt="0"/>
      <dgm:spPr/>
    </dgm:pt>
    <dgm:pt modelId="{CFB46AE0-FCA5-4C78-8751-ECEADCFBEEAE}" type="pres">
      <dgm:prSet presAssocID="{907E028B-C698-4012-AA78-8AC9BE6FF302}" presName="wedge2Tx" presStyleLbl="node1" presStyleIdx="1" presStyleCnt="3">
        <dgm:presLayoutVars>
          <dgm:chMax val="0"/>
          <dgm:chPref val="0"/>
          <dgm:bulletEnabled val="1"/>
        </dgm:presLayoutVars>
      </dgm:prSet>
      <dgm:spPr/>
    </dgm:pt>
    <dgm:pt modelId="{AD6C2A6F-182E-4761-BD66-8B29D03359A3}" type="pres">
      <dgm:prSet presAssocID="{907E028B-C698-4012-AA78-8AC9BE6FF302}" presName="wedge3" presStyleLbl="node1" presStyleIdx="2" presStyleCnt="3"/>
      <dgm:spPr/>
    </dgm:pt>
    <dgm:pt modelId="{32C81C98-FCFE-4833-83CF-664B823E8182}" type="pres">
      <dgm:prSet presAssocID="{907E028B-C698-4012-AA78-8AC9BE6FF302}" presName="dummy3a" presStyleCnt="0"/>
      <dgm:spPr/>
    </dgm:pt>
    <dgm:pt modelId="{24EBBC7E-6883-431C-8DAE-637D00299DDE}" type="pres">
      <dgm:prSet presAssocID="{907E028B-C698-4012-AA78-8AC9BE6FF302}" presName="dummy3b" presStyleCnt="0"/>
      <dgm:spPr/>
    </dgm:pt>
    <dgm:pt modelId="{A66263A2-612C-4BDD-B4E7-C2BB55F8FDCD}" type="pres">
      <dgm:prSet presAssocID="{907E028B-C698-4012-AA78-8AC9BE6FF302}" presName="wedge3Tx" presStyleLbl="node1" presStyleIdx="2" presStyleCnt="3">
        <dgm:presLayoutVars>
          <dgm:chMax val="0"/>
          <dgm:chPref val="0"/>
          <dgm:bulletEnabled val="1"/>
        </dgm:presLayoutVars>
      </dgm:prSet>
      <dgm:spPr/>
    </dgm:pt>
    <dgm:pt modelId="{FCC8CB09-DFCE-4EB1-A5A7-B7D8CA28A15F}" type="pres">
      <dgm:prSet presAssocID="{31775908-CAE6-47AD-910F-2A7234A581FF}" presName="arrowWedge1" presStyleLbl="fgSibTrans2D1" presStyleIdx="0" presStyleCnt="3"/>
      <dgm:spPr/>
    </dgm:pt>
    <dgm:pt modelId="{0E6FFA8B-B200-48A0-A0DE-1A0D221C94C1}" type="pres">
      <dgm:prSet presAssocID="{DF6C6D23-DC31-4AD2-9D3B-34F22CCB26B6}" presName="arrowWedge2" presStyleLbl="fgSibTrans2D1" presStyleIdx="1" presStyleCnt="3"/>
      <dgm:spPr/>
    </dgm:pt>
    <dgm:pt modelId="{C005E16B-037D-4AF8-942B-3B4020697CE5}" type="pres">
      <dgm:prSet presAssocID="{6220F2A7-D965-46FF-8808-521AD80B3535}" presName="arrowWedge3" presStyleLbl="fgSibTrans2D1" presStyleIdx="2" presStyleCnt="3"/>
      <dgm:spPr/>
    </dgm:pt>
  </dgm:ptLst>
  <dgm:cxnLst>
    <dgm:cxn modelId="{5892FD1F-7895-A54F-A6E5-E076CBB7551B}" type="presOf" srcId="{1D71BA30-CFA6-46DF-9057-4F16F128AD48}" destId="{8673CD8D-1A1E-40E0-98ED-900DD91E35E4}" srcOrd="0" destOrd="0" presId="urn:microsoft.com/office/officeart/2005/8/layout/cycle8"/>
    <dgm:cxn modelId="{ED5ACE2B-7959-4D72-AEBC-19013A9A3705}" srcId="{907E028B-C698-4012-AA78-8AC9BE6FF302}" destId="{F23C5699-1364-48A5-8BF1-2A96408994CE}" srcOrd="0" destOrd="0" parTransId="{674F9D0B-AFA0-48E5-9085-49099CDF1111}" sibTransId="{31775908-CAE6-47AD-910F-2A7234A581FF}"/>
    <dgm:cxn modelId="{2178D73C-5B82-4E3A-BB35-BE3D56F95B30}" srcId="{907E028B-C698-4012-AA78-8AC9BE6FF302}" destId="{776465A2-3B82-4036-BC04-FF5193103B9B}" srcOrd="2" destOrd="0" parTransId="{B74BC9C6-0AEC-4AF5-A4B5-23AE3B58A686}" sibTransId="{6220F2A7-D965-46FF-8808-521AD80B3535}"/>
    <dgm:cxn modelId="{C061A347-D896-1D43-9815-CC97929151DA}" type="presOf" srcId="{776465A2-3B82-4036-BC04-FF5193103B9B}" destId="{A66263A2-612C-4BDD-B4E7-C2BB55F8FDCD}" srcOrd="1" destOrd="0" presId="urn:microsoft.com/office/officeart/2005/8/layout/cycle8"/>
    <dgm:cxn modelId="{21EF7957-D564-C24B-AE2A-40C6E9DF4143}" type="presOf" srcId="{1D71BA30-CFA6-46DF-9057-4F16F128AD48}" destId="{CFB46AE0-FCA5-4C78-8751-ECEADCFBEEAE}" srcOrd="1" destOrd="0" presId="urn:microsoft.com/office/officeart/2005/8/layout/cycle8"/>
    <dgm:cxn modelId="{8A7D8A72-E5C1-234F-99ED-B14A909C5F8A}" type="presOf" srcId="{F23C5699-1364-48A5-8BF1-2A96408994CE}" destId="{4AF3A060-0EC9-4054-BF36-1BACAD40063A}" srcOrd="1" destOrd="0" presId="urn:microsoft.com/office/officeart/2005/8/layout/cycle8"/>
    <dgm:cxn modelId="{FBAFE77B-CB11-4F4E-BF34-C1A765E05C29}" type="presOf" srcId="{776465A2-3B82-4036-BC04-FF5193103B9B}" destId="{AD6C2A6F-182E-4761-BD66-8B29D03359A3}" srcOrd="0" destOrd="0" presId="urn:microsoft.com/office/officeart/2005/8/layout/cycle8"/>
    <dgm:cxn modelId="{9951E587-5769-2D4F-8F6F-9AC961ECBCBB}" type="presOf" srcId="{907E028B-C698-4012-AA78-8AC9BE6FF302}" destId="{D2E88563-5280-4AE0-B003-DC5961F61135}" srcOrd="0" destOrd="0" presId="urn:microsoft.com/office/officeart/2005/8/layout/cycle8"/>
    <dgm:cxn modelId="{6B88999F-9657-174F-A73C-BD4D710EE33D}" type="presOf" srcId="{F23C5699-1364-48A5-8BF1-2A96408994CE}" destId="{8801F9E1-108C-41D2-B6A6-994DBD8DE306}" srcOrd="0" destOrd="0" presId="urn:microsoft.com/office/officeart/2005/8/layout/cycle8"/>
    <dgm:cxn modelId="{F7FD92B1-AA5A-4EDD-80A0-1966019E4222}" srcId="{907E028B-C698-4012-AA78-8AC9BE6FF302}" destId="{1D71BA30-CFA6-46DF-9057-4F16F128AD48}" srcOrd="1" destOrd="0" parTransId="{BCD867E7-493B-47B8-95AF-1526AEC41797}" sibTransId="{DF6C6D23-DC31-4AD2-9D3B-34F22CCB26B6}"/>
    <dgm:cxn modelId="{408A7AD9-DAC8-4247-A26C-E4E3CFD2EA46}" type="presParOf" srcId="{D2E88563-5280-4AE0-B003-DC5961F61135}" destId="{8801F9E1-108C-41D2-B6A6-994DBD8DE306}" srcOrd="0" destOrd="0" presId="urn:microsoft.com/office/officeart/2005/8/layout/cycle8"/>
    <dgm:cxn modelId="{D4AD09B0-35ED-C441-A67C-9AA01494CC96}" type="presParOf" srcId="{D2E88563-5280-4AE0-B003-DC5961F61135}" destId="{1D2D0FCE-2C2E-4F20-B09F-2B40C1DBB1DD}" srcOrd="1" destOrd="0" presId="urn:microsoft.com/office/officeart/2005/8/layout/cycle8"/>
    <dgm:cxn modelId="{BE72522E-2ED0-9749-ABE7-C670BFC63997}" type="presParOf" srcId="{D2E88563-5280-4AE0-B003-DC5961F61135}" destId="{E7209FCC-EB5C-45AD-97D9-0171AF31E8B4}" srcOrd="2" destOrd="0" presId="urn:microsoft.com/office/officeart/2005/8/layout/cycle8"/>
    <dgm:cxn modelId="{FDD74934-9969-C94B-BC50-73B085B799C6}" type="presParOf" srcId="{D2E88563-5280-4AE0-B003-DC5961F61135}" destId="{4AF3A060-0EC9-4054-BF36-1BACAD40063A}" srcOrd="3" destOrd="0" presId="urn:microsoft.com/office/officeart/2005/8/layout/cycle8"/>
    <dgm:cxn modelId="{A1B89F93-1BE5-E549-AA4A-C4625CE278EB}" type="presParOf" srcId="{D2E88563-5280-4AE0-B003-DC5961F61135}" destId="{8673CD8D-1A1E-40E0-98ED-900DD91E35E4}" srcOrd="4" destOrd="0" presId="urn:microsoft.com/office/officeart/2005/8/layout/cycle8"/>
    <dgm:cxn modelId="{DC0CB395-9EE7-B642-81BE-3BE30352E540}" type="presParOf" srcId="{D2E88563-5280-4AE0-B003-DC5961F61135}" destId="{76BD5EA4-7E8D-47FB-B7C4-4FAD59A24DBD}" srcOrd="5" destOrd="0" presId="urn:microsoft.com/office/officeart/2005/8/layout/cycle8"/>
    <dgm:cxn modelId="{6C82C510-DE60-DB47-9904-ACB546D20841}" type="presParOf" srcId="{D2E88563-5280-4AE0-B003-DC5961F61135}" destId="{19C95887-B4DE-46FB-BAAE-1D5748FA772E}" srcOrd="6" destOrd="0" presId="urn:microsoft.com/office/officeart/2005/8/layout/cycle8"/>
    <dgm:cxn modelId="{B98567BD-D450-F540-A97A-C373CD077CB8}" type="presParOf" srcId="{D2E88563-5280-4AE0-B003-DC5961F61135}" destId="{CFB46AE0-FCA5-4C78-8751-ECEADCFBEEAE}" srcOrd="7" destOrd="0" presId="urn:microsoft.com/office/officeart/2005/8/layout/cycle8"/>
    <dgm:cxn modelId="{BE1BACBF-F197-F24A-BB0C-5D4017BE23C9}" type="presParOf" srcId="{D2E88563-5280-4AE0-B003-DC5961F61135}" destId="{AD6C2A6F-182E-4761-BD66-8B29D03359A3}" srcOrd="8" destOrd="0" presId="urn:microsoft.com/office/officeart/2005/8/layout/cycle8"/>
    <dgm:cxn modelId="{D8B790DD-368A-6C4F-92AE-ED3562971966}" type="presParOf" srcId="{D2E88563-5280-4AE0-B003-DC5961F61135}" destId="{32C81C98-FCFE-4833-83CF-664B823E8182}" srcOrd="9" destOrd="0" presId="urn:microsoft.com/office/officeart/2005/8/layout/cycle8"/>
    <dgm:cxn modelId="{A649E300-236A-C74E-A4BC-23AF1CA6789F}" type="presParOf" srcId="{D2E88563-5280-4AE0-B003-DC5961F61135}" destId="{24EBBC7E-6883-431C-8DAE-637D00299DDE}" srcOrd="10" destOrd="0" presId="urn:microsoft.com/office/officeart/2005/8/layout/cycle8"/>
    <dgm:cxn modelId="{6AA861B3-1C6C-C443-A3A9-7C430AC4CD3C}" type="presParOf" srcId="{D2E88563-5280-4AE0-B003-DC5961F61135}" destId="{A66263A2-612C-4BDD-B4E7-C2BB55F8FDCD}" srcOrd="11" destOrd="0" presId="urn:microsoft.com/office/officeart/2005/8/layout/cycle8"/>
    <dgm:cxn modelId="{B4E5D6BD-75E5-0B4F-8C94-22719553EEA4}" type="presParOf" srcId="{D2E88563-5280-4AE0-B003-DC5961F61135}" destId="{FCC8CB09-DFCE-4EB1-A5A7-B7D8CA28A15F}" srcOrd="12" destOrd="0" presId="urn:microsoft.com/office/officeart/2005/8/layout/cycle8"/>
    <dgm:cxn modelId="{FDB028BD-FF84-DE4E-A4A5-01FAC32E196E}" type="presParOf" srcId="{D2E88563-5280-4AE0-B003-DC5961F61135}" destId="{0E6FFA8B-B200-48A0-A0DE-1A0D221C94C1}" srcOrd="13" destOrd="0" presId="urn:microsoft.com/office/officeart/2005/8/layout/cycle8"/>
    <dgm:cxn modelId="{1FBBD2BB-D920-0B40-8364-B9D197BFCE93}" type="presParOf" srcId="{D2E88563-5280-4AE0-B003-DC5961F61135}" destId="{C005E16B-037D-4AF8-942B-3B4020697CE5}" srcOrd="14"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2DF9E39-EB9E-9A4D-B5D5-5CBE839A40E1}" type="doc">
      <dgm:prSet loTypeId="urn:microsoft.com/office/officeart/2005/8/layout/cycle2" loCatId="" qsTypeId="urn:microsoft.com/office/officeart/2005/8/quickstyle/3D3" qsCatId="3D" csTypeId="urn:microsoft.com/office/officeart/2005/8/colors/colorful2" csCatId="colorful" phldr="1"/>
      <dgm:spPr/>
      <dgm:t>
        <a:bodyPr/>
        <a:lstStyle/>
        <a:p>
          <a:endParaRPr lang="en-US"/>
        </a:p>
      </dgm:t>
    </dgm:pt>
    <dgm:pt modelId="{5445965F-18E5-BD4D-A50C-968423E352D1}">
      <dgm:prSet phldrT="[Text]" custT="1"/>
      <dgm:spPr>
        <a:solidFill>
          <a:schemeClr val="tx1">
            <a:lumMod val="75000"/>
          </a:schemeClr>
        </a:solidFill>
      </dgm:spPr>
      <dgm:t>
        <a:bodyPr/>
        <a:lstStyle/>
        <a:p>
          <a:r>
            <a:rPr lang="en-US" sz="1800" dirty="0">
              <a:latin typeface="Verdana"/>
              <a:cs typeface="Verdana"/>
            </a:rPr>
            <a:t>Leadership: Clergy &amp; Lay</a:t>
          </a:r>
        </a:p>
      </dgm:t>
    </dgm:pt>
    <dgm:pt modelId="{F83D585C-9965-304B-9DFC-D19303B84510}" type="parTrans" cxnId="{212A14B8-620B-174B-B1E4-E7784847CF1C}">
      <dgm:prSet/>
      <dgm:spPr/>
      <dgm:t>
        <a:bodyPr/>
        <a:lstStyle/>
        <a:p>
          <a:endParaRPr lang="en-US" sz="1800">
            <a:latin typeface="Verdana"/>
            <a:cs typeface="Verdana"/>
          </a:endParaRPr>
        </a:p>
      </dgm:t>
    </dgm:pt>
    <dgm:pt modelId="{AD19C2BA-ECFF-9642-8A3E-792A0457745C}" type="sibTrans" cxnId="{212A14B8-620B-174B-B1E4-E7784847CF1C}">
      <dgm:prSet custT="1"/>
      <dgm:spPr>
        <a:solidFill>
          <a:schemeClr val="accent3"/>
        </a:solidFill>
      </dgm:spPr>
      <dgm:t>
        <a:bodyPr/>
        <a:lstStyle/>
        <a:p>
          <a:endParaRPr lang="en-US" sz="1800">
            <a:latin typeface="Verdana"/>
            <a:cs typeface="Verdana"/>
          </a:endParaRPr>
        </a:p>
      </dgm:t>
    </dgm:pt>
    <dgm:pt modelId="{8AB66BE4-6A80-6E4D-81AE-3FFBD126F170}">
      <dgm:prSet phldrT="[Text]" custT="1"/>
      <dgm:spPr>
        <a:solidFill>
          <a:schemeClr val="tx2"/>
        </a:solidFill>
      </dgm:spPr>
      <dgm:t>
        <a:bodyPr/>
        <a:lstStyle/>
        <a:p>
          <a:r>
            <a:rPr lang="en-US" sz="1800" dirty="0">
              <a:latin typeface="Verdana"/>
              <a:cs typeface="Verdana"/>
            </a:rPr>
            <a:t>Church Vitality</a:t>
          </a:r>
        </a:p>
      </dgm:t>
    </dgm:pt>
    <dgm:pt modelId="{8A411D6F-326E-8F46-8474-4FE9B615CEB3}" type="parTrans" cxnId="{A212F06E-9EE0-8C40-AF1C-838661A40A2C}">
      <dgm:prSet/>
      <dgm:spPr/>
      <dgm:t>
        <a:bodyPr/>
        <a:lstStyle/>
        <a:p>
          <a:endParaRPr lang="en-US" sz="1800">
            <a:latin typeface="Verdana"/>
            <a:cs typeface="Verdana"/>
          </a:endParaRPr>
        </a:p>
      </dgm:t>
    </dgm:pt>
    <dgm:pt modelId="{025D2249-C5F5-DA44-8C28-2ABE95DCFD53}" type="sibTrans" cxnId="{A212F06E-9EE0-8C40-AF1C-838661A40A2C}">
      <dgm:prSet custT="1"/>
      <dgm:spPr>
        <a:solidFill>
          <a:schemeClr val="accent3"/>
        </a:solidFill>
      </dgm:spPr>
      <dgm:t>
        <a:bodyPr/>
        <a:lstStyle/>
        <a:p>
          <a:endParaRPr lang="en-US" sz="1800">
            <a:latin typeface="Verdana"/>
            <a:cs typeface="Verdana"/>
          </a:endParaRPr>
        </a:p>
      </dgm:t>
    </dgm:pt>
    <dgm:pt modelId="{B5C05033-F344-E446-AB5F-3819E70BC223}">
      <dgm:prSet phldrT="[Text]" custT="1"/>
      <dgm:spPr>
        <a:solidFill>
          <a:schemeClr val="accent3"/>
        </a:solidFill>
      </dgm:spPr>
      <dgm:t>
        <a:bodyPr/>
        <a:lstStyle/>
        <a:p>
          <a:r>
            <a:rPr lang="en-US" sz="1800" dirty="0">
              <a:latin typeface="Verdana"/>
              <a:cs typeface="Verdana"/>
            </a:rPr>
            <a:t>Disciple Making in the Local Church</a:t>
          </a:r>
        </a:p>
      </dgm:t>
    </dgm:pt>
    <dgm:pt modelId="{DC0A7D95-693E-8B4A-B44B-90587973142E}" type="parTrans" cxnId="{EF1BDD52-93E0-1C4E-9D85-BDF4D3ECEAA7}">
      <dgm:prSet/>
      <dgm:spPr/>
      <dgm:t>
        <a:bodyPr/>
        <a:lstStyle/>
        <a:p>
          <a:endParaRPr lang="en-US" sz="1800">
            <a:latin typeface="Verdana"/>
            <a:cs typeface="Verdana"/>
          </a:endParaRPr>
        </a:p>
      </dgm:t>
    </dgm:pt>
    <dgm:pt modelId="{9D76D0DE-7CDC-0D41-BF30-24EFBC241FC3}" type="sibTrans" cxnId="{EF1BDD52-93E0-1C4E-9D85-BDF4D3ECEAA7}">
      <dgm:prSet custT="1"/>
      <dgm:spPr>
        <a:solidFill>
          <a:schemeClr val="accent3"/>
        </a:solidFill>
      </dgm:spPr>
      <dgm:t>
        <a:bodyPr/>
        <a:lstStyle/>
        <a:p>
          <a:endParaRPr lang="en-US" sz="1800">
            <a:latin typeface="Verdana"/>
            <a:cs typeface="Verdana"/>
          </a:endParaRPr>
        </a:p>
      </dgm:t>
    </dgm:pt>
    <dgm:pt modelId="{46496ADD-4C53-6E44-96CF-7CB9DBE58977}" type="pres">
      <dgm:prSet presAssocID="{02DF9E39-EB9E-9A4D-B5D5-5CBE839A40E1}" presName="cycle" presStyleCnt="0">
        <dgm:presLayoutVars>
          <dgm:dir/>
          <dgm:resizeHandles val="exact"/>
        </dgm:presLayoutVars>
      </dgm:prSet>
      <dgm:spPr/>
    </dgm:pt>
    <dgm:pt modelId="{3D789D86-B745-684F-A802-335C44E45C83}" type="pres">
      <dgm:prSet presAssocID="{5445965F-18E5-BD4D-A50C-968423E352D1}" presName="node" presStyleLbl="node1" presStyleIdx="0" presStyleCnt="3">
        <dgm:presLayoutVars>
          <dgm:bulletEnabled val="1"/>
        </dgm:presLayoutVars>
      </dgm:prSet>
      <dgm:spPr/>
    </dgm:pt>
    <dgm:pt modelId="{E823979D-099B-CA40-A48C-AD8E75095AEA}" type="pres">
      <dgm:prSet presAssocID="{AD19C2BA-ECFF-9642-8A3E-792A0457745C}" presName="sibTrans" presStyleLbl="sibTrans2D1" presStyleIdx="0" presStyleCnt="3"/>
      <dgm:spPr/>
    </dgm:pt>
    <dgm:pt modelId="{71238C5D-9D73-B84B-8AD8-5689482ADC8F}" type="pres">
      <dgm:prSet presAssocID="{AD19C2BA-ECFF-9642-8A3E-792A0457745C}" presName="connectorText" presStyleLbl="sibTrans2D1" presStyleIdx="0" presStyleCnt="3"/>
      <dgm:spPr/>
    </dgm:pt>
    <dgm:pt modelId="{3404FEDE-6B5B-9D4B-8470-581CFBF99B44}" type="pres">
      <dgm:prSet presAssocID="{8AB66BE4-6A80-6E4D-81AE-3FFBD126F170}" presName="node" presStyleLbl="node1" presStyleIdx="1" presStyleCnt="3">
        <dgm:presLayoutVars>
          <dgm:bulletEnabled val="1"/>
        </dgm:presLayoutVars>
      </dgm:prSet>
      <dgm:spPr/>
    </dgm:pt>
    <dgm:pt modelId="{715D4281-6234-F440-8538-82A6F9BB12F1}" type="pres">
      <dgm:prSet presAssocID="{025D2249-C5F5-DA44-8C28-2ABE95DCFD53}" presName="sibTrans" presStyleLbl="sibTrans2D1" presStyleIdx="1" presStyleCnt="3"/>
      <dgm:spPr/>
    </dgm:pt>
    <dgm:pt modelId="{53B9A2CD-DED7-C949-A3CE-09465C04CDD8}" type="pres">
      <dgm:prSet presAssocID="{025D2249-C5F5-DA44-8C28-2ABE95DCFD53}" presName="connectorText" presStyleLbl="sibTrans2D1" presStyleIdx="1" presStyleCnt="3"/>
      <dgm:spPr/>
    </dgm:pt>
    <dgm:pt modelId="{68507B8C-E33B-904D-8323-E2B3535D0511}" type="pres">
      <dgm:prSet presAssocID="{B5C05033-F344-E446-AB5F-3819E70BC223}" presName="node" presStyleLbl="node1" presStyleIdx="2" presStyleCnt="3">
        <dgm:presLayoutVars>
          <dgm:bulletEnabled val="1"/>
        </dgm:presLayoutVars>
      </dgm:prSet>
      <dgm:spPr/>
    </dgm:pt>
    <dgm:pt modelId="{D493D86B-DF41-B848-A1E0-D190FAE9DA4C}" type="pres">
      <dgm:prSet presAssocID="{9D76D0DE-7CDC-0D41-BF30-24EFBC241FC3}" presName="sibTrans" presStyleLbl="sibTrans2D1" presStyleIdx="2" presStyleCnt="3"/>
      <dgm:spPr/>
    </dgm:pt>
    <dgm:pt modelId="{6C536190-A988-ED42-B2D9-36163AAB9CA1}" type="pres">
      <dgm:prSet presAssocID="{9D76D0DE-7CDC-0D41-BF30-24EFBC241FC3}" presName="connectorText" presStyleLbl="sibTrans2D1" presStyleIdx="2" presStyleCnt="3"/>
      <dgm:spPr/>
    </dgm:pt>
  </dgm:ptLst>
  <dgm:cxnLst>
    <dgm:cxn modelId="{40762C14-44CB-CB45-9114-C8975D09A3B0}" type="presOf" srcId="{02DF9E39-EB9E-9A4D-B5D5-5CBE839A40E1}" destId="{46496ADD-4C53-6E44-96CF-7CB9DBE58977}" srcOrd="0" destOrd="0" presId="urn:microsoft.com/office/officeart/2005/8/layout/cycle2"/>
    <dgm:cxn modelId="{ACF30D1A-E1BD-684C-97D5-0DED22E1530A}" type="presOf" srcId="{5445965F-18E5-BD4D-A50C-968423E352D1}" destId="{3D789D86-B745-684F-A802-335C44E45C83}" srcOrd="0" destOrd="0" presId="urn:microsoft.com/office/officeart/2005/8/layout/cycle2"/>
    <dgm:cxn modelId="{EF1BDD52-93E0-1C4E-9D85-BDF4D3ECEAA7}" srcId="{02DF9E39-EB9E-9A4D-B5D5-5CBE839A40E1}" destId="{B5C05033-F344-E446-AB5F-3819E70BC223}" srcOrd="2" destOrd="0" parTransId="{DC0A7D95-693E-8B4A-B44B-90587973142E}" sibTransId="{9D76D0DE-7CDC-0D41-BF30-24EFBC241FC3}"/>
    <dgm:cxn modelId="{3F1BDA5F-5008-1C48-BB1C-824ABFB252C2}" type="presOf" srcId="{B5C05033-F344-E446-AB5F-3819E70BC223}" destId="{68507B8C-E33B-904D-8323-E2B3535D0511}" srcOrd="0" destOrd="0" presId="urn:microsoft.com/office/officeart/2005/8/layout/cycle2"/>
    <dgm:cxn modelId="{A212F06E-9EE0-8C40-AF1C-838661A40A2C}" srcId="{02DF9E39-EB9E-9A4D-B5D5-5CBE839A40E1}" destId="{8AB66BE4-6A80-6E4D-81AE-3FFBD126F170}" srcOrd="1" destOrd="0" parTransId="{8A411D6F-326E-8F46-8474-4FE9B615CEB3}" sibTransId="{025D2249-C5F5-DA44-8C28-2ABE95DCFD53}"/>
    <dgm:cxn modelId="{2D907478-87BA-514A-9962-CEDE23B6A919}" type="presOf" srcId="{025D2249-C5F5-DA44-8C28-2ABE95DCFD53}" destId="{715D4281-6234-F440-8538-82A6F9BB12F1}" srcOrd="0" destOrd="0" presId="urn:microsoft.com/office/officeart/2005/8/layout/cycle2"/>
    <dgm:cxn modelId="{635E9A78-9D86-FF44-A4B0-642E3922D66D}" type="presOf" srcId="{AD19C2BA-ECFF-9642-8A3E-792A0457745C}" destId="{71238C5D-9D73-B84B-8AD8-5689482ADC8F}" srcOrd="1" destOrd="0" presId="urn:microsoft.com/office/officeart/2005/8/layout/cycle2"/>
    <dgm:cxn modelId="{7AAB08AE-1014-F34D-8B6D-D6CD3EEF77F0}" type="presOf" srcId="{025D2249-C5F5-DA44-8C28-2ABE95DCFD53}" destId="{53B9A2CD-DED7-C949-A3CE-09465C04CDD8}" srcOrd="1" destOrd="0" presId="urn:microsoft.com/office/officeart/2005/8/layout/cycle2"/>
    <dgm:cxn modelId="{89644FB0-7FB3-D549-9008-B407597A7254}" type="presOf" srcId="{9D76D0DE-7CDC-0D41-BF30-24EFBC241FC3}" destId="{6C536190-A988-ED42-B2D9-36163AAB9CA1}" srcOrd="1" destOrd="0" presId="urn:microsoft.com/office/officeart/2005/8/layout/cycle2"/>
    <dgm:cxn modelId="{212A14B8-620B-174B-B1E4-E7784847CF1C}" srcId="{02DF9E39-EB9E-9A4D-B5D5-5CBE839A40E1}" destId="{5445965F-18E5-BD4D-A50C-968423E352D1}" srcOrd="0" destOrd="0" parTransId="{F83D585C-9965-304B-9DFC-D19303B84510}" sibTransId="{AD19C2BA-ECFF-9642-8A3E-792A0457745C}"/>
    <dgm:cxn modelId="{90F1F9C4-DD76-BD45-AF9F-EE20D69A5099}" type="presOf" srcId="{AD19C2BA-ECFF-9642-8A3E-792A0457745C}" destId="{E823979D-099B-CA40-A48C-AD8E75095AEA}" srcOrd="0" destOrd="0" presId="urn:microsoft.com/office/officeart/2005/8/layout/cycle2"/>
    <dgm:cxn modelId="{BB537FC6-153C-E343-813E-0137CADA38DD}" type="presOf" srcId="{8AB66BE4-6A80-6E4D-81AE-3FFBD126F170}" destId="{3404FEDE-6B5B-9D4B-8470-581CFBF99B44}" srcOrd="0" destOrd="0" presId="urn:microsoft.com/office/officeart/2005/8/layout/cycle2"/>
    <dgm:cxn modelId="{8F24F8E2-E9EA-544B-830A-78961AAD678C}" type="presOf" srcId="{9D76D0DE-7CDC-0D41-BF30-24EFBC241FC3}" destId="{D493D86B-DF41-B848-A1E0-D190FAE9DA4C}" srcOrd="0" destOrd="0" presId="urn:microsoft.com/office/officeart/2005/8/layout/cycle2"/>
    <dgm:cxn modelId="{CBF10CFB-5D0E-7649-9DB5-DFAC313E2C6C}" type="presParOf" srcId="{46496ADD-4C53-6E44-96CF-7CB9DBE58977}" destId="{3D789D86-B745-684F-A802-335C44E45C83}" srcOrd="0" destOrd="0" presId="urn:microsoft.com/office/officeart/2005/8/layout/cycle2"/>
    <dgm:cxn modelId="{5BEB3FBC-6733-B941-A6A3-B40442B68378}" type="presParOf" srcId="{46496ADD-4C53-6E44-96CF-7CB9DBE58977}" destId="{E823979D-099B-CA40-A48C-AD8E75095AEA}" srcOrd="1" destOrd="0" presId="urn:microsoft.com/office/officeart/2005/8/layout/cycle2"/>
    <dgm:cxn modelId="{7B4605A8-C4DC-E649-8C69-8C0FDA06F9FC}" type="presParOf" srcId="{E823979D-099B-CA40-A48C-AD8E75095AEA}" destId="{71238C5D-9D73-B84B-8AD8-5689482ADC8F}" srcOrd="0" destOrd="0" presId="urn:microsoft.com/office/officeart/2005/8/layout/cycle2"/>
    <dgm:cxn modelId="{CE5B05FF-FC9E-C849-99C6-1406A2FC359C}" type="presParOf" srcId="{46496ADD-4C53-6E44-96CF-7CB9DBE58977}" destId="{3404FEDE-6B5B-9D4B-8470-581CFBF99B44}" srcOrd="2" destOrd="0" presId="urn:microsoft.com/office/officeart/2005/8/layout/cycle2"/>
    <dgm:cxn modelId="{A68FB159-A7C7-BB49-82B7-FE8F96C7A4B3}" type="presParOf" srcId="{46496ADD-4C53-6E44-96CF-7CB9DBE58977}" destId="{715D4281-6234-F440-8538-82A6F9BB12F1}" srcOrd="3" destOrd="0" presId="urn:microsoft.com/office/officeart/2005/8/layout/cycle2"/>
    <dgm:cxn modelId="{507681FD-59FA-8D4C-B099-4E48A7DB3F2B}" type="presParOf" srcId="{715D4281-6234-F440-8538-82A6F9BB12F1}" destId="{53B9A2CD-DED7-C949-A3CE-09465C04CDD8}" srcOrd="0" destOrd="0" presId="urn:microsoft.com/office/officeart/2005/8/layout/cycle2"/>
    <dgm:cxn modelId="{AED11636-0BEE-8D42-9D25-EE2B687A0030}" type="presParOf" srcId="{46496ADD-4C53-6E44-96CF-7CB9DBE58977}" destId="{68507B8C-E33B-904D-8323-E2B3535D0511}" srcOrd="4" destOrd="0" presId="urn:microsoft.com/office/officeart/2005/8/layout/cycle2"/>
    <dgm:cxn modelId="{2FFCA2E5-3105-EC4C-AC98-58BDDC2AE838}" type="presParOf" srcId="{46496ADD-4C53-6E44-96CF-7CB9DBE58977}" destId="{D493D86B-DF41-B848-A1E0-D190FAE9DA4C}" srcOrd="5" destOrd="0" presId="urn:microsoft.com/office/officeart/2005/8/layout/cycle2"/>
    <dgm:cxn modelId="{6189EBD4-551F-0B45-8975-04A88DFDAA09}" type="presParOf" srcId="{D493D86B-DF41-B848-A1E0-D190FAE9DA4C}" destId="{6C536190-A988-ED42-B2D9-36163AAB9CA1}"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07E028B-C698-4012-AA78-8AC9BE6FF302}" type="doc">
      <dgm:prSet loTypeId="urn:microsoft.com/office/officeart/2005/8/layout/cycle8" loCatId="cycle" qsTypeId="urn:microsoft.com/office/officeart/2005/8/quickstyle/3d7" qsCatId="3D" csTypeId="urn:microsoft.com/office/officeart/2005/8/colors/colorful1#9" csCatId="colorful" phldr="1"/>
      <dgm:spPr/>
    </dgm:pt>
    <dgm:pt modelId="{F23C5699-1364-48A5-8BF1-2A96408994CE}">
      <dgm:prSet phldrT="[Text]"/>
      <dgm:spPr/>
      <dgm:t>
        <a:bodyPr/>
        <a:lstStyle/>
        <a:p>
          <a:r>
            <a:rPr lang="en-US" dirty="0"/>
            <a:t>Reflect</a:t>
          </a:r>
        </a:p>
      </dgm:t>
    </dgm:pt>
    <dgm:pt modelId="{674F9D0B-AFA0-48E5-9085-49099CDF1111}" type="parTrans" cxnId="{ED5ACE2B-7959-4D72-AEBC-19013A9A3705}">
      <dgm:prSet/>
      <dgm:spPr/>
      <dgm:t>
        <a:bodyPr/>
        <a:lstStyle/>
        <a:p>
          <a:endParaRPr lang="en-US"/>
        </a:p>
      </dgm:t>
    </dgm:pt>
    <dgm:pt modelId="{31775908-CAE6-47AD-910F-2A7234A581FF}" type="sibTrans" cxnId="{ED5ACE2B-7959-4D72-AEBC-19013A9A3705}">
      <dgm:prSet/>
      <dgm:spPr/>
      <dgm:t>
        <a:bodyPr/>
        <a:lstStyle/>
        <a:p>
          <a:endParaRPr lang="en-US"/>
        </a:p>
      </dgm:t>
    </dgm:pt>
    <dgm:pt modelId="{1D71BA30-CFA6-46DF-9057-4F16F128AD48}">
      <dgm:prSet phldrT="[Text]"/>
      <dgm:spPr/>
      <dgm:t>
        <a:bodyPr/>
        <a:lstStyle/>
        <a:p>
          <a:r>
            <a:rPr lang="en-US" dirty="0"/>
            <a:t>Adjust</a:t>
          </a:r>
        </a:p>
      </dgm:t>
    </dgm:pt>
    <dgm:pt modelId="{BCD867E7-493B-47B8-95AF-1526AEC41797}" type="parTrans" cxnId="{F7FD92B1-AA5A-4EDD-80A0-1966019E4222}">
      <dgm:prSet/>
      <dgm:spPr/>
      <dgm:t>
        <a:bodyPr/>
        <a:lstStyle/>
        <a:p>
          <a:endParaRPr lang="en-US"/>
        </a:p>
      </dgm:t>
    </dgm:pt>
    <dgm:pt modelId="{DF6C6D23-DC31-4AD2-9D3B-34F22CCB26B6}" type="sibTrans" cxnId="{F7FD92B1-AA5A-4EDD-80A0-1966019E4222}">
      <dgm:prSet/>
      <dgm:spPr/>
      <dgm:t>
        <a:bodyPr/>
        <a:lstStyle/>
        <a:p>
          <a:endParaRPr lang="en-US"/>
        </a:p>
      </dgm:t>
    </dgm:pt>
    <dgm:pt modelId="{776465A2-3B82-4036-BC04-FF5193103B9B}">
      <dgm:prSet phldrT="[Text]"/>
      <dgm:spPr/>
      <dgm:t>
        <a:bodyPr/>
        <a:lstStyle/>
        <a:p>
          <a:r>
            <a:rPr lang="en-US" dirty="0"/>
            <a:t>Do</a:t>
          </a:r>
        </a:p>
      </dgm:t>
    </dgm:pt>
    <dgm:pt modelId="{B74BC9C6-0AEC-4AF5-A4B5-23AE3B58A686}" type="parTrans" cxnId="{2178D73C-5B82-4E3A-BB35-BE3D56F95B30}">
      <dgm:prSet/>
      <dgm:spPr/>
      <dgm:t>
        <a:bodyPr/>
        <a:lstStyle/>
        <a:p>
          <a:endParaRPr lang="en-US"/>
        </a:p>
      </dgm:t>
    </dgm:pt>
    <dgm:pt modelId="{6220F2A7-D965-46FF-8808-521AD80B3535}" type="sibTrans" cxnId="{2178D73C-5B82-4E3A-BB35-BE3D56F95B30}">
      <dgm:prSet/>
      <dgm:spPr/>
      <dgm:t>
        <a:bodyPr/>
        <a:lstStyle/>
        <a:p>
          <a:endParaRPr lang="en-US"/>
        </a:p>
      </dgm:t>
    </dgm:pt>
    <dgm:pt modelId="{D2E88563-5280-4AE0-B003-DC5961F61135}" type="pres">
      <dgm:prSet presAssocID="{907E028B-C698-4012-AA78-8AC9BE6FF302}" presName="compositeShape" presStyleCnt="0">
        <dgm:presLayoutVars>
          <dgm:chMax val="7"/>
          <dgm:dir/>
          <dgm:resizeHandles val="exact"/>
        </dgm:presLayoutVars>
      </dgm:prSet>
      <dgm:spPr/>
    </dgm:pt>
    <dgm:pt modelId="{8801F9E1-108C-41D2-B6A6-994DBD8DE306}" type="pres">
      <dgm:prSet presAssocID="{907E028B-C698-4012-AA78-8AC9BE6FF302}" presName="wedge1" presStyleLbl="node1" presStyleIdx="0" presStyleCnt="3"/>
      <dgm:spPr/>
    </dgm:pt>
    <dgm:pt modelId="{1D2D0FCE-2C2E-4F20-B09F-2B40C1DBB1DD}" type="pres">
      <dgm:prSet presAssocID="{907E028B-C698-4012-AA78-8AC9BE6FF302}" presName="dummy1a" presStyleCnt="0"/>
      <dgm:spPr/>
    </dgm:pt>
    <dgm:pt modelId="{E7209FCC-EB5C-45AD-97D9-0171AF31E8B4}" type="pres">
      <dgm:prSet presAssocID="{907E028B-C698-4012-AA78-8AC9BE6FF302}" presName="dummy1b" presStyleCnt="0"/>
      <dgm:spPr/>
    </dgm:pt>
    <dgm:pt modelId="{4AF3A060-0EC9-4054-BF36-1BACAD40063A}" type="pres">
      <dgm:prSet presAssocID="{907E028B-C698-4012-AA78-8AC9BE6FF302}" presName="wedge1Tx" presStyleLbl="node1" presStyleIdx="0" presStyleCnt="3">
        <dgm:presLayoutVars>
          <dgm:chMax val="0"/>
          <dgm:chPref val="0"/>
          <dgm:bulletEnabled val="1"/>
        </dgm:presLayoutVars>
      </dgm:prSet>
      <dgm:spPr/>
    </dgm:pt>
    <dgm:pt modelId="{8673CD8D-1A1E-40E0-98ED-900DD91E35E4}" type="pres">
      <dgm:prSet presAssocID="{907E028B-C698-4012-AA78-8AC9BE6FF302}" presName="wedge2" presStyleLbl="node1" presStyleIdx="1" presStyleCnt="3"/>
      <dgm:spPr/>
    </dgm:pt>
    <dgm:pt modelId="{76BD5EA4-7E8D-47FB-B7C4-4FAD59A24DBD}" type="pres">
      <dgm:prSet presAssocID="{907E028B-C698-4012-AA78-8AC9BE6FF302}" presName="dummy2a" presStyleCnt="0"/>
      <dgm:spPr/>
    </dgm:pt>
    <dgm:pt modelId="{19C95887-B4DE-46FB-BAAE-1D5748FA772E}" type="pres">
      <dgm:prSet presAssocID="{907E028B-C698-4012-AA78-8AC9BE6FF302}" presName="dummy2b" presStyleCnt="0"/>
      <dgm:spPr/>
    </dgm:pt>
    <dgm:pt modelId="{CFB46AE0-FCA5-4C78-8751-ECEADCFBEEAE}" type="pres">
      <dgm:prSet presAssocID="{907E028B-C698-4012-AA78-8AC9BE6FF302}" presName="wedge2Tx" presStyleLbl="node1" presStyleIdx="1" presStyleCnt="3">
        <dgm:presLayoutVars>
          <dgm:chMax val="0"/>
          <dgm:chPref val="0"/>
          <dgm:bulletEnabled val="1"/>
        </dgm:presLayoutVars>
      </dgm:prSet>
      <dgm:spPr/>
    </dgm:pt>
    <dgm:pt modelId="{AD6C2A6F-182E-4761-BD66-8B29D03359A3}" type="pres">
      <dgm:prSet presAssocID="{907E028B-C698-4012-AA78-8AC9BE6FF302}" presName="wedge3" presStyleLbl="node1" presStyleIdx="2" presStyleCnt="3"/>
      <dgm:spPr/>
    </dgm:pt>
    <dgm:pt modelId="{32C81C98-FCFE-4833-83CF-664B823E8182}" type="pres">
      <dgm:prSet presAssocID="{907E028B-C698-4012-AA78-8AC9BE6FF302}" presName="dummy3a" presStyleCnt="0"/>
      <dgm:spPr/>
    </dgm:pt>
    <dgm:pt modelId="{24EBBC7E-6883-431C-8DAE-637D00299DDE}" type="pres">
      <dgm:prSet presAssocID="{907E028B-C698-4012-AA78-8AC9BE6FF302}" presName="dummy3b" presStyleCnt="0"/>
      <dgm:spPr/>
    </dgm:pt>
    <dgm:pt modelId="{A66263A2-612C-4BDD-B4E7-C2BB55F8FDCD}" type="pres">
      <dgm:prSet presAssocID="{907E028B-C698-4012-AA78-8AC9BE6FF302}" presName="wedge3Tx" presStyleLbl="node1" presStyleIdx="2" presStyleCnt="3">
        <dgm:presLayoutVars>
          <dgm:chMax val="0"/>
          <dgm:chPref val="0"/>
          <dgm:bulletEnabled val="1"/>
        </dgm:presLayoutVars>
      </dgm:prSet>
      <dgm:spPr/>
    </dgm:pt>
    <dgm:pt modelId="{FCC8CB09-DFCE-4EB1-A5A7-B7D8CA28A15F}" type="pres">
      <dgm:prSet presAssocID="{31775908-CAE6-47AD-910F-2A7234A581FF}" presName="arrowWedge1" presStyleLbl="fgSibTrans2D1" presStyleIdx="0" presStyleCnt="3"/>
      <dgm:spPr/>
    </dgm:pt>
    <dgm:pt modelId="{0E6FFA8B-B200-48A0-A0DE-1A0D221C94C1}" type="pres">
      <dgm:prSet presAssocID="{DF6C6D23-DC31-4AD2-9D3B-34F22CCB26B6}" presName="arrowWedge2" presStyleLbl="fgSibTrans2D1" presStyleIdx="1" presStyleCnt="3"/>
      <dgm:spPr/>
    </dgm:pt>
    <dgm:pt modelId="{C005E16B-037D-4AF8-942B-3B4020697CE5}" type="pres">
      <dgm:prSet presAssocID="{6220F2A7-D965-46FF-8808-521AD80B3535}" presName="arrowWedge3" presStyleLbl="fgSibTrans2D1" presStyleIdx="2" presStyleCnt="3"/>
      <dgm:spPr/>
    </dgm:pt>
  </dgm:ptLst>
  <dgm:cxnLst>
    <dgm:cxn modelId="{5892FD1F-7895-A54F-A6E5-E076CBB7551B}" type="presOf" srcId="{1D71BA30-CFA6-46DF-9057-4F16F128AD48}" destId="{8673CD8D-1A1E-40E0-98ED-900DD91E35E4}" srcOrd="0" destOrd="0" presId="urn:microsoft.com/office/officeart/2005/8/layout/cycle8"/>
    <dgm:cxn modelId="{ED5ACE2B-7959-4D72-AEBC-19013A9A3705}" srcId="{907E028B-C698-4012-AA78-8AC9BE6FF302}" destId="{F23C5699-1364-48A5-8BF1-2A96408994CE}" srcOrd="0" destOrd="0" parTransId="{674F9D0B-AFA0-48E5-9085-49099CDF1111}" sibTransId="{31775908-CAE6-47AD-910F-2A7234A581FF}"/>
    <dgm:cxn modelId="{2178D73C-5B82-4E3A-BB35-BE3D56F95B30}" srcId="{907E028B-C698-4012-AA78-8AC9BE6FF302}" destId="{776465A2-3B82-4036-BC04-FF5193103B9B}" srcOrd="2" destOrd="0" parTransId="{B74BC9C6-0AEC-4AF5-A4B5-23AE3B58A686}" sibTransId="{6220F2A7-D965-46FF-8808-521AD80B3535}"/>
    <dgm:cxn modelId="{C061A347-D896-1D43-9815-CC97929151DA}" type="presOf" srcId="{776465A2-3B82-4036-BC04-FF5193103B9B}" destId="{A66263A2-612C-4BDD-B4E7-C2BB55F8FDCD}" srcOrd="1" destOrd="0" presId="urn:microsoft.com/office/officeart/2005/8/layout/cycle8"/>
    <dgm:cxn modelId="{21EF7957-D564-C24B-AE2A-40C6E9DF4143}" type="presOf" srcId="{1D71BA30-CFA6-46DF-9057-4F16F128AD48}" destId="{CFB46AE0-FCA5-4C78-8751-ECEADCFBEEAE}" srcOrd="1" destOrd="0" presId="urn:microsoft.com/office/officeart/2005/8/layout/cycle8"/>
    <dgm:cxn modelId="{8A7D8A72-E5C1-234F-99ED-B14A909C5F8A}" type="presOf" srcId="{F23C5699-1364-48A5-8BF1-2A96408994CE}" destId="{4AF3A060-0EC9-4054-BF36-1BACAD40063A}" srcOrd="1" destOrd="0" presId="urn:microsoft.com/office/officeart/2005/8/layout/cycle8"/>
    <dgm:cxn modelId="{FBAFE77B-CB11-4F4E-BF34-C1A765E05C29}" type="presOf" srcId="{776465A2-3B82-4036-BC04-FF5193103B9B}" destId="{AD6C2A6F-182E-4761-BD66-8B29D03359A3}" srcOrd="0" destOrd="0" presId="urn:microsoft.com/office/officeart/2005/8/layout/cycle8"/>
    <dgm:cxn modelId="{9951E587-5769-2D4F-8F6F-9AC961ECBCBB}" type="presOf" srcId="{907E028B-C698-4012-AA78-8AC9BE6FF302}" destId="{D2E88563-5280-4AE0-B003-DC5961F61135}" srcOrd="0" destOrd="0" presId="urn:microsoft.com/office/officeart/2005/8/layout/cycle8"/>
    <dgm:cxn modelId="{6B88999F-9657-174F-A73C-BD4D710EE33D}" type="presOf" srcId="{F23C5699-1364-48A5-8BF1-2A96408994CE}" destId="{8801F9E1-108C-41D2-B6A6-994DBD8DE306}" srcOrd="0" destOrd="0" presId="urn:microsoft.com/office/officeart/2005/8/layout/cycle8"/>
    <dgm:cxn modelId="{F7FD92B1-AA5A-4EDD-80A0-1966019E4222}" srcId="{907E028B-C698-4012-AA78-8AC9BE6FF302}" destId="{1D71BA30-CFA6-46DF-9057-4F16F128AD48}" srcOrd="1" destOrd="0" parTransId="{BCD867E7-493B-47B8-95AF-1526AEC41797}" sibTransId="{DF6C6D23-DC31-4AD2-9D3B-34F22CCB26B6}"/>
    <dgm:cxn modelId="{408A7AD9-DAC8-4247-A26C-E4E3CFD2EA46}" type="presParOf" srcId="{D2E88563-5280-4AE0-B003-DC5961F61135}" destId="{8801F9E1-108C-41D2-B6A6-994DBD8DE306}" srcOrd="0" destOrd="0" presId="urn:microsoft.com/office/officeart/2005/8/layout/cycle8"/>
    <dgm:cxn modelId="{D4AD09B0-35ED-C441-A67C-9AA01494CC96}" type="presParOf" srcId="{D2E88563-5280-4AE0-B003-DC5961F61135}" destId="{1D2D0FCE-2C2E-4F20-B09F-2B40C1DBB1DD}" srcOrd="1" destOrd="0" presId="urn:microsoft.com/office/officeart/2005/8/layout/cycle8"/>
    <dgm:cxn modelId="{BE72522E-2ED0-9749-ABE7-C670BFC63997}" type="presParOf" srcId="{D2E88563-5280-4AE0-B003-DC5961F61135}" destId="{E7209FCC-EB5C-45AD-97D9-0171AF31E8B4}" srcOrd="2" destOrd="0" presId="urn:microsoft.com/office/officeart/2005/8/layout/cycle8"/>
    <dgm:cxn modelId="{FDD74934-9969-C94B-BC50-73B085B799C6}" type="presParOf" srcId="{D2E88563-5280-4AE0-B003-DC5961F61135}" destId="{4AF3A060-0EC9-4054-BF36-1BACAD40063A}" srcOrd="3" destOrd="0" presId="urn:microsoft.com/office/officeart/2005/8/layout/cycle8"/>
    <dgm:cxn modelId="{A1B89F93-1BE5-E549-AA4A-C4625CE278EB}" type="presParOf" srcId="{D2E88563-5280-4AE0-B003-DC5961F61135}" destId="{8673CD8D-1A1E-40E0-98ED-900DD91E35E4}" srcOrd="4" destOrd="0" presId="urn:microsoft.com/office/officeart/2005/8/layout/cycle8"/>
    <dgm:cxn modelId="{DC0CB395-9EE7-B642-81BE-3BE30352E540}" type="presParOf" srcId="{D2E88563-5280-4AE0-B003-DC5961F61135}" destId="{76BD5EA4-7E8D-47FB-B7C4-4FAD59A24DBD}" srcOrd="5" destOrd="0" presId="urn:microsoft.com/office/officeart/2005/8/layout/cycle8"/>
    <dgm:cxn modelId="{6C82C510-DE60-DB47-9904-ACB546D20841}" type="presParOf" srcId="{D2E88563-5280-4AE0-B003-DC5961F61135}" destId="{19C95887-B4DE-46FB-BAAE-1D5748FA772E}" srcOrd="6" destOrd="0" presId="urn:microsoft.com/office/officeart/2005/8/layout/cycle8"/>
    <dgm:cxn modelId="{B98567BD-D450-F540-A97A-C373CD077CB8}" type="presParOf" srcId="{D2E88563-5280-4AE0-B003-DC5961F61135}" destId="{CFB46AE0-FCA5-4C78-8751-ECEADCFBEEAE}" srcOrd="7" destOrd="0" presId="urn:microsoft.com/office/officeart/2005/8/layout/cycle8"/>
    <dgm:cxn modelId="{BE1BACBF-F197-F24A-BB0C-5D4017BE23C9}" type="presParOf" srcId="{D2E88563-5280-4AE0-B003-DC5961F61135}" destId="{AD6C2A6F-182E-4761-BD66-8B29D03359A3}" srcOrd="8" destOrd="0" presId="urn:microsoft.com/office/officeart/2005/8/layout/cycle8"/>
    <dgm:cxn modelId="{D8B790DD-368A-6C4F-92AE-ED3562971966}" type="presParOf" srcId="{D2E88563-5280-4AE0-B003-DC5961F61135}" destId="{32C81C98-FCFE-4833-83CF-664B823E8182}" srcOrd="9" destOrd="0" presId="urn:microsoft.com/office/officeart/2005/8/layout/cycle8"/>
    <dgm:cxn modelId="{A649E300-236A-C74E-A4BC-23AF1CA6789F}" type="presParOf" srcId="{D2E88563-5280-4AE0-B003-DC5961F61135}" destId="{24EBBC7E-6883-431C-8DAE-637D00299DDE}" srcOrd="10" destOrd="0" presId="urn:microsoft.com/office/officeart/2005/8/layout/cycle8"/>
    <dgm:cxn modelId="{6AA861B3-1C6C-C443-A3A9-7C430AC4CD3C}" type="presParOf" srcId="{D2E88563-5280-4AE0-B003-DC5961F61135}" destId="{A66263A2-612C-4BDD-B4E7-C2BB55F8FDCD}" srcOrd="11" destOrd="0" presId="urn:microsoft.com/office/officeart/2005/8/layout/cycle8"/>
    <dgm:cxn modelId="{B4E5D6BD-75E5-0B4F-8C94-22719553EEA4}" type="presParOf" srcId="{D2E88563-5280-4AE0-B003-DC5961F61135}" destId="{FCC8CB09-DFCE-4EB1-A5A7-B7D8CA28A15F}" srcOrd="12" destOrd="0" presId="urn:microsoft.com/office/officeart/2005/8/layout/cycle8"/>
    <dgm:cxn modelId="{FDB028BD-FF84-DE4E-A4A5-01FAC32E196E}" type="presParOf" srcId="{D2E88563-5280-4AE0-B003-DC5961F61135}" destId="{0E6FFA8B-B200-48A0-A0DE-1A0D221C94C1}" srcOrd="13" destOrd="0" presId="urn:microsoft.com/office/officeart/2005/8/layout/cycle8"/>
    <dgm:cxn modelId="{1FBBD2BB-D920-0B40-8364-B9D197BFCE93}" type="presParOf" srcId="{D2E88563-5280-4AE0-B003-DC5961F61135}" destId="{C005E16B-037D-4AF8-942B-3B4020697CE5}" srcOrd="14"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93131CF-8855-764D-97DC-A350209FE9C4}" type="doc">
      <dgm:prSet loTypeId="urn:microsoft.com/office/officeart/2005/8/layout/cycle4" loCatId="" qsTypeId="urn:microsoft.com/office/officeart/2005/8/quickstyle/simple3" qsCatId="simple" csTypeId="urn:microsoft.com/office/officeart/2005/8/colors/colorful1" csCatId="colorful" phldr="1"/>
      <dgm:spPr/>
    </dgm:pt>
    <dgm:pt modelId="{9BEADCDE-9264-5B42-BD97-2A0D06845506}">
      <dgm:prSet phldrT="[Text]"/>
      <dgm:spPr/>
      <dgm:t>
        <a:bodyPr/>
        <a:lstStyle/>
        <a:p>
          <a:r>
            <a:rPr lang="en-US" dirty="0">
              <a:solidFill>
                <a:schemeClr val="accent6">
                  <a:lumMod val="75000"/>
                  <a:lumOff val="25000"/>
                </a:schemeClr>
              </a:solidFill>
              <a:latin typeface="+mn-lt"/>
              <a:cs typeface="Verdana"/>
            </a:rPr>
            <a:t>Team Questions</a:t>
          </a:r>
        </a:p>
      </dgm:t>
    </dgm:pt>
    <dgm:pt modelId="{771095A8-8FF2-C34C-97C9-A115080E6D40}" type="parTrans" cxnId="{502CEFBB-4B18-A941-9343-6CF6614C5884}">
      <dgm:prSet/>
      <dgm:spPr/>
      <dgm:t>
        <a:bodyPr/>
        <a:lstStyle/>
        <a:p>
          <a:endParaRPr lang="en-US">
            <a:solidFill>
              <a:srgbClr val="FF0000"/>
            </a:solidFill>
          </a:endParaRPr>
        </a:p>
      </dgm:t>
    </dgm:pt>
    <dgm:pt modelId="{235D6FA9-FE42-174B-A947-6C8E1713CD36}" type="sibTrans" cxnId="{502CEFBB-4B18-A941-9343-6CF6614C5884}">
      <dgm:prSet/>
      <dgm:spPr/>
      <dgm:t>
        <a:bodyPr/>
        <a:lstStyle/>
        <a:p>
          <a:endParaRPr lang="en-US">
            <a:solidFill>
              <a:srgbClr val="FF0000"/>
            </a:solidFill>
          </a:endParaRPr>
        </a:p>
      </dgm:t>
    </dgm:pt>
    <dgm:pt modelId="{592C8F07-FE69-AF4F-8FDA-1E5B5805DA78}">
      <dgm:prSet/>
      <dgm:spPr/>
      <dgm:t>
        <a:bodyPr/>
        <a:lstStyle/>
        <a:p>
          <a:r>
            <a:rPr lang="en-US" dirty="0">
              <a:solidFill>
                <a:schemeClr val="accent6">
                  <a:lumMod val="75000"/>
                  <a:lumOff val="25000"/>
                </a:schemeClr>
              </a:solidFill>
              <a:latin typeface="+mn-lt"/>
              <a:cs typeface="Verdana"/>
            </a:rPr>
            <a:t>Spiritual Formation Questions</a:t>
          </a:r>
        </a:p>
      </dgm:t>
    </dgm:pt>
    <dgm:pt modelId="{723F5AAD-275D-4140-B3CA-ABBDEF75C1A4}" type="parTrans" cxnId="{E2908A20-87F3-E748-B493-3FA0EA05ECAC}">
      <dgm:prSet/>
      <dgm:spPr/>
      <dgm:t>
        <a:bodyPr/>
        <a:lstStyle/>
        <a:p>
          <a:endParaRPr lang="en-US">
            <a:solidFill>
              <a:srgbClr val="FF0000"/>
            </a:solidFill>
          </a:endParaRPr>
        </a:p>
      </dgm:t>
    </dgm:pt>
    <dgm:pt modelId="{16C06F34-EE8E-554A-9DD6-9B2E6096966B}" type="sibTrans" cxnId="{E2908A20-87F3-E748-B493-3FA0EA05ECAC}">
      <dgm:prSet/>
      <dgm:spPr/>
      <dgm:t>
        <a:bodyPr/>
        <a:lstStyle/>
        <a:p>
          <a:endParaRPr lang="en-US">
            <a:solidFill>
              <a:srgbClr val="FF0000"/>
            </a:solidFill>
          </a:endParaRPr>
        </a:p>
      </dgm:t>
    </dgm:pt>
    <dgm:pt modelId="{C6A387C9-C89B-2A4E-8501-B00886F4CC54}">
      <dgm:prSet/>
      <dgm:spPr/>
      <dgm:t>
        <a:bodyPr/>
        <a:lstStyle/>
        <a:p>
          <a:r>
            <a:rPr lang="en-US" dirty="0">
              <a:solidFill>
                <a:schemeClr val="accent6">
                  <a:lumMod val="75000"/>
                  <a:lumOff val="25000"/>
                </a:schemeClr>
              </a:solidFill>
              <a:latin typeface="+mn-lt"/>
              <a:cs typeface="Verdana"/>
            </a:rPr>
            <a:t>Ministry Action Planning Questions</a:t>
          </a:r>
        </a:p>
      </dgm:t>
    </dgm:pt>
    <dgm:pt modelId="{9AAA221C-5BA9-C041-8301-5E777A125456}" type="parTrans" cxnId="{BEE1BA0F-A5E4-F141-84F1-BDE1872EE4A3}">
      <dgm:prSet/>
      <dgm:spPr/>
      <dgm:t>
        <a:bodyPr/>
        <a:lstStyle/>
        <a:p>
          <a:endParaRPr lang="en-US">
            <a:solidFill>
              <a:srgbClr val="FF0000"/>
            </a:solidFill>
          </a:endParaRPr>
        </a:p>
      </dgm:t>
    </dgm:pt>
    <dgm:pt modelId="{742DCEC5-F09B-CF4B-A1BE-BAA8907D9690}" type="sibTrans" cxnId="{BEE1BA0F-A5E4-F141-84F1-BDE1872EE4A3}">
      <dgm:prSet/>
      <dgm:spPr/>
      <dgm:t>
        <a:bodyPr/>
        <a:lstStyle/>
        <a:p>
          <a:endParaRPr lang="en-US">
            <a:solidFill>
              <a:srgbClr val="FF0000"/>
            </a:solidFill>
          </a:endParaRPr>
        </a:p>
      </dgm:t>
    </dgm:pt>
    <dgm:pt modelId="{22A85FC1-0C3A-274A-BA4D-03B9ECFF66A1}">
      <dgm:prSet/>
      <dgm:spPr/>
      <dgm:t>
        <a:bodyPr/>
        <a:lstStyle/>
        <a:p>
          <a:r>
            <a:rPr lang="en-US" dirty="0">
              <a:solidFill>
                <a:schemeClr val="accent6">
                  <a:lumMod val="75000"/>
                  <a:lumOff val="25000"/>
                </a:schemeClr>
              </a:solidFill>
              <a:latin typeface="+mn-lt"/>
              <a:cs typeface="Verdana"/>
            </a:rPr>
            <a:t>Progress</a:t>
          </a:r>
        </a:p>
        <a:p>
          <a:r>
            <a:rPr lang="en-US" dirty="0">
              <a:solidFill>
                <a:schemeClr val="accent6">
                  <a:lumMod val="75000"/>
                  <a:lumOff val="25000"/>
                </a:schemeClr>
              </a:solidFill>
              <a:latin typeface="+mn-lt"/>
              <a:cs typeface="Verdana"/>
            </a:rPr>
            <a:t>Questions</a:t>
          </a:r>
        </a:p>
      </dgm:t>
    </dgm:pt>
    <dgm:pt modelId="{F26863D1-9756-194F-BDE4-1318ADC767DA}" type="parTrans" cxnId="{F89E391A-35B6-434D-8285-2FC7BBB98F04}">
      <dgm:prSet/>
      <dgm:spPr/>
      <dgm:t>
        <a:bodyPr/>
        <a:lstStyle/>
        <a:p>
          <a:endParaRPr lang="en-US">
            <a:solidFill>
              <a:srgbClr val="FF0000"/>
            </a:solidFill>
          </a:endParaRPr>
        </a:p>
      </dgm:t>
    </dgm:pt>
    <dgm:pt modelId="{E8D2EF5A-A56C-9249-BE49-B0BCFB798A72}" type="sibTrans" cxnId="{F89E391A-35B6-434D-8285-2FC7BBB98F04}">
      <dgm:prSet/>
      <dgm:spPr/>
      <dgm:t>
        <a:bodyPr/>
        <a:lstStyle/>
        <a:p>
          <a:endParaRPr lang="en-US">
            <a:solidFill>
              <a:srgbClr val="FF0000"/>
            </a:solidFill>
          </a:endParaRPr>
        </a:p>
      </dgm:t>
    </dgm:pt>
    <dgm:pt modelId="{42990E15-D734-C64A-889D-ADF4FEEF7A71}" type="pres">
      <dgm:prSet presAssocID="{D93131CF-8855-764D-97DC-A350209FE9C4}" presName="cycleMatrixDiagram" presStyleCnt="0">
        <dgm:presLayoutVars>
          <dgm:chMax val="1"/>
          <dgm:dir/>
          <dgm:animLvl val="lvl"/>
          <dgm:resizeHandles val="exact"/>
        </dgm:presLayoutVars>
      </dgm:prSet>
      <dgm:spPr/>
    </dgm:pt>
    <dgm:pt modelId="{FCA37AE5-22C0-C047-8805-85171AE44D31}" type="pres">
      <dgm:prSet presAssocID="{D93131CF-8855-764D-97DC-A350209FE9C4}" presName="children" presStyleCnt="0"/>
      <dgm:spPr/>
    </dgm:pt>
    <dgm:pt modelId="{1291B883-BEC5-644E-8C7B-F0F7ED7DDC80}" type="pres">
      <dgm:prSet presAssocID="{D93131CF-8855-764D-97DC-A350209FE9C4}" presName="childPlaceholder" presStyleCnt="0"/>
      <dgm:spPr/>
    </dgm:pt>
    <dgm:pt modelId="{66347D43-95A4-B740-9491-6D9FAC877DD7}" type="pres">
      <dgm:prSet presAssocID="{D93131CF-8855-764D-97DC-A350209FE9C4}" presName="circle" presStyleCnt="0"/>
      <dgm:spPr/>
    </dgm:pt>
    <dgm:pt modelId="{4789B1E5-168E-0C4C-ABE2-33CF6F6F0B9B}" type="pres">
      <dgm:prSet presAssocID="{D93131CF-8855-764D-97DC-A350209FE9C4}" presName="quadrant1" presStyleLbl="node1" presStyleIdx="0" presStyleCnt="4">
        <dgm:presLayoutVars>
          <dgm:chMax val="1"/>
          <dgm:bulletEnabled val="1"/>
        </dgm:presLayoutVars>
      </dgm:prSet>
      <dgm:spPr/>
    </dgm:pt>
    <dgm:pt modelId="{2FC08A78-AC5C-7146-8622-1FFB1A09F0E8}" type="pres">
      <dgm:prSet presAssocID="{D93131CF-8855-764D-97DC-A350209FE9C4}" presName="quadrant2" presStyleLbl="node1" presStyleIdx="1" presStyleCnt="4">
        <dgm:presLayoutVars>
          <dgm:chMax val="1"/>
          <dgm:bulletEnabled val="1"/>
        </dgm:presLayoutVars>
      </dgm:prSet>
      <dgm:spPr/>
    </dgm:pt>
    <dgm:pt modelId="{898D8B96-3A39-4247-8F90-E7CFE4670D77}" type="pres">
      <dgm:prSet presAssocID="{D93131CF-8855-764D-97DC-A350209FE9C4}" presName="quadrant3" presStyleLbl="node1" presStyleIdx="2" presStyleCnt="4">
        <dgm:presLayoutVars>
          <dgm:chMax val="1"/>
          <dgm:bulletEnabled val="1"/>
        </dgm:presLayoutVars>
      </dgm:prSet>
      <dgm:spPr/>
    </dgm:pt>
    <dgm:pt modelId="{66F9DC75-8E18-EB41-9837-3B1B93525210}" type="pres">
      <dgm:prSet presAssocID="{D93131CF-8855-764D-97DC-A350209FE9C4}" presName="quadrant4" presStyleLbl="node1" presStyleIdx="3" presStyleCnt="4">
        <dgm:presLayoutVars>
          <dgm:chMax val="1"/>
          <dgm:bulletEnabled val="1"/>
        </dgm:presLayoutVars>
      </dgm:prSet>
      <dgm:spPr/>
    </dgm:pt>
    <dgm:pt modelId="{49822213-BBB3-E341-BFDB-798F60C10408}" type="pres">
      <dgm:prSet presAssocID="{D93131CF-8855-764D-97DC-A350209FE9C4}" presName="quadrantPlaceholder" presStyleCnt="0"/>
      <dgm:spPr/>
    </dgm:pt>
    <dgm:pt modelId="{FED25B2B-FB8A-444B-BEDB-DC0CE56D0CE8}" type="pres">
      <dgm:prSet presAssocID="{D93131CF-8855-764D-97DC-A350209FE9C4}" presName="center1" presStyleLbl="fgShp" presStyleIdx="0" presStyleCnt="2" custScaleX="132019" custScaleY="132019"/>
      <dgm:spPr/>
    </dgm:pt>
    <dgm:pt modelId="{22A1521D-79A5-C247-A8B8-3B1EB867D6A5}" type="pres">
      <dgm:prSet presAssocID="{D93131CF-8855-764D-97DC-A350209FE9C4}" presName="center2" presStyleLbl="fgShp" presStyleIdx="1" presStyleCnt="2" custScaleX="132019" custScaleY="132019"/>
      <dgm:spPr/>
    </dgm:pt>
  </dgm:ptLst>
  <dgm:cxnLst>
    <dgm:cxn modelId="{BEE1BA0F-A5E4-F141-84F1-BDE1872EE4A3}" srcId="{D93131CF-8855-764D-97DC-A350209FE9C4}" destId="{C6A387C9-C89B-2A4E-8501-B00886F4CC54}" srcOrd="2" destOrd="0" parTransId="{9AAA221C-5BA9-C041-8301-5E777A125456}" sibTransId="{742DCEC5-F09B-CF4B-A1BE-BAA8907D9690}"/>
    <dgm:cxn modelId="{F89E391A-35B6-434D-8285-2FC7BBB98F04}" srcId="{D93131CF-8855-764D-97DC-A350209FE9C4}" destId="{22A85FC1-0C3A-274A-BA4D-03B9ECFF66A1}" srcOrd="3" destOrd="0" parTransId="{F26863D1-9756-194F-BDE4-1318ADC767DA}" sibTransId="{E8D2EF5A-A56C-9249-BE49-B0BCFB798A72}"/>
    <dgm:cxn modelId="{E2908A20-87F3-E748-B493-3FA0EA05ECAC}" srcId="{D93131CF-8855-764D-97DC-A350209FE9C4}" destId="{592C8F07-FE69-AF4F-8FDA-1E5B5805DA78}" srcOrd="1" destOrd="0" parTransId="{723F5AAD-275D-4140-B3CA-ABBDEF75C1A4}" sibTransId="{16C06F34-EE8E-554A-9DD6-9B2E6096966B}"/>
    <dgm:cxn modelId="{4C583131-7CEA-C54F-8FB2-2CA7837A0C58}" type="presOf" srcId="{592C8F07-FE69-AF4F-8FDA-1E5B5805DA78}" destId="{2FC08A78-AC5C-7146-8622-1FFB1A09F0E8}" srcOrd="0" destOrd="0" presId="urn:microsoft.com/office/officeart/2005/8/layout/cycle4"/>
    <dgm:cxn modelId="{B2704F5E-BFD9-EB4E-8CF4-ED3018B2A4E4}" type="presOf" srcId="{9BEADCDE-9264-5B42-BD97-2A0D06845506}" destId="{4789B1E5-168E-0C4C-ABE2-33CF6F6F0B9B}" srcOrd="0" destOrd="0" presId="urn:microsoft.com/office/officeart/2005/8/layout/cycle4"/>
    <dgm:cxn modelId="{B452906A-2179-2141-8AC7-80471F4C21A6}" type="presOf" srcId="{C6A387C9-C89B-2A4E-8501-B00886F4CC54}" destId="{898D8B96-3A39-4247-8F90-E7CFE4670D77}" srcOrd="0" destOrd="0" presId="urn:microsoft.com/office/officeart/2005/8/layout/cycle4"/>
    <dgm:cxn modelId="{805E4CA0-197F-2547-8B06-FB1CEC5B60B3}" type="presOf" srcId="{22A85FC1-0C3A-274A-BA4D-03B9ECFF66A1}" destId="{66F9DC75-8E18-EB41-9837-3B1B93525210}" srcOrd="0" destOrd="0" presId="urn:microsoft.com/office/officeart/2005/8/layout/cycle4"/>
    <dgm:cxn modelId="{DDEEABA3-249D-7F4A-B873-C5B6E27D5EEC}" type="presOf" srcId="{D93131CF-8855-764D-97DC-A350209FE9C4}" destId="{42990E15-D734-C64A-889D-ADF4FEEF7A71}" srcOrd="0" destOrd="0" presId="urn:microsoft.com/office/officeart/2005/8/layout/cycle4"/>
    <dgm:cxn modelId="{502CEFBB-4B18-A941-9343-6CF6614C5884}" srcId="{D93131CF-8855-764D-97DC-A350209FE9C4}" destId="{9BEADCDE-9264-5B42-BD97-2A0D06845506}" srcOrd="0" destOrd="0" parTransId="{771095A8-8FF2-C34C-97C9-A115080E6D40}" sibTransId="{235D6FA9-FE42-174B-A947-6C8E1713CD36}"/>
    <dgm:cxn modelId="{AB5958AA-A8B2-4540-8451-4D910D0EA323}" type="presParOf" srcId="{42990E15-D734-C64A-889D-ADF4FEEF7A71}" destId="{FCA37AE5-22C0-C047-8805-85171AE44D31}" srcOrd="0" destOrd="0" presId="urn:microsoft.com/office/officeart/2005/8/layout/cycle4"/>
    <dgm:cxn modelId="{6E5AD50B-2B10-5245-BF7A-38F1B85D7C3E}" type="presParOf" srcId="{FCA37AE5-22C0-C047-8805-85171AE44D31}" destId="{1291B883-BEC5-644E-8C7B-F0F7ED7DDC80}" srcOrd="0" destOrd="0" presId="urn:microsoft.com/office/officeart/2005/8/layout/cycle4"/>
    <dgm:cxn modelId="{D9CFC637-1D96-A241-9B49-B343516E4220}" type="presParOf" srcId="{42990E15-D734-C64A-889D-ADF4FEEF7A71}" destId="{66347D43-95A4-B740-9491-6D9FAC877DD7}" srcOrd="1" destOrd="0" presId="urn:microsoft.com/office/officeart/2005/8/layout/cycle4"/>
    <dgm:cxn modelId="{259BCE1E-D092-7E4A-8BF0-33F5B5C5920F}" type="presParOf" srcId="{66347D43-95A4-B740-9491-6D9FAC877DD7}" destId="{4789B1E5-168E-0C4C-ABE2-33CF6F6F0B9B}" srcOrd="0" destOrd="0" presId="urn:microsoft.com/office/officeart/2005/8/layout/cycle4"/>
    <dgm:cxn modelId="{3255BDCA-C5FF-F044-9F85-8E2BEC4A2DAD}" type="presParOf" srcId="{66347D43-95A4-B740-9491-6D9FAC877DD7}" destId="{2FC08A78-AC5C-7146-8622-1FFB1A09F0E8}" srcOrd="1" destOrd="0" presId="urn:microsoft.com/office/officeart/2005/8/layout/cycle4"/>
    <dgm:cxn modelId="{EF5537B0-4A6B-D64E-B3E7-297688085F52}" type="presParOf" srcId="{66347D43-95A4-B740-9491-6D9FAC877DD7}" destId="{898D8B96-3A39-4247-8F90-E7CFE4670D77}" srcOrd="2" destOrd="0" presId="urn:microsoft.com/office/officeart/2005/8/layout/cycle4"/>
    <dgm:cxn modelId="{FC2AD04D-BCED-5749-8788-DB4D01CBE7AB}" type="presParOf" srcId="{66347D43-95A4-B740-9491-6D9FAC877DD7}" destId="{66F9DC75-8E18-EB41-9837-3B1B93525210}" srcOrd="3" destOrd="0" presId="urn:microsoft.com/office/officeart/2005/8/layout/cycle4"/>
    <dgm:cxn modelId="{B7BE307D-2B6E-C441-897E-F3EBB8B3DB15}" type="presParOf" srcId="{66347D43-95A4-B740-9491-6D9FAC877DD7}" destId="{49822213-BBB3-E341-BFDB-798F60C10408}" srcOrd="4" destOrd="0" presId="urn:microsoft.com/office/officeart/2005/8/layout/cycle4"/>
    <dgm:cxn modelId="{9BF321C9-3554-4048-BD2D-14D9A8AAB201}" type="presParOf" srcId="{42990E15-D734-C64A-889D-ADF4FEEF7A71}" destId="{FED25B2B-FB8A-444B-BEDB-DC0CE56D0CE8}" srcOrd="2" destOrd="0" presId="urn:microsoft.com/office/officeart/2005/8/layout/cycle4"/>
    <dgm:cxn modelId="{3C5DFB44-AAE7-2E4C-9923-05021FC743B4}" type="presParOf" srcId="{42990E15-D734-C64A-889D-ADF4FEEF7A71}" destId="{22A1521D-79A5-C247-A8B8-3B1EB867D6A5}" srcOrd="3" destOrd="0" presId="urn:microsoft.com/office/officeart/2005/8/layout/cycle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DFB918-2468-7B48-9E93-22A504CA4D56}">
      <dsp:nvSpPr>
        <dsp:cNvPr id="0" name=""/>
        <dsp:cNvSpPr/>
      </dsp:nvSpPr>
      <dsp:spPr>
        <a:xfrm rot="16200000">
          <a:off x="1763" y="744802"/>
          <a:ext cx="3929062" cy="3929062"/>
        </a:xfrm>
        <a:prstGeom prst="downArrow">
          <a:avLst>
            <a:gd name="adj1" fmla="val 50000"/>
            <a:gd name="adj2" fmla="val 35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en-US" sz="2100" kern="1200" dirty="0"/>
            <a:t>Relationship/Formation</a:t>
          </a:r>
        </a:p>
      </dsp:txBody>
      <dsp:txXfrm rot="5400000">
        <a:off x="1764" y="1727067"/>
        <a:ext cx="3241476" cy="1964531"/>
      </dsp:txXfrm>
    </dsp:sp>
    <dsp:sp modelId="{24290DD8-8639-0E43-B6CE-286B989F77A0}">
      <dsp:nvSpPr>
        <dsp:cNvPr id="0" name=""/>
        <dsp:cNvSpPr/>
      </dsp:nvSpPr>
      <dsp:spPr>
        <a:xfrm rot="5400000">
          <a:off x="4197174" y="744802"/>
          <a:ext cx="3929062" cy="3929062"/>
        </a:xfrm>
        <a:prstGeom prst="downArrow">
          <a:avLst>
            <a:gd name="adj1" fmla="val 50000"/>
            <a:gd name="adj2" fmla="val 35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en-US" sz="2100" kern="1200" dirty="0"/>
            <a:t>Mission Together</a:t>
          </a:r>
        </a:p>
      </dsp:txBody>
      <dsp:txXfrm rot="-5400000">
        <a:off x="4884761" y="1727068"/>
        <a:ext cx="3241476" cy="196453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01F9E1-108C-41D2-B6A6-994DBD8DE306}">
      <dsp:nvSpPr>
        <dsp:cNvPr id="0" name=""/>
        <dsp:cNvSpPr/>
      </dsp:nvSpPr>
      <dsp:spPr>
        <a:xfrm>
          <a:off x="3652740" y="361568"/>
          <a:ext cx="4672584" cy="4672584"/>
        </a:xfrm>
        <a:prstGeom prst="pie">
          <a:avLst>
            <a:gd name="adj1" fmla="val 16200000"/>
            <a:gd name="adj2" fmla="val 1800000"/>
          </a:avLst>
        </a:prstGeom>
        <a:solidFill>
          <a:schemeClr val="accent2">
            <a:hueOff val="0"/>
            <a:satOff val="0"/>
            <a:lumOff val="0"/>
            <a:alphaOff val="0"/>
          </a:schemeClr>
        </a:solidFill>
        <a:ln>
          <a:noFill/>
        </a:ln>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48260" tIns="48260" rIns="48260" bIns="48260" numCol="1" spcCol="1270" anchor="ctr" anchorCtr="0">
          <a:noAutofit/>
        </a:bodyPr>
        <a:lstStyle/>
        <a:p>
          <a:pPr marL="0" lvl="0" indent="0" algn="ctr" defTabSz="1689100">
            <a:lnSpc>
              <a:spcPct val="90000"/>
            </a:lnSpc>
            <a:spcBef>
              <a:spcPct val="0"/>
            </a:spcBef>
            <a:spcAft>
              <a:spcPct val="35000"/>
            </a:spcAft>
            <a:buNone/>
          </a:pPr>
          <a:r>
            <a:rPr lang="en-US" sz="3800" kern="1200" dirty="0"/>
            <a:t>Reflect</a:t>
          </a:r>
        </a:p>
      </dsp:txBody>
      <dsp:txXfrm>
        <a:off x="6115304" y="1351711"/>
        <a:ext cx="1668780" cy="1390650"/>
      </dsp:txXfrm>
    </dsp:sp>
    <dsp:sp modelId="{8673CD8D-1A1E-40E0-98ED-900DD91E35E4}">
      <dsp:nvSpPr>
        <dsp:cNvPr id="0" name=""/>
        <dsp:cNvSpPr/>
      </dsp:nvSpPr>
      <dsp:spPr>
        <a:xfrm>
          <a:off x="3556508" y="528446"/>
          <a:ext cx="4672584" cy="4672584"/>
        </a:xfrm>
        <a:prstGeom prst="pie">
          <a:avLst>
            <a:gd name="adj1" fmla="val 1800000"/>
            <a:gd name="adj2" fmla="val 9000000"/>
          </a:avLst>
        </a:prstGeom>
        <a:solidFill>
          <a:schemeClr val="accent3">
            <a:hueOff val="0"/>
            <a:satOff val="0"/>
            <a:lumOff val="0"/>
            <a:alphaOff val="0"/>
          </a:schemeClr>
        </a:solidFill>
        <a:ln>
          <a:noFill/>
        </a:ln>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48260" tIns="48260" rIns="48260" bIns="48260" numCol="1" spcCol="1270" anchor="ctr" anchorCtr="0">
          <a:noAutofit/>
        </a:bodyPr>
        <a:lstStyle/>
        <a:p>
          <a:pPr marL="0" lvl="0" indent="0" algn="ctr" defTabSz="1689100">
            <a:lnSpc>
              <a:spcPct val="90000"/>
            </a:lnSpc>
            <a:spcBef>
              <a:spcPct val="0"/>
            </a:spcBef>
            <a:spcAft>
              <a:spcPct val="35000"/>
            </a:spcAft>
            <a:buNone/>
          </a:pPr>
          <a:r>
            <a:rPr lang="en-US" sz="3800" kern="1200" dirty="0"/>
            <a:t>Adjust</a:t>
          </a:r>
        </a:p>
      </dsp:txBody>
      <dsp:txXfrm>
        <a:off x="4669028" y="3560064"/>
        <a:ext cx="2503170" cy="1223772"/>
      </dsp:txXfrm>
    </dsp:sp>
    <dsp:sp modelId="{AD6C2A6F-182E-4761-BD66-8B29D03359A3}">
      <dsp:nvSpPr>
        <dsp:cNvPr id="0" name=""/>
        <dsp:cNvSpPr/>
      </dsp:nvSpPr>
      <dsp:spPr>
        <a:xfrm>
          <a:off x="3460275" y="361568"/>
          <a:ext cx="4672584" cy="4672584"/>
        </a:xfrm>
        <a:prstGeom prst="pie">
          <a:avLst>
            <a:gd name="adj1" fmla="val 9000000"/>
            <a:gd name="adj2" fmla="val 16200000"/>
          </a:avLst>
        </a:prstGeom>
        <a:solidFill>
          <a:schemeClr val="accent4">
            <a:hueOff val="0"/>
            <a:satOff val="0"/>
            <a:lumOff val="0"/>
            <a:alphaOff val="0"/>
          </a:schemeClr>
        </a:solidFill>
        <a:ln>
          <a:noFill/>
        </a:ln>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48260" tIns="48260" rIns="48260" bIns="48260" numCol="1" spcCol="1270" anchor="ctr" anchorCtr="0">
          <a:noAutofit/>
        </a:bodyPr>
        <a:lstStyle/>
        <a:p>
          <a:pPr marL="0" lvl="0" indent="0" algn="ctr" defTabSz="1689100">
            <a:lnSpc>
              <a:spcPct val="90000"/>
            </a:lnSpc>
            <a:spcBef>
              <a:spcPct val="0"/>
            </a:spcBef>
            <a:spcAft>
              <a:spcPct val="35000"/>
            </a:spcAft>
            <a:buNone/>
          </a:pPr>
          <a:r>
            <a:rPr lang="en-US" sz="3800" kern="1200" dirty="0"/>
            <a:t>Do</a:t>
          </a:r>
        </a:p>
      </dsp:txBody>
      <dsp:txXfrm>
        <a:off x="4001515" y="1351711"/>
        <a:ext cx="1668780" cy="1390650"/>
      </dsp:txXfrm>
    </dsp:sp>
    <dsp:sp modelId="{FCC8CB09-DFCE-4EB1-A5A7-B7D8CA28A15F}">
      <dsp:nvSpPr>
        <dsp:cNvPr id="0" name=""/>
        <dsp:cNvSpPr/>
      </dsp:nvSpPr>
      <dsp:spPr>
        <a:xfrm>
          <a:off x="3363871" y="72313"/>
          <a:ext cx="5251094" cy="5251094"/>
        </a:xfrm>
        <a:prstGeom prst="circularArrow">
          <a:avLst>
            <a:gd name="adj1" fmla="val 5085"/>
            <a:gd name="adj2" fmla="val 327528"/>
            <a:gd name="adj3" fmla="val 1472472"/>
            <a:gd name="adj4" fmla="val 16199432"/>
            <a:gd name="adj5" fmla="val 5932"/>
          </a:avLst>
        </a:prstGeom>
        <a:solidFill>
          <a:schemeClr val="accent2">
            <a:hueOff val="0"/>
            <a:satOff val="0"/>
            <a:lumOff val="0"/>
            <a:alphaOff val="0"/>
          </a:schemeClr>
        </a:solidFill>
        <a:ln>
          <a:noFill/>
        </a:ln>
        <a:effectLst/>
        <a:sp3d z="10600">
          <a:bevelT w="40600" h="20600" prst="relaxedInset"/>
        </a:sp3d>
      </dsp:spPr>
      <dsp:style>
        <a:lnRef idx="0">
          <a:scrgbClr r="0" g="0" b="0"/>
        </a:lnRef>
        <a:fillRef idx="1">
          <a:scrgbClr r="0" g="0" b="0"/>
        </a:fillRef>
        <a:effectRef idx="2">
          <a:scrgbClr r="0" g="0" b="0"/>
        </a:effectRef>
        <a:fontRef idx="minor"/>
      </dsp:style>
    </dsp:sp>
    <dsp:sp modelId="{0E6FFA8B-B200-48A0-A0DE-1A0D221C94C1}">
      <dsp:nvSpPr>
        <dsp:cNvPr id="0" name=""/>
        <dsp:cNvSpPr/>
      </dsp:nvSpPr>
      <dsp:spPr>
        <a:xfrm>
          <a:off x="3267252" y="238896"/>
          <a:ext cx="5251094" cy="5251094"/>
        </a:xfrm>
        <a:prstGeom prst="circularArrow">
          <a:avLst>
            <a:gd name="adj1" fmla="val 5085"/>
            <a:gd name="adj2" fmla="val 327528"/>
            <a:gd name="adj3" fmla="val 8671970"/>
            <a:gd name="adj4" fmla="val 1800502"/>
            <a:gd name="adj5" fmla="val 5932"/>
          </a:avLst>
        </a:prstGeom>
        <a:solidFill>
          <a:schemeClr val="accent3">
            <a:hueOff val="0"/>
            <a:satOff val="0"/>
            <a:lumOff val="0"/>
            <a:alphaOff val="0"/>
          </a:schemeClr>
        </a:solidFill>
        <a:ln>
          <a:noFill/>
        </a:ln>
        <a:effectLst/>
        <a:sp3d z="10600">
          <a:bevelT w="40600" h="20600" prst="relaxedInset"/>
        </a:sp3d>
      </dsp:spPr>
      <dsp:style>
        <a:lnRef idx="0">
          <a:scrgbClr r="0" g="0" b="0"/>
        </a:lnRef>
        <a:fillRef idx="1">
          <a:scrgbClr r="0" g="0" b="0"/>
        </a:fillRef>
        <a:effectRef idx="2">
          <a:scrgbClr r="0" g="0" b="0"/>
        </a:effectRef>
        <a:fontRef idx="minor"/>
      </dsp:style>
    </dsp:sp>
    <dsp:sp modelId="{C005E16B-037D-4AF8-942B-3B4020697CE5}">
      <dsp:nvSpPr>
        <dsp:cNvPr id="0" name=""/>
        <dsp:cNvSpPr/>
      </dsp:nvSpPr>
      <dsp:spPr>
        <a:xfrm>
          <a:off x="3170634" y="72313"/>
          <a:ext cx="5251094" cy="5251094"/>
        </a:xfrm>
        <a:prstGeom prst="circularArrow">
          <a:avLst>
            <a:gd name="adj1" fmla="val 5085"/>
            <a:gd name="adj2" fmla="val 327528"/>
            <a:gd name="adj3" fmla="val 15873039"/>
            <a:gd name="adj4" fmla="val 9000000"/>
            <a:gd name="adj5" fmla="val 5932"/>
          </a:avLst>
        </a:prstGeom>
        <a:solidFill>
          <a:schemeClr val="accent4">
            <a:hueOff val="0"/>
            <a:satOff val="0"/>
            <a:lumOff val="0"/>
            <a:alphaOff val="0"/>
          </a:schemeClr>
        </a:solidFill>
        <a:ln>
          <a:noFill/>
        </a:ln>
        <a:effectLst/>
        <a:sp3d z="10600">
          <a:bevelT w="40600" h="20600" prst="relaxedInset"/>
        </a:sp3d>
      </dsp:spPr>
      <dsp:style>
        <a:lnRef idx="0">
          <a:scrgbClr r="0" g="0" b="0"/>
        </a:lnRef>
        <a:fillRef idx="1">
          <a:scrgbClr r="0" g="0" b="0"/>
        </a:fillRef>
        <a:effectRef idx="2">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789D86-B745-684F-A802-335C44E45C83}">
      <dsp:nvSpPr>
        <dsp:cNvPr id="0" name=""/>
        <dsp:cNvSpPr/>
      </dsp:nvSpPr>
      <dsp:spPr>
        <a:xfrm>
          <a:off x="2639141" y="738"/>
          <a:ext cx="2151217" cy="2151217"/>
        </a:xfrm>
        <a:prstGeom prst="ellipse">
          <a:avLst/>
        </a:prstGeom>
        <a:solidFill>
          <a:schemeClr val="tx1">
            <a:lumMod val="7500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Verdana"/>
              <a:cs typeface="Verdana"/>
            </a:rPr>
            <a:t>Leadership: Clergy &amp; Lay</a:t>
          </a:r>
        </a:p>
      </dsp:txBody>
      <dsp:txXfrm>
        <a:off x="2954179" y="315776"/>
        <a:ext cx="1521141" cy="1521141"/>
      </dsp:txXfrm>
    </dsp:sp>
    <dsp:sp modelId="{E823979D-099B-CA40-A48C-AD8E75095AEA}">
      <dsp:nvSpPr>
        <dsp:cNvPr id="0" name=""/>
        <dsp:cNvSpPr/>
      </dsp:nvSpPr>
      <dsp:spPr>
        <a:xfrm rot="3600000">
          <a:off x="4228202" y="2099422"/>
          <a:ext cx="573616" cy="726035"/>
        </a:xfrm>
        <a:prstGeom prst="rightArrow">
          <a:avLst>
            <a:gd name="adj1" fmla="val 60000"/>
            <a:gd name="adj2" fmla="val 50000"/>
          </a:avLst>
        </a:prstGeom>
        <a:solidFill>
          <a:schemeClr val="accent3"/>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latin typeface="Verdana"/>
            <a:cs typeface="Verdana"/>
          </a:endParaRPr>
        </a:p>
      </dsp:txBody>
      <dsp:txXfrm>
        <a:off x="4271223" y="2170114"/>
        <a:ext cx="401531" cy="435621"/>
      </dsp:txXfrm>
    </dsp:sp>
    <dsp:sp modelId="{3404FEDE-6B5B-9D4B-8470-581CFBF99B44}">
      <dsp:nvSpPr>
        <dsp:cNvPr id="0" name=""/>
        <dsp:cNvSpPr/>
      </dsp:nvSpPr>
      <dsp:spPr>
        <a:xfrm>
          <a:off x="4255898" y="2801043"/>
          <a:ext cx="2151217" cy="2151217"/>
        </a:xfrm>
        <a:prstGeom prst="ellipse">
          <a:avLst/>
        </a:prstGeom>
        <a:solidFill>
          <a:schemeClr val="tx2"/>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Verdana"/>
              <a:cs typeface="Verdana"/>
            </a:rPr>
            <a:t>Church Vitality</a:t>
          </a:r>
        </a:p>
      </dsp:txBody>
      <dsp:txXfrm>
        <a:off x="4570936" y="3116081"/>
        <a:ext cx="1521141" cy="1521141"/>
      </dsp:txXfrm>
    </dsp:sp>
    <dsp:sp modelId="{715D4281-6234-F440-8538-82A6F9BB12F1}">
      <dsp:nvSpPr>
        <dsp:cNvPr id="0" name=""/>
        <dsp:cNvSpPr/>
      </dsp:nvSpPr>
      <dsp:spPr>
        <a:xfrm rot="10800000">
          <a:off x="3444175" y="3513634"/>
          <a:ext cx="573616" cy="726035"/>
        </a:xfrm>
        <a:prstGeom prst="rightArrow">
          <a:avLst>
            <a:gd name="adj1" fmla="val 60000"/>
            <a:gd name="adj2" fmla="val 50000"/>
          </a:avLst>
        </a:prstGeom>
        <a:solidFill>
          <a:schemeClr val="accent3"/>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latin typeface="Verdana"/>
            <a:cs typeface="Verdana"/>
          </a:endParaRPr>
        </a:p>
      </dsp:txBody>
      <dsp:txXfrm rot="10800000">
        <a:off x="3616260" y="3658841"/>
        <a:ext cx="401531" cy="435621"/>
      </dsp:txXfrm>
    </dsp:sp>
    <dsp:sp modelId="{68507B8C-E33B-904D-8323-E2B3535D0511}">
      <dsp:nvSpPr>
        <dsp:cNvPr id="0" name=""/>
        <dsp:cNvSpPr/>
      </dsp:nvSpPr>
      <dsp:spPr>
        <a:xfrm>
          <a:off x="1022384" y="2801043"/>
          <a:ext cx="2151217" cy="2151217"/>
        </a:xfrm>
        <a:prstGeom prst="ellipse">
          <a:avLst/>
        </a:prstGeom>
        <a:solidFill>
          <a:schemeClr val="accent3"/>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Verdana"/>
              <a:cs typeface="Verdana"/>
            </a:rPr>
            <a:t>Disciple Making in the Local Church</a:t>
          </a:r>
        </a:p>
      </dsp:txBody>
      <dsp:txXfrm>
        <a:off x="1337422" y="3116081"/>
        <a:ext cx="1521141" cy="1521141"/>
      </dsp:txXfrm>
    </dsp:sp>
    <dsp:sp modelId="{D493D86B-DF41-B848-A1E0-D190FAE9DA4C}">
      <dsp:nvSpPr>
        <dsp:cNvPr id="0" name=""/>
        <dsp:cNvSpPr/>
      </dsp:nvSpPr>
      <dsp:spPr>
        <a:xfrm rot="18000000">
          <a:off x="2611445" y="2127541"/>
          <a:ext cx="573616" cy="726035"/>
        </a:xfrm>
        <a:prstGeom prst="rightArrow">
          <a:avLst>
            <a:gd name="adj1" fmla="val 60000"/>
            <a:gd name="adj2" fmla="val 50000"/>
          </a:avLst>
        </a:prstGeom>
        <a:solidFill>
          <a:schemeClr val="accent3"/>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latin typeface="Verdana"/>
            <a:cs typeface="Verdana"/>
          </a:endParaRPr>
        </a:p>
      </dsp:txBody>
      <dsp:txXfrm>
        <a:off x="2654466" y="2347263"/>
        <a:ext cx="401531" cy="43562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01F9E1-108C-41D2-B6A6-994DBD8DE306}">
      <dsp:nvSpPr>
        <dsp:cNvPr id="0" name=""/>
        <dsp:cNvSpPr/>
      </dsp:nvSpPr>
      <dsp:spPr>
        <a:xfrm>
          <a:off x="3652740" y="361568"/>
          <a:ext cx="4672584" cy="4672584"/>
        </a:xfrm>
        <a:prstGeom prst="pie">
          <a:avLst>
            <a:gd name="adj1" fmla="val 16200000"/>
            <a:gd name="adj2" fmla="val 1800000"/>
          </a:avLst>
        </a:prstGeom>
        <a:solidFill>
          <a:schemeClr val="accent2">
            <a:hueOff val="0"/>
            <a:satOff val="0"/>
            <a:lumOff val="0"/>
            <a:alphaOff val="0"/>
          </a:schemeClr>
        </a:solidFill>
        <a:ln>
          <a:noFill/>
        </a:ln>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48260" tIns="48260" rIns="48260" bIns="48260" numCol="1" spcCol="1270" anchor="ctr" anchorCtr="0">
          <a:noAutofit/>
        </a:bodyPr>
        <a:lstStyle/>
        <a:p>
          <a:pPr marL="0" lvl="0" indent="0" algn="ctr" defTabSz="1689100">
            <a:lnSpc>
              <a:spcPct val="90000"/>
            </a:lnSpc>
            <a:spcBef>
              <a:spcPct val="0"/>
            </a:spcBef>
            <a:spcAft>
              <a:spcPct val="35000"/>
            </a:spcAft>
            <a:buNone/>
          </a:pPr>
          <a:r>
            <a:rPr lang="en-US" sz="3800" kern="1200" dirty="0"/>
            <a:t>Reflect</a:t>
          </a:r>
        </a:p>
      </dsp:txBody>
      <dsp:txXfrm>
        <a:off x="6115304" y="1351711"/>
        <a:ext cx="1668780" cy="1390650"/>
      </dsp:txXfrm>
    </dsp:sp>
    <dsp:sp modelId="{8673CD8D-1A1E-40E0-98ED-900DD91E35E4}">
      <dsp:nvSpPr>
        <dsp:cNvPr id="0" name=""/>
        <dsp:cNvSpPr/>
      </dsp:nvSpPr>
      <dsp:spPr>
        <a:xfrm>
          <a:off x="3556507" y="528446"/>
          <a:ext cx="4672584" cy="4672584"/>
        </a:xfrm>
        <a:prstGeom prst="pie">
          <a:avLst>
            <a:gd name="adj1" fmla="val 1800000"/>
            <a:gd name="adj2" fmla="val 9000000"/>
          </a:avLst>
        </a:prstGeom>
        <a:solidFill>
          <a:schemeClr val="accent3">
            <a:hueOff val="0"/>
            <a:satOff val="0"/>
            <a:lumOff val="0"/>
            <a:alphaOff val="0"/>
          </a:schemeClr>
        </a:solidFill>
        <a:ln>
          <a:noFill/>
        </a:ln>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48260" tIns="48260" rIns="48260" bIns="48260" numCol="1" spcCol="1270" anchor="ctr" anchorCtr="0">
          <a:noAutofit/>
        </a:bodyPr>
        <a:lstStyle/>
        <a:p>
          <a:pPr marL="0" lvl="0" indent="0" algn="ctr" defTabSz="1689100">
            <a:lnSpc>
              <a:spcPct val="90000"/>
            </a:lnSpc>
            <a:spcBef>
              <a:spcPct val="0"/>
            </a:spcBef>
            <a:spcAft>
              <a:spcPct val="35000"/>
            </a:spcAft>
            <a:buNone/>
          </a:pPr>
          <a:r>
            <a:rPr lang="en-US" sz="3800" kern="1200" dirty="0"/>
            <a:t>Adjust</a:t>
          </a:r>
        </a:p>
      </dsp:txBody>
      <dsp:txXfrm>
        <a:off x="4669028" y="3560064"/>
        <a:ext cx="2503170" cy="1223772"/>
      </dsp:txXfrm>
    </dsp:sp>
    <dsp:sp modelId="{AD6C2A6F-182E-4761-BD66-8B29D03359A3}">
      <dsp:nvSpPr>
        <dsp:cNvPr id="0" name=""/>
        <dsp:cNvSpPr/>
      </dsp:nvSpPr>
      <dsp:spPr>
        <a:xfrm>
          <a:off x="3460275" y="361568"/>
          <a:ext cx="4672584" cy="4672584"/>
        </a:xfrm>
        <a:prstGeom prst="pie">
          <a:avLst>
            <a:gd name="adj1" fmla="val 9000000"/>
            <a:gd name="adj2" fmla="val 16200000"/>
          </a:avLst>
        </a:prstGeom>
        <a:solidFill>
          <a:schemeClr val="accent4">
            <a:hueOff val="0"/>
            <a:satOff val="0"/>
            <a:lumOff val="0"/>
            <a:alphaOff val="0"/>
          </a:schemeClr>
        </a:solidFill>
        <a:ln>
          <a:noFill/>
        </a:ln>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48260" tIns="48260" rIns="48260" bIns="48260" numCol="1" spcCol="1270" anchor="ctr" anchorCtr="0">
          <a:noAutofit/>
        </a:bodyPr>
        <a:lstStyle/>
        <a:p>
          <a:pPr marL="0" lvl="0" indent="0" algn="ctr" defTabSz="1689100">
            <a:lnSpc>
              <a:spcPct val="90000"/>
            </a:lnSpc>
            <a:spcBef>
              <a:spcPct val="0"/>
            </a:spcBef>
            <a:spcAft>
              <a:spcPct val="35000"/>
            </a:spcAft>
            <a:buNone/>
          </a:pPr>
          <a:r>
            <a:rPr lang="en-US" sz="3800" kern="1200" dirty="0"/>
            <a:t>Do</a:t>
          </a:r>
        </a:p>
      </dsp:txBody>
      <dsp:txXfrm>
        <a:off x="4001515" y="1351711"/>
        <a:ext cx="1668780" cy="1390650"/>
      </dsp:txXfrm>
    </dsp:sp>
    <dsp:sp modelId="{FCC8CB09-DFCE-4EB1-A5A7-B7D8CA28A15F}">
      <dsp:nvSpPr>
        <dsp:cNvPr id="0" name=""/>
        <dsp:cNvSpPr/>
      </dsp:nvSpPr>
      <dsp:spPr>
        <a:xfrm>
          <a:off x="3363871" y="72313"/>
          <a:ext cx="5251094" cy="5251094"/>
        </a:xfrm>
        <a:prstGeom prst="circularArrow">
          <a:avLst>
            <a:gd name="adj1" fmla="val 5085"/>
            <a:gd name="adj2" fmla="val 327528"/>
            <a:gd name="adj3" fmla="val 1472472"/>
            <a:gd name="adj4" fmla="val 16199432"/>
            <a:gd name="adj5" fmla="val 5932"/>
          </a:avLst>
        </a:prstGeom>
        <a:solidFill>
          <a:schemeClr val="accent2">
            <a:hueOff val="0"/>
            <a:satOff val="0"/>
            <a:lumOff val="0"/>
            <a:alphaOff val="0"/>
          </a:schemeClr>
        </a:solidFill>
        <a:ln>
          <a:noFill/>
        </a:ln>
        <a:effectLst/>
        <a:sp3d z="10600">
          <a:bevelT w="40600" h="20600" prst="relaxedInset"/>
        </a:sp3d>
      </dsp:spPr>
      <dsp:style>
        <a:lnRef idx="0">
          <a:scrgbClr r="0" g="0" b="0"/>
        </a:lnRef>
        <a:fillRef idx="1">
          <a:scrgbClr r="0" g="0" b="0"/>
        </a:fillRef>
        <a:effectRef idx="2">
          <a:scrgbClr r="0" g="0" b="0"/>
        </a:effectRef>
        <a:fontRef idx="minor"/>
      </dsp:style>
    </dsp:sp>
    <dsp:sp modelId="{0E6FFA8B-B200-48A0-A0DE-1A0D221C94C1}">
      <dsp:nvSpPr>
        <dsp:cNvPr id="0" name=""/>
        <dsp:cNvSpPr/>
      </dsp:nvSpPr>
      <dsp:spPr>
        <a:xfrm>
          <a:off x="3267252" y="238896"/>
          <a:ext cx="5251094" cy="5251094"/>
        </a:xfrm>
        <a:prstGeom prst="circularArrow">
          <a:avLst>
            <a:gd name="adj1" fmla="val 5085"/>
            <a:gd name="adj2" fmla="val 327528"/>
            <a:gd name="adj3" fmla="val 8671970"/>
            <a:gd name="adj4" fmla="val 1800502"/>
            <a:gd name="adj5" fmla="val 5932"/>
          </a:avLst>
        </a:prstGeom>
        <a:solidFill>
          <a:schemeClr val="accent3">
            <a:hueOff val="0"/>
            <a:satOff val="0"/>
            <a:lumOff val="0"/>
            <a:alphaOff val="0"/>
          </a:schemeClr>
        </a:solidFill>
        <a:ln>
          <a:noFill/>
        </a:ln>
        <a:effectLst/>
        <a:sp3d z="10600">
          <a:bevelT w="40600" h="20600" prst="relaxedInset"/>
        </a:sp3d>
      </dsp:spPr>
      <dsp:style>
        <a:lnRef idx="0">
          <a:scrgbClr r="0" g="0" b="0"/>
        </a:lnRef>
        <a:fillRef idx="1">
          <a:scrgbClr r="0" g="0" b="0"/>
        </a:fillRef>
        <a:effectRef idx="2">
          <a:scrgbClr r="0" g="0" b="0"/>
        </a:effectRef>
        <a:fontRef idx="minor"/>
      </dsp:style>
    </dsp:sp>
    <dsp:sp modelId="{C005E16B-037D-4AF8-942B-3B4020697CE5}">
      <dsp:nvSpPr>
        <dsp:cNvPr id="0" name=""/>
        <dsp:cNvSpPr/>
      </dsp:nvSpPr>
      <dsp:spPr>
        <a:xfrm>
          <a:off x="3170634" y="72313"/>
          <a:ext cx="5251094" cy="5251094"/>
        </a:xfrm>
        <a:prstGeom prst="circularArrow">
          <a:avLst>
            <a:gd name="adj1" fmla="val 5085"/>
            <a:gd name="adj2" fmla="val 327528"/>
            <a:gd name="adj3" fmla="val 15873039"/>
            <a:gd name="adj4" fmla="val 9000000"/>
            <a:gd name="adj5" fmla="val 5932"/>
          </a:avLst>
        </a:prstGeom>
        <a:solidFill>
          <a:schemeClr val="accent4">
            <a:hueOff val="0"/>
            <a:satOff val="0"/>
            <a:lumOff val="0"/>
            <a:alphaOff val="0"/>
          </a:schemeClr>
        </a:solidFill>
        <a:ln>
          <a:noFill/>
        </a:ln>
        <a:effectLst/>
        <a:sp3d z="10600">
          <a:bevelT w="40600" h="20600" prst="relaxedInset"/>
        </a:sp3d>
      </dsp:spPr>
      <dsp:style>
        <a:lnRef idx="0">
          <a:scrgbClr r="0" g="0" b="0"/>
        </a:lnRef>
        <a:fillRef idx="1">
          <a:scrgbClr r="0" g="0" b="0"/>
        </a:fillRef>
        <a:effectRef idx="2">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89B1E5-168E-0C4C-ABE2-33CF6F6F0B9B}">
      <dsp:nvSpPr>
        <dsp:cNvPr id="0" name=""/>
        <dsp:cNvSpPr/>
      </dsp:nvSpPr>
      <dsp:spPr>
        <a:xfrm>
          <a:off x="1815998" y="330098"/>
          <a:ext cx="2507589" cy="2507589"/>
        </a:xfrm>
        <a:prstGeom prst="pieWedge">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chemeClr val="accent6">
                  <a:lumMod val="75000"/>
                  <a:lumOff val="25000"/>
                </a:schemeClr>
              </a:solidFill>
              <a:latin typeface="+mn-lt"/>
              <a:cs typeface="Verdana"/>
            </a:rPr>
            <a:t>Team Questions</a:t>
          </a:r>
        </a:p>
      </dsp:txBody>
      <dsp:txXfrm>
        <a:off x="2550454" y="1064554"/>
        <a:ext cx="1773133" cy="1773133"/>
      </dsp:txXfrm>
    </dsp:sp>
    <dsp:sp modelId="{2FC08A78-AC5C-7146-8622-1FFB1A09F0E8}">
      <dsp:nvSpPr>
        <dsp:cNvPr id="0" name=""/>
        <dsp:cNvSpPr/>
      </dsp:nvSpPr>
      <dsp:spPr>
        <a:xfrm rot="5400000">
          <a:off x="4439412" y="330098"/>
          <a:ext cx="2507589" cy="2507589"/>
        </a:xfrm>
        <a:prstGeom prst="pieWedge">
          <a:avLst/>
        </a:prstGeom>
        <a:gradFill rotWithShape="0">
          <a:gsLst>
            <a:gs pos="0">
              <a:schemeClr val="accent3">
                <a:hueOff val="0"/>
                <a:satOff val="0"/>
                <a:lumOff val="0"/>
                <a:alphaOff val="0"/>
                <a:lumMod val="110000"/>
                <a:satMod val="105000"/>
                <a:tint val="67000"/>
              </a:schemeClr>
            </a:gs>
            <a:gs pos="50000">
              <a:schemeClr val="accent3">
                <a:hueOff val="0"/>
                <a:satOff val="0"/>
                <a:lumOff val="0"/>
                <a:alphaOff val="0"/>
                <a:lumMod val="105000"/>
                <a:satMod val="103000"/>
                <a:tint val="73000"/>
              </a:schemeClr>
            </a:gs>
            <a:gs pos="100000">
              <a:schemeClr val="accent3">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chemeClr val="accent6">
                  <a:lumMod val="75000"/>
                  <a:lumOff val="25000"/>
                </a:schemeClr>
              </a:solidFill>
              <a:latin typeface="+mn-lt"/>
              <a:cs typeface="Verdana"/>
            </a:rPr>
            <a:t>Spiritual Formation Questions</a:t>
          </a:r>
        </a:p>
      </dsp:txBody>
      <dsp:txXfrm rot="-5400000">
        <a:off x="4439412" y="1064554"/>
        <a:ext cx="1773133" cy="1773133"/>
      </dsp:txXfrm>
    </dsp:sp>
    <dsp:sp modelId="{898D8B96-3A39-4247-8F90-E7CFE4670D77}">
      <dsp:nvSpPr>
        <dsp:cNvPr id="0" name=""/>
        <dsp:cNvSpPr/>
      </dsp:nvSpPr>
      <dsp:spPr>
        <a:xfrm rot="10800000">
          <a:off x="4439412" y="2953512"/>
          <a:ext cx="2507589" cy="2507589"/>
        </a:xfrm>
        <a:prstGeom prst="pieWedge">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chemeClr val="accent6">
                  <a:lumMod val="75000"/>
                  <a:lumOff val="25000"/>
                </a:schemeClr>
              </a:solidFill>
              <a:latin typeface="+mn-lt"/>
              <a:cs typeface="Verdana"/>
            </a:rPr>
            <a:t>Ministry Action Planning Questions</a:t>
          </a:r>
        </a:p>
      </dsp:txBody>
      <dsp:txXfrm rot="10800000">
        <a:off x="4439412" y="2953512"/>
        <a:ext cx="1773133" cy="1773133"/>
      </dsp:txXfrm>
    </dsp:sp>
    <dsp:sp modelId="{66F9DC75-8E18-EB41-9837-3B1B93525210}">
      <dsp:nvSpPr>
        <dsp:cNvPr id="0" name=""/>
        <dsp:cNvSpPr/>
      </dsp:nvSpPr>
      <dsp:spPr>
        <a:xfrm rot="16200000">
          <a:off x="1815998" y="2953512"/>
          <a:ext cx="2507589" cy="2507589"/>
        </a:xfrm>
        <a:prstGeom prst="pieWedge">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chemeClr val="accent6">
                  <a:lumMod val="75000"/>
                  <a:lumOff val="25000"/>
                </a:schemeClr>
              </a:solidFill>
              <a:latin typeface="+mn-lt"/>
              <a:cs typeface="Verdana"/>
            </a:rPr>
            <a:t>Progress</a:t>
          </a:r>
        </a:p>
        <a:p>
          <a:pPr marL="0" lvl="0" indent="0" algn="ctr" defTabSz="1066800">
            <a:lnSpc>
              <a:spcPct val="90000"/>
            </a:lnSpc>
            <a:spcBef>
              <a:spcPct val="0"/>
            </a:spcBef>
            <a:spcAft>
              <a:spcPct val="35000"/>
            </a:spcAft>
            <a:buNone/>
          </a:pPr>
          <a:r>
            <a:rPr lang="en-US" sz="2400" kern="1200" dirty="0">
              <a:solidFill>
                <a:schemeClr val="accent6">
                  <a:lumMod val="75000"/>
                  <a:lumOff val="25000"/>
                </a:schemeClr>
              </a:solidFill>
              <a:latin typeface="+mn-lt"/>
              <a:cs typeface="Verdana"/>
            </a:rPr>
            <a:t>Questions</a:t>
          </a:r>
        </a:p>
      </dsp:txBody>
      <dsp:txXfrm rot="5400000">
        <a:off x="2550454" y="2953512"/>
        <a:ext cx="1773133" cy="1773133"/>
      </dsp:txXfrm>
    </dsp:sp>
    <dsp:sp modelId="{FED25B2B-FB8A-444B-BEDB-DC0CE56D0CE8}">
      <dsp:nvSpPr>
        <dsp:cNvPr id="0" name=""/>
        <dsp:cNvSpPr/>
      </dsp:nvSpPr>
      <dsp:spPr>
        <a:xfrm>
          <a:off x="3810000" y="2253863"/>
          <a:ext cx="1142999" cy="993912"/>
        </a:xfrm>
        <a:prstGeom prst="circularArrow">
          <a:avLst/>
        </a:prstGeom>
        <a:gradFill rotWithShape="0">
          <a:gsLst>
            <a:gs pos="0">
              <a:schemeClr val="accent2">
                <a:tint val="40000"/>
                <a:hueOff val="0"/>
                <a:satOff val="0"/>
                <a:lumOff val="0"/>
                <a:alphaOff val="0"/>
                <a:lumMod val="110000"/>
                <a:satMod val="105000"/>
                <a:tint val="67000"/>
              </a:schemeClr>
            </a:gs>
            <a:gs pos="50000">
              <a:schemeClr val="accent2">
                <a:tint val="40000"/>
                <a:hueOff val="0"/>
                <a:satOff val="0"/>
                <a:lumOff val="0"/>
                <a:alphaOff val="0"/>
                <a:lumMod val="105000"/>
                <a:satMod val="103000"/>
                <a:tint val="73000"/>
              </a:schemeClr>
            </a:gs>
            <a:gs pos="100000">
              <a:schemeClr val="accent2">
                <a:tint val="40000"/>
                <a:hueOff val="0"/>
                <a:satOff val="0"/>
                <a:lumOff val="0"/>
                <a:alphaOff val="0"/>
                <a:lumMod val="105000"/>
                <a:satMod val="109000"/>
                <a:tint val="81000"/>
              </a:schemeClr>
            </a:gs>
          </a:gsLst>
          <a:lin ang="5400000" scaled="0"/>
        </a:gradFill>
        <a:ln w="6350" cap="flat" cmpd="sng" algn="ctr">
          <a:solidFill>
            <a:schemeClr val="lt1">
              <a:hueOff val="0"/>
              <a:satOff val="0"/>
              <a:lumOff val="0"/>
              <a:alphaOff val="0"/>
            </a:schemeClr>
          </a:solidFill>
          <a:prstDash val="solid"/>
          <a:miter lim="800000"/>
        </a:ln>
        <a:effectLst/>
        <a:scene3d>
          <a:camera prst="orthographicFront"/>
          <a:lightRig rig="flat" dir="t"/>
        </a:scene3d>
        <a:sp3d prstMaterial="dkEdge">
          <a:bevelT w="8200" h="38100"/>
        </a:sp3d>
      </dsp:spPr>
      <dsp:style>
        <a:lnRef idx="1">
          <a:scrgbClr r="0" g="0" b="0"/>
        </a:lnRef>
        <a:fillRef idx="2">
          <a:scrgbClr r="0" g="0" b="0"/>
        </a:fillRef>
        <a:effectRef idx="1">
          <a:scrgbClr r="0" g="0" b="0"/>
        </a:effectRef>
        <a:fontRef idx="minor"/>
      </dsp:style>
    </dsp:sp>
    <dsp:sp modelId="{22A1521D-79A5-C247-A8B8-3B1EB867D6A5}">
      <dsp:nvSpPr>
        <dsp:cNvPr id="0" name=""/>
        <dsp:cNvSpPr/>
      </dsp:nvSpPr>
      <dsp:spPr>
        <a:xfrm rot="10800000">
          <a:off x="3810000" y="2543423"/>
          <a:ext cx="1142999" cy="993912"/>
        </a:xfrm>
        <a:prstGeom prst="circularArrow">
          <a:avLst/>
        </a:prstGeom>
        <a:gradFill rotWithShape="0">
          <a:gsLst>
            <a:gs pos="0">
              <a:schemeClr val="accent2">
                <a:tint val="40000"/>
                <a:hueOff val="0"/>
                <a:satOff val="0"/>
                <a:lumOff val="0"/>
                <a:alphaOff val="0"/>
                <a:lumMod val="110000"/>
                <a:satMod val="105000"/>
                <a:tint val="67000"/>
              </a:schemeClr>
            </a:gs>
            <a:gs pos="50000">
              <a:schemeClr val="accent2">
                <a:tint val="40000"/>
                <a:hueOff val="0"/>
                <a:satOff val="0"/>
                <a:lumOff val="0"/>
                <a:alphaOff val="0"/>
                <a:lumMod val="105000"/>
                <a:satMod val="103000"/>
                <a:tint val="73000"/>
              </a:schemeClr>
            </a:gs>
            <a:gs pos="100000">
              <a:schemeClr val="accent2">
                <a:tint val="40000"/>
                <a:hueOff val="0"/>
                <a:satOff val="0"/>
                <a:lumOff val="0"/>
                <a:alphaOff val="0"/>
                <a:lumMod val="105000"/>
                <a:satMod val="109000"/>
                <a:tint val="81000"/>
              </a:schemeClr>
            </a:gs>
          </a:gsLst>
          <a:lin ang="5400000" scaled="0"/>
        </a:gradFill>
        <a:ln w="6350" cap="flat" cmpd="sng" algn="ctr">
          <a:solidFill>
            <a:schemeClr val="lt1">
              <a:hueOff val="0"/>
              <a:satOff val="0"/>
              <a:lumOff val="0"/>
              <a:alphaOff val="0"/>
            </a:schemeClr>
          </a:solidFill>
          <a:prstDash val="solid"/>
          <a:miter lim="800000"/>
        </a:ln>
        <a:effectLst/>
        <a:scene3d>
          <a:camera prst="orthographicFront"/>
          <a:lightRig rig="flat" dir="t"/>
        </a:scene3d>
        <a:sp3d prstMaterial="dkEdge">
          <a:bevelT w="8200" h="38100"/>
        </a:sp3d>
      </dsp:spPr>
      <dsp:style>
        <a:lnRef idx="1">
          <a:scrgbClr r="0" g="0" b="0"/>
        </a:lnRef>
        <a:fillRef idx="2">
          <a:scrgbClr r="0" g="0" b="0"/>
        </a:fillRef>
        <a:effectRef idx="1">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AE8A30-E949-40F5-816F-8F259EB0664F}" type="datetimeFigureOut">
              <a:rPr lang="en-US" smtClean="0"/>
              <a:t>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9E4716-D8EB-4B59-9D16-F0B5C89847C6}" type="slidenum">
              <a:rPr lang="en-US" smtClean="0"/>
              <a:t>‹#›</a:t>
            </a:fld>
            <a:endParaRPr lang="en-US"/>
          </a:p>
        </p:txBody>
      </p:sp>
    </p:spTree>
    <p:extLst>
      <p:ext uri="{BB962C8B-B14F-4D97-AF65-F5344CB8AC3E}">
        <p14:creationId xmlns:p14="http://schemas.microsoft.com/office/powerpoint/2010/main" val="28285978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B7CB3BE-368A-43F0-94C3-EEEA3A4DF7E3}" type="slidenum">
              <a:rPr lang="en-US" smtClean="0"/>
              <a:t>2</a:t>
            </a:fld>
            <a:endParaRPr lang="en-US"/>
          </a:p>
        </p:txBody>
      </p:sp>
    </p:spTree>
    <p:extLst>
      <p:ext uri="{BB962C8B-B14F-4D97-AF65-F5344CB8AC3E}">
        <p14:creationId xmlns:p14="http://schemas.microsoft.com/office/powerpoint/2010/main" val="40833829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2"/>
        <p:cNvGrpSpPr/>
        <p:nvPr/>
      </p:nvGrpSpPr>
      <p:grpSpPr>
        <a:xfrm>
          <a:off x="0" y="0"/>
          <a:ext cx="0" cy="0"/>
          <a:chOff x="0" y="0"/>
          <a:chExt cx="0" cy="0"/>
        </a:xfrm>
      </p:grpSpPr>
      <p:sp>
        <p:nvSpPr>
          <p:cNvPr id="783" name="Google Shape;783;p5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84" name="Google Shape;784;p5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b="1" dirty="0">
                <a:latin typeface="Arial"/>
                <a:ea typeface="Arial"/>
                <a:cs typeface="Arial"/>
                <a:sym typeface="Arial"/>
              </a:rPr>
              <a:t>Facilitator Notes:</a:t>
            </a:r>
            <a:endParaRPr lang="en-US" dirty="0"/>
          </a:p>
          <a:p>
            <a:pPr marL="0" lvl="0" indent="0" algn="l" rtl="0">
              <a:spcBef>
                <a:spcPts val="0"/>
              </a:spcBef>
              <a:spcAft>
                <a:spcPts val="0"/>
              </a:spcAft>
              <a:buNone/>
            </a:pPr>
            <a:endParaRPr lang="en-US" dirty="0">
              <a:latin typeface="Arial"/>
              <a:ea typeface="Arial"/>
              <a:cs typeface="Arial"/>
              <a:sym typeface="Arial"/>
            </a:endParaRPr>
          </a:p>
          <a:p>
            <a:pPr marL="0" lvl="0" indent="0" algn="l" rtl="0">
              <a:spcBef>
                <a:spcPts val="0"/>
              </a:spcBef>
              <a:spcAft>
                <a:spcPts val="0"/>
              </a:spcAft>
              <a:buNone/>
            </a:pPr>
            <a:r>
              <a:rPr lang="en-US" b="1" dirty="0">
                <a:latin typeface="Arial"/>
                <a:ea typeface="Arial"/>
                <a:cs typeface="Arial"/>
                <a:sym typeface="Arial"/>
              </a:rPr>
              <a:t>Purpose of the slide: </a:t>
            </a:r>
            <a:r>
              <a:rPr lang="en-US" dirty="0">
                <a:latin typeface="Arial"/>
                <a:ea typeface="Arial"/>
                <a:cs typeface="Arial"/>
                <a:sym typeface="Arial"/>
              </a:rPr>
              <a:t>SLI’s definition of spiritual formation.</a:t>
            </a:r>
            <a:endParaRPr lang="en-US" dirty="0"/>
          </a:p>
          <a:p>
            <a:pPr marL="0" lvl="0" indent="0" algn="l" rtl="0">
              <a:spcBef>
                <a:spcPts val="0"/>
              </a:spcBef>
              <a:spcAft>
                <a:spcPts val="0"/>
              </a:spcAft>
              <a:buNone/>
            </a:pPr>
            <a:endParaRPr lang="en-US"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Arial"/>
              <a:buNone/>
            </a:pPr>
            <a:r>
              <a:rPr lang="en-US" b="1" dirty="0">
                <a:latin typeface="Arial"/>
                <a:ea typeface="Arial"/>
                <a:cs typeface="Arial"/>
                <a:sym typeface="Arial"/>
              </a:rPr>
              <a:t>Message of the slide: </a:t>
            </a:r>
            <a:r>
              <a:rPr lang="en-US" dirty="0">
                <a:latin typeface="Arial"/>
                <a:ea typeface="Arial"/>
                <a:cs typeface="Arial"/>
                <a:sym typeface="Arial"/>
              </a:rPr>
              <a:t>Spiritual formation is </a:t>
            </a:r>
            <a:r>
              <a:rPr lang="en-US" i="1" dirty="0">
                <a:latin typeface="Arial"/>
                <a:ea typeface="Arial"/>
                <a:cs typeface="Arial"/>
                <a:sym typeface="Arial"/>
              </a:rPr>
              <a:t>process</a:t>
            </a:r>
            <a:r>
              <a:rPr lang="en-US" dirty="0">
                <a:latin typeface="Arial"/>
                <a:ea typeface="Arial"/>
                <a:cs typeface="Arial"/>
                <a:sym typeface="Arial"/>
              </a:rPr>
              <a:t> (not an all at once event), of </a:t>
            </a:r>
            <a:r>
              <a:rPr lang="en-US" i="1" dirty="0">
                <a:latin typeface="Arial"/>
                <a:ea typeface="Arial"/>
                <a:cs typeface="Arial"/>
                <a:sym typeface="Arial"/>
              </a:rPr>
              <a:t>being conformed </a:t>
            </a:r>
            <a:r>
              <a:rPr lang="en-US" i="0" dirty="0">
                <a:latin typeface="Arial"/>
                <a:ea typeface="Arial"/>
                <a:cs typeface="Arial"/>
                <a:sym typeface="Arial"/>
              </a:rPr>
              <a:t>(something God does in us, not merely a result of our effort), to the </a:t>
            </a:r>
            <a:r>
              <a:rPr lang="en-US" i="1" dirty="0">
                <a:latin typeface="Arial"/>
                <a:ea typeface="Arial"/>
                <a:cs typeface="Arial"/>
                <a:sym typeface="Arial"/>
              </a:rPr>
              <a:t>image of Christ </a:t>
            </a:r>
            <a:r>
              <a:rPr lang="en-US" i="0" dirty="0">
                <a:latin typeface="Arial"/>
                <a:ea typeface="Arial"/>
                <a:cs typeface="Arial"/>
                <a:sym typeface="Arial"/>
              </a:rPr>
              <a:t>(belonging wholly to God, full of grace and truth)</a:t>
            </a:r>
            <a:r>
              <a:rPr lang="en-US" i="1" dirty="0">
                <a:latin typeface="Arial"/>
                <a:ea typeface="Arial"/>
                <a:cs typeface="Arial"/>
                <a:sym typeface="Arial"/>
              </a:rPr>
              <a:t>, a servant of others </a:t>
            </a:r>
            <a:r>
              <a:rPr lang="en-US" i="0" dirty="0">
                <a:latin typeface="Arial"/>
                <a:ea typeface="Arial"/>
                <a:cs typeface="Arial"/>
                <a:sym typeface="Arial"/>
              </a:rPr>
              <a:t>(free from self-centeredness to sacrificially love others), for the sake of </a:t>
            </a:r>
            <a:r>
              <a:rPr lang="en-US" i="1" dirty="0">
                <a:latin typeface="Arial"/>
                <a:ea typeface="Arial"/>
                <a:cs typeface="Arial"/>
                <a:sym typeface="Arial"/>
              </a:rPr>
              <a:t>God’s mission </a:t>
            </a:r>
            <a:r>
              <a:rPr lang="en-US" i="0" dirty="0">
                <a:latin typeface="Arial"/>
                <a:ea typeface="Arial"/>
                <a:cs typeface="Arial"/>
                <a:sym typeface="Arial"/>
              </a:rPr>
              <a:t>(shaped by God for the work of the Kingdom to which God has called us).</a:t>
            </a:r>
            <a:r>
              <a:rPr lang="en-US" dirty="0">
                <a:latin typeface="Arial"/>
                <a:ea typeface="Arial"/>
                <a:cs typeface="Arial"/>
                <a:sym typeface="Arial"/>
              </a:rPr>
              <a:t> In Ephesians 4, Paul describes how the gifts Christ has given each of us, when controlled by divine love, fulfill God’s calling in our lives for the sake of others.</a:t>
            </a:r>
          </a:p>
          <a:p>
            <a:pPr marL="0" lvl="0" indent="0" algn="l" rtl="0">
              <a:spcBef>
                <a:spcPts val="0"/>
              </a:spcBef>
              <a:spcAft>
                <a:spcPts val="0"/>
              </a:spcAft>
              <a:buNone/>
            </a:pPr>
            <a:endParaRPr lang="en-US" i="1" dirty="0">
              <a:latin typeface="Arial"/>
              <a:ea typeface="Arial"/>
              <a:cs typeface="Arial"/>
              <a:sym typeface="Arial"/>
            </a:endParaRPr>
          </a:p>
          <a:p>
            <a:pPr marL="0" lvl="0" indent="0" algn="l" rtl="0">
              <a:spcBef>
                <a:spcPts val="0"/>
              </a:spcBef>
              <a:spcAft>
                <a:spcPts val="0"/>
              </a:spcAft>
              <a:buNone/>
            </a:pPr>
            <a:r>
              <a:rPr lang="en-US" b="1" dirty="0">
                <a:latin typeface="Arial"/>
                <a:ea typeface="Arial"/>
                <a:cs typeface="Arial"/>
                <a:sym typeface="Arial"/>
              </a:rPr>
              <a:t>Stories: </a:t>
            </a:r>
            <a:r>
              <a:rPr lang="en-US" dirty="0">
                <a:latin typeface="Arial"/>
                <a:ea typeface="Arial"/>
                <a:cs typeface="Arial"/>
                <a:sym typeface="Arial"/>
              </a:rPr>
              <a:t>Many recount that the unique dynamic of SLI’s approach is the blending of this Spiritual Formation ingredient with investment in the work of being the church. You might ask what your team members find most attractive about participating in their SLI project, and possibly share your own story. </a:t>
            </a:r>
            <a:endParaRPr lang="en-US" dirty="0"/>
          </a:p>
          <a:p>
            <a:pPr marL="0" lvl="0" indent="0" algn="l" rtl="0">
              <a:spcBef>
                <a:spcPts val="0"/>
              </a:spcBef>
              <a:spcAft>
                <a:spcPts val="0"/>
              </a:spcAft>
              <a:buNone/>
            </a:pPr>
            <a:endParaRPr lang="en-US" dirty="0">
              <a:latin typeface="Arial"/>
              <a:ea typeface="Arial"/>
              <a:cs typeface="Arial"/>
              <a:sym typeface="Arial"/>
            </a:endParaRPr>
          </a:p>
          <a:p>
            <a:pPr marL="0" lvl="0" indent="0" algn="l" rtl="0">
              <a:spcBef>
                <a:spcPts val="0"/>
              </a:spcBef>
              <a:spcAft>
                <a:spcPts val="0"/>
              </a:spcAft>
              <a:buNone/>
            </a:pPr>
            <a:endParaRPr lang="en-US" dirty="0">
              <a:latin typeface="Arial"/>
              <a:ea typeface="Arial"/>
              <a:cs typeface="Arial"/>
              <a:sym typeface="Arial"/>
            </a:endParaRPr>
          </a:p>
          <a:p>
            <a:pPr marL="0" lvl="0" indent="0" algn="l" rtl="0">
              <a:spcBef>
                <a:spcPts val="0"/>
              </a:spcBef>
              <a:spcAft>
                <a:spcPts val="0"/>
              </a:spcAft>
              <a:buNone/>
            </a:pPr>
            <a:r>
              <a:rPr lang="en-US" b="1" dirty="0">
                <a:latin typeface="Arial"/>
                <a:ea typeface="Arial"/>
                <a:cs typeface="Arial"/>
                <a:sym typeface="Arial"/>
              </a:rPr>
              <a:t>References: </a:t>
            </a:r>
            <a:r>
              <a:rPr lang="en-US" dirty="0">
                <a:latin typeface="Arial"/>
                <a:ea typeface="Arial"/>
                <a:cs typeface="Arial"/>
                <a:sym typeface="Arial"/>
              </a:rPr>
              <a:t>This definition is inspired by M. Robert Mulholland in his book </a:t>
            </a:r>
            <a:r>
              <a:rPr lang="en-US" i="1" dirty="0">
                <a:latin typeface="Arial"/>
                <a:ea typeface="Arial"/>
                <a:cs typeface="Arial"/>
                <a:sym typeface="Arial"/>
              </a:rPr>
              <a:t>Invitation to a Journey</a:t>
            </a:r>
            <a:r>
              <a:rPr lang="en-US" dirty="0">
                <a:latin typeface="Arial"/>
                <a:ea typeface="Arial"/>
                <a:cs typeface="Arial"/>
                <a:sym typeface="Arial"/>
              </a:rPr>
              <a:t>. See also (Ephesians 4:13; Colossians 3:9-10; Galatians 5:16-26)</a:t>
            </a:r>
            <a:endParaRPr lang="en-US" dirty="0"/>
          </a:p>
          <a:p>
            <a:pPr marL="0" lvl="0" indent="0" algn="l" rtl="0">
              <a:spcBef>
                <a:spcPts val="0"/>
              </a:spcBef>
              <a:spcAft>
                <a:spcPts val="0"/>
              </a:spcAft>
              <a:buNone/>
            </a:pPr>
            <a:endParaRPr lang="en-US" dirty="0">
              <a:latin typeface="Arial"/>
              <a:ea typeface="Arial"/>
              <a:cs typeface="Arial"/>
              <a:sym typeface="Arial"/>
            </a:endParaRPr>
          </a:p>
          <a:p>
            <a:pPr marL="0" lvl="0" indent="0" algn="l" rtl="0">
              <a:spcBef>
                <a:spcPts val="0"/>
              </a:spcBef>
              <a:spcAft>
                <a:spcPts val="0"/>
              </a:spcAft>
              <a:buNone/>
            </a:pPr>
            <a:endParaRPr lang="en-US" sz="1200" dirty="0">
              <a:latin typeface="Arial"/>
              <a:ea typeface="Arial"/>
              <a:cs typeface="Arial"/>
              <a:sym typeface="Arial"/>
            </a:endParaRPr>
          </a:p>
          <a:p>
            <a:pPr marL="0" lvl="0" indent="0" algn="l" rtl="0">
              <a:spcBef>
                <a:spcPts val="0"/>
              </a:spcBef>
              <a:spcAft>
                <a:spcPts val="0"/>
              </a:spcAft>
              <a:buNone/>
            </a:pPr>
            <a:r>
              <a:rPr lang="en-US" dirty="0">
                <a:latin typeface="Arial"/>
                <a:ea typeface="Arial"/>
                <a:cs typeface="Arial"/>
                <a:sym typeface="Arial"/>
              </a:rPr>
              <a:t>Image purchased from </a:t>
            </a:r>
            <a:r>
              <a:rPr lang="en-US" dirty="0" err="1">
                <a:latin typeface="Arial"/>
                <a:ea typeface="Arial"/>
                <a:cs typeface="Arial"/>
                <a:sym typeface="Arial"/>
              </a:rPr>
              <a:t>Lightstock</a:t>
            </a:r>
            <a:endParaRPr lang="en-US" dirty="0">
              <a:latin typeface="Arial"/>
              <a:ea typeface="Arial"/>
              <a:cs typeface="Arial"/>
              <a:sym typeface="Arial"/>
            </a:endParaRPr>
          </a:p>
          <a:p>
            <a:pPr marL="0" lvl="0" indent="0" algn="l" rtl="0">
              <a:spcBef>
                <a:spcPts val="0"/>
              </a:spcBef>
              <a:spcAft>
                <a:spcPts val="0"/>
              </a:spcAft>
              <a:buNone/>
            </a:pPr>
            <a:endParaRPr lang="en-US" dirty="0">
              <a:latin typeface="Arial"/>
              <a:ea typeface="Arial"/>
              <a:cs typeface="Arial"/>
              <a:sym typeface="Arial"/>
            </a:endParaRPr>
          </a:p>
          <a:p>
            <a:pPr marL="0" lvl="0" indent="0" algn="l" rtl="0">
              <a:spcBef>
                <a:spcPts val="0"/>
              </a:spcBef>
              <a:spcAft>
                <a:spcPts val="0"/>
              </a:spcAft>
              <a:buNone/>
            </a:pPr>
            <a:r>
              <a:rPr lang="en-US" dirty="0"/>
              <a:t>The concepts in this presentation are the intellectual property of Spiritual Leadership Inc., except as noted otherwise.</a:t>
            </a:r>
          </a:p>
          <a:p>
            <a:pPr marL="0" lvl="0" indent="0" algn="l" rtl="0">
              <a:spcBef>
                <a:spcPts val="0"/>
              </a:spcBef>
              <a:spcAft>
                <a:spcPts val="0"/>
              </a:spcAft>
              <a:buNone/>
            </a:pPr>
            <a:r>
              <a:rPr lang="en-US" dirty="0"/>
              <a:t>Copyright © 2016 Spiritual Leadership, Inc. All Rights Reserved. </a:t>
            </a:r>
          </a:p>
          <a:p>
            <a:pPr marL="0" lvl="0" indent="0" algn="l" rtl="0">
              <a:spcBef>
                <a:spcPts val="0"/>
              </a:spcBef>
              <a:spcAft>
                <a:spcPts val="0"/>
              </a:spcAft>
              <a:buNone/>
            </a:pPr>
            <a:endParaRPr lang="en-US" dirty="0">
              <a:latin typeface="Arial"/>
              <a:ea typeface="Arial"/>
              <a:cs typeface="Arial"/>
              <a:sym typeface="Arial"/>
            </a:endParaRP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785" name="Google Shape;785;p5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a:t>
            </a:fld>
            <a:endParaRPr/>
          </a:p>
        </p:txBody>
      </p:sp>
    </p:spTree>
    <p:extLst>
      <p:ext uri="{BB962C8B-B14F-4D97-AF65-F5344CB8AC3E}">
        <p14:creationId xmlns:p14="http://schemas.microsoft.com/office/powerpoint/2010/main" val="3640665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ChangeArrowheads="1" noTextEdit="1"/>
          </p:cNvSpPr>
          <p:nvPr>
            <p:ph type="sldImg"/>
          </p:nvPr>
        </p:nvSpPr>
        <p:spPr bwMode="auto">
          <a:xfrm>
            <a:off x="417513" y="701675"/>
            <a:ext cx="6242050" cy="3511550"/>
          </a:xfrm>
          <a:prstGeom prst="rect">
            <a:avLst/>
          </a:prstGeom>
          <a:noFill/>
          <a:ln>
            <a:solidFill>
              <a:srgbClr val="000000"/>
            </a:solidFill>
            <a:miter lim="800000"/>
            <a:headEnd/>
            <a:tailEnd/>
          </a:ln>
        </p:spPr>
      </p:sp>
      <p:sp>
        <p:nvSpPr>
          <p:cNvPr id="136195" name="Rectangle 3"/>
          <p:cNvSpPr>
            <a:spLocks noGrp="1" noChangeArrowheads="1"/>
          </p:cNvSpPr>
          <p:nvPr>
            <p:ph type="body" idx="1"/>
          </p:nvPr>
        </p:nvSpPr>
        <p:spPr bwMode="auto">
          <a:xfrm>
            <a:off x="707075" y="4448249"/>
            <a:ext cx="5662928" cy="4213384"/>
          </a:xfrm>
          <a:prstGeom prst="rect">
            <a:avLst/>
          </a:prstGeom>
          <a:noFill/>
          <a:ln>
            <a:miter lim="800000"/>
            <a:headEnd/>
            <a:tailEnd/>
          </a:ln>
        </p:spPr>
        <p:txBody>
          <a:bodyPr/>
          <a:lstStyle/>
          <a:p>
            <a:r>
              <a:rPr lang="en-US" b="1" dirty="0">
                <a:latin typeface="Arial" panose="020B0604020202020204" pitchFamily="34" charset="0"/>
                <a:cs typeface="Arial" panose="020B0604020202020204" pitchFamily="34" charset="0"/>
              </a:rPr>
              <a:t>*</a:t>
            </a:r>
          </a:p>
          <a:p>
            <a:r>
              <a:rPr lang="en-US" b="1" dirty="0">
                <a:latin typeface="Arial" panose="020B0604020202020204" pitchFamily="34" charset="0"/>
                <a:cs typeface="Arial" panose="020B0604020202020204" pitchFamily="34" charset="0"/>
              </a:rPr>
              <a:t>Facilitator Notes</a:t>
            </a:r>
          </a:p>
          <a:p>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Purpose</a:t>
            </a:r>
            <a:r>
              <a:rPr lang="en-US" b="1" baseline="0" dirty="0">
                <a:latin typeface="Arial" panose="020B0604020202020204" pitchFamily="34" charset="0"/>
                <a:cs typeface="Arial" panose="020B0604020202020204" pitchFamily="34" charset="0"/>
              </a:rPr>
              <a:t> of the slide: </a:t>
            </a:r>
            <a:r>
              <a:rPr lang="en-US" baseline="0" dirty="0">
                <a:latin typeface="Arial" panose="020B0604020202020204" pitchFamily="34" charset="0"/>
                <a:cs typeface="Arial" panose="020B0604020202020204" pitchFamily="34" charset="0"/>
              </a:rPr>
              <a:t>To link our Formation disciplines to the biblical message and the work of the Holy Spirit in our lives.</a:t>
            </a:r>
          </a:p>
          <a:p>
            <a:endParaRPr lang="en-US" baseline="0" dirty="0">
              <a:latin typeface="Arial" panose="020B0604020202020204" pitchFamily="34" charset="0"/>
              <a:cs typeface="Arial" panose="020B0604020202020204" pitchFamily="34" charset="0"/>
            </a:endParaRPr>
          </a:p>
          <a:p>
            <a:r>
              <a:rPr lang="en-US" b="1" baseline="0" dirty="0">
                <a:latin typeface="Arial" panose="020B0604020202020204" pitchFamily="34" charset="0"/>
                <a:cs typeface="Arial" panose="020B0604020202020204" pitchFamily="34" charset="0"/>
              </a:rPr>
              <a:t>Message of the slide: </a:t>
            </a:r>
            <a:r>
              <a:rPr lang="en-US" baseline="0" dirty="0">
                <a:latin typeface="Arial" panose="020B0604020202020204" pitchFamily="34" charset="0"/>
                <a:cs typeface="Arial" panose="020B0604020202020204" pitchFamily="34" charset="0"/>
              </a:rPr>
              <a:t>SLI’s investment in Spiritual Formation is tied directly to the good news that God intends through the Holy Spirit to transform us into the likeness of Jesus “from one degree of glory to another.” The Christ-likeness into which the Spirit brings us is divine love “full of grace and truth” (John 1:14)</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pPr lvl="0"/>
            <a:r>
              <a:rPr lang="en-US" b="1" dirty="0">
                <a:latin typeface="Arial" panose="020B0604020202020204" pitchFamily="34" charset="0"/>
                <a:cs typeface="Arial" panose="020B0604020202020204" pitchFamily="34" charset="0"/>
              </a:rPr>
              <a:t>Stories: </a:t>
            </a:r>
            <a:r>
              <a:rPr lang="en-US" b="0" dirty="0">
                <a:latin typeface="Arial" panose="020B0604020202020204" pitchFamily="34" charset="0"/>
                <a:cs typeface="Arial" panose="020B0604020202020204" pitchFamily="34" charset="0"/>
              </a:rPr>
              <a:t>S</a:t>
            </a:r>
            <a:r>
              <a:rPr lang="en-US" dirty="0">
                <a:latin typeface="Arial" panose="020B0604020202020204" pitchFamily="34" charset="0"/>
                <a:cs typeface="Arial" panose="020B0604020202020204" pitchFamily="34" charset="0"/>
              </a:rPr>
              <a:t>ometimes it’s helpful</a:t>
            </a:r>
            <a:r>
              <a:rPr lang="en-US" baseline="0" dirty="0">
                <a:latin typeface="Arial" panose="020B0604020202020204" pitchFamily="34" charset="0"/>
                <a:cs typeface="Arial" panose="020B0604020202020204" pitchFamily="34" charset="0"/>
              </a:rPr>
              <a:t> to remind each other that Christian salvation is not only “getting us into heaven, but also getting heaven into us.” Perhaps this is a good place for the facilitator to describe how this concept first began to grow in your own life.</a:t>
            </a:r>
          </a:p>
          <a:p>
            <a:pPr lvl="0"/>
            <a:endParaRPr lang="en-US" baseline="0" dirty="0">
              <a:latin typeface="Arial" panose="020B0604020202020204" pitchFamily="34" charset="0"/>
              <a:cs typeface="Arial" panose="020B0604020202020204" pitchFamily="34" charset="0"/>
            </a:endParaRPr>
          </a:p>
          <a:p>
            <a:pPr lvl="0"/>
            <a:r>
              <a:rPr lang="en-US" baseline="0" dirty="0">
                <a:latin typeface="Arial" panose="020B0604020202020204" pitchFamily="34" charset="0"/>
                <a:cs typeface="Arial" panose="020B0604020202020204" pitchFamily="34" charset="0"/>
              </a:rPr>
              <a:t>John and Charles Wesley came to this transforming reality within a few days of each other in the spring of 1738 and then gave their lives and gifts to extend this possibility as the “Good Medicine of life.”</a:t>
            </a:r>
          </a:p>
          <a:p>
            <a:pPr lvl="0"/>
            <a:r>
              <a:rPr lang="en-US" baseline="0" dirty="0">
                <a:latin typeface="Arial" panose="020B0604020202020204" pitchFamily="34" charset="0"/>
                <a:cs typeface="Arial" panose="020B0604020202020204" pitchFamily="34" charset="0"/>
              </a:rPr>
              <a:t>Charles Wesley described this in his hymn:</a:t>
            </a:r>
          </a:p>
          <a:p>
            <a:pPr lvl="0"/>
            <a:r>
              <a:rPr lang="en-US" baseline="0" dirty="0">
                <a:latin typeface="Arial" panose="020B0604020202020204" pitchFamily="34" charset="0"/>
                <a:cs typeface="Arial" panose="020B0604020202020204" pitchFamily="34" charset="0"/>
              </a:rPr>
              <a:t>	   Love divine, all loves excelling, joy of heaven to earth come down;</a:t>
            </a:r>
          </a:p>
          <a:p>
            <a:pPr lvl="0"/>
            <a:r>
              <a:rPr lang="en-US" baseline="0" dirty="0">
                <a:latin typeface="Arial" panose="020B0604020202020204" pitchFamily="34" charset="0"/>
                <a:cs typeface="Arial" panose="020B0604020202020204" pitchFamily="34" charset="0"/>
              </a:rPr>
              <a:t>	Fix in us thy humble dwelling; all thy faithful mercies crown!</a:t>
            </a:r>
          </a:p>
          <a:p>
            <a:pPr lvl="0"/>
            <a:r>
              <a:rPr lang="en-US" baseline="0" dirty="0">
                <a:latin typeface="Arial" panose="020B0604020202020204" pitchFamily="34" charset="0"/>
                <a:cs typeface="Arial" panose="020B0604020202020204" pitchFamily="34" charset="0"/>
              </a:rPr>
              <a:t>	Jesus, thou art all compassion, pure, unbounded love thou art;</a:t>
            </a:r>
          </a:p>
          <a:p>
            <a:pPr lvl="0"/>
            <a:r>
              <a:rPr lang="en-US" baseline="0" dirty="0">
                <a:latin typeface="Arial" panose="020B0604020202020204" pitchFamily="34" charset="0"/>
                <a:cs typeface="Arial" panose="020B0604020202020204" pitchFamily="34" charset="0"/>
              </a:rPr>
              <a:t>	visit us with thy salvation; enter every trembling heart.</a:t>
            </a:r>
          </a:p>
          <a:p>
            <a:pPr lvl="0"/>
            <a:endParaRPr lang="en-US" baseline="0" dirty="0">
              <a:latin typeface="Arial" panose="020B0604020202020204" pitchFamily="34" charset="0"/>
              <a:cs typeface="Arial" panose="020B0604020202020204" pitchFamily="34" charset="0"/>
            </a:endParaRPr>
          </a:p>
          <a:p>
            <a:pPr lvl="0"/>
            <a:r>
              <a:rPr lang="en-US" baseline="0" dirty="0">
                <a:latin typeface="Arial" panose="020B0604020202020204" pitchFamily="34" charset="0"/>
                <a:cs typeface="Arial" panose="020B0604020202020204" pitchFamily="34" charset="0"/>
              </a:rPr>
              <a:t>	   Finish, then, thy new creation; pure and spotless let us be. </a:t>
            </a:r>
          </a:p>
          <a:p>
            <a:pPr lvl="0"/>
            <a:r>
              <a:rPr lang="en-US" baseline="0" dirty="0">
                <a:latin typeface="Arial" panose="020B0604020202020204" pitchFamily="34" charset="0"/>
                <a:cs typeface="Arial" panose="020B0604020202020204" pitchFamily="34" charset="0"/>
              </a:rPr>
              <a:t>	Let us see they great salvation perfectly restored in thee;</a:t>
            </a:r>
          </a:p>
          <a:p>
            <a:pPr lvl="0"/>
            <a:r>
              <a:rPr lang="en-US" baseline="0" dirty="0">
                <a:latin typeface="Arial" panose="020B0604020202020204" pitchFamily="34" charset="0"/>
                <a:cs typeface="Arial" panose="020B0604020202020204" pitchFamily="34" charset="0"/>
              </a:rPr>
              <a:t>	changed from glory into glory, till in heaven we take our place,</a:t>
            </a:r>
          </a:p>
          <a:p>
            <a:pPr lvl="0"/>
            <a:r>
              <a:rPr lang="en-US" baseline="0" dirty="0">
                <a:latin typeface="Arial" panose="020B0604020202020204" pitchFamily="34" charset="0"/>
                <a:cs typeface="Arial" panose="020B0604020202020204" pitchFamily="34" charset="0"/>
              </a:rPr>
              <a:t>	till we cast our crowns before thee, lost in wonder, love, and praise.</a:t>
            </a:r>
          </a:p>
          <a:p>
            <a:pPr lvl="0"/>
            <a:r>
              <a:rPr lang="en-US" baseline="0" dirty="0">
                <a:latin typeface="Arial" panose="020B0604020202020204" pitchFamily="34" charset="0"/>
                <a:cs typeface="Arial" panose="020B0604020202020204" pitchFamily="34" charset="0"/>
              </a:rPr>
              <a:t>	</a:t>
            </a:r>
          </a:p>
          <a:p>
            <a:pPr lvl="0"/>
            <a:endParaRPr lang="en-US" dirty="0">
              <a:latin typeface="Arial" panose="020B0604020202020204" pitchFamily="34" charset="0"/>
              <a:cs typeface="Arial" panose="020B0604020202020204" pitchFamily="34" charset="0"/>
            </a:endParaRPr>
          </a:p>
          <a:p>
            <a:pPr lvl="0"/>
            <a:r>
              <a:rPr lang="en-US" b="1" dirty="0">
                <a:latin typeface="Arial" panose="020B0604020202020204" pitchFamily="34" charset="0"/>
                <a:cs typeface="Arial" panose="020B0604020202020204" pitchFamily="34" charset="0"/>
              </a:rPr>
              <a:t>References: </a:t>
            </a:r>
            <a:r>
              <a:rPr lang="en-US" dirty="0">
                <a:latin typeface="Arial" panose="020B0604020202020204" pitchFamily="34" charset="0"/>
                <a:cs typeface="Arial" panose="020B0604020202020204" pitchFamily="34" charset="0"/>
              </a:rPr>
              <a:t>Hymn: “Love Divine,</a:t>
            </a:r>
            <a:r>
              <a:rPr lang="en-US" baseline="0" dirty="0">
                <a:latin typeface="Arial" panose="020B0604020202020204" pitchFamily="34" charset="0"/>
                <a:cs typeface="Arial" panose="020B0604020202020204" pitchFamily="34" charset="0"/>
              </a:rPr>
              <a:t> All Loves Excelling” 1747</a:t>
            </a:r>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lvl="0"/>
            <a:r>
              <a:rPr lang="en-US" dirty="0">
                <a:latin typeface="Arial" panose="020B0604020202020204" pitchFamily="34" charset="0"/>
                <a:cs typeface="Arial" panose="020B0604020202020204" pitchFamily="34" charset="0"/>
              </a:rPr>
              <a:t>Image purchased from </a:t>
            </a:r>
            <a:r>
              <a:rPr lang="en-US" dirty="0" err="1">
                <a:latin typeface="Arial" panose="020B0604020202020204" pitchFamily="34" charset="0"/>
                <a:cs typeface="Arial" panose="020B0604020202020204" pitchFamily="34" charset="0"/>
              </a:rPr>
              <a:t>Lightstock</a:t>
            </a:r>
            <a:r>
              <a:rPr lang="en-US" dirty="0">
                <a:latin typeface="Arial" panose="020B0604020202020204" pitchFamily="34" charset="0"/>
                <a:cs typeface="Arial" panose="020B0604020202020204" pitchFamily="34" charset="0"/>
              </a:rPr>
              <a:t> </a:t>
            </a:r>
            <a:r>
              <a:rPr lang="en-US" baseline="0" dirty="0">
                <a:latin typeface="Arial" panose="020B0604020202020204" pitchFamily="34" charset="0"/>
                <a:cs typeface="Arial" panose="020B0604020202020204" pitchFamily="34" charset="0"/>
              </a:rPr>
              <a:t>(do not use without permission)</a:t>
            </a:r>
          </a:p>
          <a:p>
            <a:pPr lvl="0"/>
            <a:endParaRPr lang="en-US" baseline="0" dirty="0">
              <a:latin typeface="Arial" panose="020B0604020202020204" pitchFamily="34" charset="0"/>
              <a:cs typeface="Arial" panose="020B0604020202020204" pitchFamily="34" charset="0"/>
            </a:endParaRPr>
          </a:p>
          <a:p>
            <a:r>
              <a:rPr lang="en-US" dirty="0"/>
              <a:t>The concepts in this presentation are the intellectual property of Spiritual Leadership Inc., except as noted otherwise.</a:t>
            </a:r>
          </a:p>
          <a:p>
            <a:r>
              <a:rPr lang="en-US" dirty="0"/>
              <a:t>Copyright © 2016 Spiritual Leadership, Inc. All Rights Reserved. </a:t>
            </a:r>
          </a:p>
          <a:p>
            <a:pPr lvl="0"/>
            <a:endParaRPr lang="en-US" dirty="0">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35811227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2"/>
        <p:cNvGrpSpPr/>
        <p:nvPr/>
      </p:nvGrpSpPr>
      <p:grpSpPr>
        <a:xfrm>
          <a:off x="0" y="0"/>
          <a:ext cx="0" cy="0"/>
          <a:chOff x="0" y="0"/>
          <a:chExt cx="0" cy="0"/>
        </a:xfrm>
      </p:grpSpPr>
      <p:sp>
        <p:nvSpPr>
          <p:cNvPr id="783" name="Google Shape;783;p5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84" name="Google Shape;784;p5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P 42</a:t>
            </a:r>
            <a:endParaRPr/>
          </a:p>
        </p:txBody>
      </p:sp>
      <p:sp>
        <p:nvSpPr>
          <p:cNvPr id="785" name="Google Shape;785;p5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a:t>
            </a:fld>
            <a:endParaRPr/>
          </a:p>
        </p:txBody>
      </p:sp>
    </p:spTree>
    <p:extLst>
      <p:ext uri="{BB962C8B-B14F-4D97-AF65-F5344CB8AC3E}">
        <p14:creationId xmlns:p14="http://schemas.microsoft.com/office/powerpoint/2010/main" val="25690234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Rot="1" noChangeAspect="1" noChangeArrowheads="1" noTextEdit="1"/>
          </p:cNvSpPr>
          <p:nvPr>
            <p:ph type="sldImg"/>
          </p:nvPr>
        </p:nvSpPr>
        <p:spPr bwMode="auto">
          <a:xfrm>
            <a:off x="381000" y="685800"/>
            <a:ext cx="6096000" cy="3429000"/>
          </a:xfrm>
          <a:prstGeom prst="rect">
            <a:avLst/>
          </a:prstGeom>
          <a:noFill/>
          <a:ln>
            <a:solidFill>
              <a:srgbClr val="000000"/>
            </a:solidFill>
            <a:miter lim="800000"/>
            <a:headEnd/>
            <a:tailEnd/>
          </a:ln>
        </p:spPr>
      </p:sp>
      <p:sp>
        <p:nvSpPr>
          <p:cNvPr id="137219" name="Rectangle 3"/>
          <p:cNvSpPr>
            <a:spLocks noGrp="1" noChangeArrowheads="1"/>
          </p:cNvSpPr>
          <p:nvPr>
            <p:ph type="body" idx="1"/>
          </p:nvPr>
        </p:nvSpPr>
        <p:spPr bwMode="auto">
          <a:xfrm>
            <a:off x="685186" y="4344170"/>
            <a:ext cx="5487629" cy="4114800"/>
          </a:xfrm>
          <a:prstGeom prst="rect">
            <a:avLst/>
          </a:prstGeom>
          <a:noFill/>
          <a:ln>
            <a:miter lim="800000"/>
            <a:headEnd/>
            <a:tailEnd/>
          </a:ln>
        </p:spPr>
        <p:txBody>
          <a:bodyPr/>
          <a:lstStyle/>
          <a:p>
            <a:pPr>
              <a:lnSpc>
                <a:spcPct val="80000"/>
              </a:lnSpc>
              <a:buNone/>
            </a:pPr>
            <a:r>
              <a:rPr lang="en-US" sz="1200" dirty="0">
                <a:latin typeface="Arial" panose="020B0604020202020204" pitchFamily="34" charset="0"/>
                <a:cs typeface="Arial" panose="020B0604020202020204" pitchFamily="34" charset="0"/>
              </a:rPr>
              <a:t>*</a:t>
            </a:r>
          </a:p>
          <a:p>
            <a:pPr>
              <a:lnSpc>
                <a:spcPct val="80000"/>
              </a:lnSpc>
              <a:buNone/>
            </a:pPr>
            <a:r>
              <a:rPr lang="en-US" sz="1200" b="1" dirty="0">
                <a:latin typeface="Arial" panose="020B0604020202020204" pitchFamily="34" charset="0"/>
                <a:cs typeface="Arial" panose="020B0604020202020204" pitchFamily="34" charset="0"/>
              </a:rPr>
              <a:t>Facilitator Notes:</a:t>
            </a:r>
          </a:p>
          <a:p>
            <a:pPr>
              <a:lnSpc>
                <a:spcPct val="80000"/>
              </a:lnSpc>
              <a:buNone/>
            </a:pPr>
            <a:endParaRPr lang="en-US" sz="1200" dirty="0">
              <a:latin typeface="Arial" panose="020B0604020202020204" pitchFamily="34" charset="0"/>
              <a:cs typeface="Arial" panose="020B0604020202020204" pitchFamily="34" charset="0"/>
            </a:endParaRPr>
          </a:p>
          <a:p>
            <a:pPr>
              <a:lnSpc>
                <a:spcPct val="80000"/>
              </a:lnSpc>
            </a:pPr>
            <a:r>
              <a:rPr lang="en-US" sz="1200" b="1" dirty="0">
                <a:latin typeface="Arial" panose="020B0604020202020204" pitchFamily="34" charset="0"/>
                <a:cs typeface="Arial" panose="020B0604020202020204" pitchFamily="34" charset="0"/>
              </a:rPr>
              <a:t>Purpose</a:t>
            </a:r>
            <a:r>
              <a:rPr lang="en-US" sz="1200" b="1" baseline="0" dirty="0">
                <a:latin typeface="Arial" panose="020B0604020202020204" pitchFamily="34" charset="0"/>
                <a:cs typeface="Arial" panose="020B0604020202020204" pitchFamily="34" charset="0"/>
              </a:rPr>
              <a:t> of the slide: </a:t>
            </a:r>
            <a:r>
              <a:rPr lang="en-US" sz="1200" dirty="0">
                <a:latin typeface="Arial" panose="020B0604020202020204" pitchFamily="34" charset="0"/>
                <a:cs typeface="Arial" panose="020B0604020202020204" pitchFamily="34" charset="0"/>
              </a:rPr>
              <a:t> To introduce</a:t>
            </a:r>
            <a:r>
              <a:rPr lang="en-US" sz="1200" baseline="0" dirty="0">
                <a:latin typeface="Arial" panose="020B0604020202020204" pitchFamily="34" charset="0"/>
                <a:cs typeface="Arial" panose="020B0604020202020204" pitchFamily="34" charset="0"/>
              </a:rPr>
              <a:t> the covenantal nature and accountability dimensions of Spiritual Formation and lead toward the </a:t>
            </a:r>
            <a:r>
              <a:rPr lang="en-US" sz="1200" dirty="0" err="1">
                <a:latin typeface="Arial" panose="020B0604020202020204" pitchFamily="34" charset="0"/>
                <a:cs typeface="Arial" panose="020B0604020202020204" pitchFamily="34" charset="0"/>
              </a:rPr>
              <a:t>The</a:t>
            </a:r>
            <a:r>
              <a:rPr lang="en-US" sz="1200" dirty="0">
                <a:latin typeface="Arial" panose="020B0604020202020204" pitchFamily="34" charset="0"/>
                <a:cs typeface="Arial" panose="020B0604020202020204" pitchFamily="34" charset="0"/>
              </a:rPr>
              <a:t> Formation Question.</a:t>
            </a:r>
          </a:p>
          <a:p>
            <a:pPr>
              <a:lnSpc>
                <a:spcPct val="80000"/>
              </a:lnSpc>
            </a:pPr>
            <a:endParaRPr lang="en-US" sz="1200" dirty="0">
              <a:latin typeface="Arial" panose="020B0604020202020204" pitchFamily="34" charset="0"/>
              <a:cs typeface="Arial" panose="020B0604020202020204" pitchFamily="34" charset="0"/>
            </a:endParaRPr>
          </a:p>
          <a:p>
            <a:pPr>
              <a:lnSpc>
                <a:spcPct val="80000"/>
              </a:lnSpc>
            </a:pPr>
            <a:r>
              <a:rPr lang="en-US" sz="1200" b="1" dirty="0">
                <a:latin typeface="Arial" panose="020B0604020202020204" pitchFamily="34" charset="0"/>
                <a:cs typeface="Arial" panose="020B0604020202020204" pitchFamily="34" charset="0"/>
              </a:rPr>
              <a:t>Message of the slide</a:t>
            </a:r>
            <a:r>
              <a:rPr lang="en-US" sz="1200" dirty="0">
                <a:latin typeface="Arial" panose="020B0604020202020204" pitchFamily="34" charset="0"/>
                <a:cs typeface="Arial" panose="020B0604020202020204" pitchFamily="34" charset="0"/>
              </a:rPr>
              <a:t>: Spiritual formation in SLI begins with a covenantal question that all L3 Project participants agree to answer and be held accountable to each time the Project meets. The question</a:t>
            </a:r>
            <a:r>
              <a:rPr lang="en-US" sz="1200" baseline="0" dirty="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each person is asked to respond to, with varying wordings as we</a:t>
            </a:r>
            <a:r>
              <a:rPr lang="en-US" sz="1200" baseline="0" dirty="0">
                <a:latin typeface="Arial" panose="020B0604020202020204" pitchFamily="34" charset="0"/>
                <a:cs typeface="Arial" panose="020B0604020202020204" pitchFamily="34" charset="0"/>
              </a:rPr>
              <a:t> proceed,</a:t>
            </a:r>
            <a:r>
              <a:rPr lang="en-US" sz="1200" dirty="0">
                <a:latin typeface="Arial" panose="020B0604020202020204" pitchFamily="34" charset="0"/>
                <a:cs typeface="Arial" panose="020B0604020202020204" pitchFamily="34" charset="0"/>
              </a:rPr>
              <a:t> is, “What will I do to live in full devotion to Jesus Christ?”</a:t>
            </a:r>
          </a:p>
          <a:p>
            <a:pPr>
              <a:lnSpc>
                <a:spcPct val="80000"/>
              </a:lnSpc>
            </a:pPr>
            <a:endParaRPr lang="en-US" sz="1200" dirty="0">
              <a:latin typeface="Arial" panose="020B0604020202020204" pitchFamily="34" charset="0"/>
              <a:cs typeface="Arial" panose="020B0604020202020204" pitchFamily="34" charset="0"/>
            </a:endParaRPr>
          </a:p>
          <a:p>
            <a:pPr>
              <a:lnSpc>
                <a:spcPct val="80000"/>
              </a:lnSpc>
            </a:pPr>
            <a:r>
              <a:rPr lang="en-US" sz="1200" dirty="0">
                <a:latin typeface="Arial" panose="020B0604020202020204" pitchFamily="34" charset="0"/>
                <a:cs typeface="Arial" panose="020B0604020202020204" pitchFamily="34" charset="0"/>
              </a:rPr>
              <a:t>In many ways this is the most fruitful time that you will spend during your Project. It’s exciting to see people challenge themselves and grow in spiritual disciplines, and in relationships with others and with God. Leaders in Projects (remember everyone in your Project is a leader!) are invited to ask the rest of the group to hold them accountable to what they request. Here are some examples of things people might say:</a:t>
            </a:r>
          </a:p>
          <a:p>
            <a:pPr>
              <a:lnSpc>
                <a:spcPct val="80000"/>
              </a:lnSpc>
            </a:pPr>
            <a:r>
              <a:rPr lang="en-US" sz="1200" dirty="0">
                <a:latin typeface="Arial" panose="020B0604020202020204" pitchFamily="34" charset="0"/>
                <a:cs typeface="Arial" panose="020B0604020202020204" pitchFamily="34" charset="0"/>
              </a:rPr>
              <a:t>-     I need to pray every morning. Please hold me accountable to praying 15 minutes every morning before I go to work.</a:t>
            </a:r>
          </a:p>
          <a:p>
            <a:pPr>
              <a:lnSpc>
                <a:spcPct val="80000"/>
              </a:lnSpc>
            </a:pPr>
            <a:r>
              <a:rPr lang="en-US" sz="1200" dirty="0">
                <a:latin typeface="Arial" panose="020B0604020202020204" pitchFamily="34" charset="0"/>
                <a:cs typeface="Arial" panose="020B0604020202020204" pitchFamily="34" charset="0"/>
              </a:rPr>
              <a:t>-     I haven’t been spending enough time with my son. Please hold me accountable for spending one evening a week with him doing something fun.</a:t>
            </a:r>
          </a:p>
          <a:p>
            <a:pPr>
              <a:lnSpc>
                <a:spcPct val="80000"/>
              </a:lnSpc>
            </a:pPr>
            <a:r>
              <a:rPr lang="en-US" sz="1200" dirty="0">
                <a:latin typeface="Arial" panose="020B0604020202020204" pitchFamily="34" charset="0"/>
                <a:cs typeface="Arial" panose="020B0604020202020204" pitchFamily="34" charset="0"/>
              </a:rPr>
              <a:t>-     I have not been spending enough time in sermon preparation. I always let other things take my time away from this. I need to spend all day on Tuesdays in sermon preparation and prayer.</a:t>
            </a:r>
          </a:p>
          <a:p>
            <a:pPr>
              <a:lnSpc>
                <a:spcPct val="80000"/>
              </a:lnSpc>
            </a:pPr>
            <a:r>
              <a:rPr lang="en-US" sz="1200" dirty="0">
                <a:latin typeface="Arial" panose="020B0604020202020204" pitchFamily="34" charset="0"/>
                <a:cs typeface="Arial" panose="020B0604020202020204" pitchFamily="34" charset="0"/>
              </a:rPr>
              <a:t>-     I have let myself go. I need to lose some weight and exercise. Please hold me accountable for walking for one hour four times a week.</a:t>
            </a:r>
          </a:p>
          <a:p>
            <a:pPr>
              <a:lnSpc>
                <a:spcPct val="80000"/>
              </a:lnSpc>
            </a:pPr>
            <a:endParaRPr lang="en-US" sz="1200" dirty="0">
              <a:latin typeface="Arial" panose="020B0604020202020204" pitchFamily="34" charset="0"/>
              <a:cs typeface="Arial" panose="020B0604020202020204" pitchFamily="34" charset="0"/>
            </a:endParaRPr>
          </a:p>
          <a:p>
            <a:pPr>
              <a:lnSpc>
                <a:spcPct val="80000"/>
              </a:lnSpc>
            </a:pPr>
            <a:r>
              <a:rPr lang="en-US" sz="1200" dirty="0">
                <a:latin typeface="Arial" panose="020B0604020202020204" pitchFamily="34" charset="0"/>
                <a:cs typeface="Arial" panose="020B0604020202020204" pitchFamily="34" charset="0"/>
              </a:rPr>
              <a:t>Your notebook</a:t>
            </a:r>
            <a:r>
              <a:rPr lang="en-US" sz="1200" baseline="0" dirty="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has a place to write each person’s name and his or her request. If you have a covenant to pray for each other, this is a quick way for people to keep track of the prayer requests of the group. Encourage leaders in the group to write down each request and pray concerning them before the next session.</a:t>
            </a:r>
          </a:p>
          <a:p>
            <a:pPr>
              <a:lnSpc>
                <a:spcPct val="80000"/>
              </a:lnSpc>
            </a:pPr>
            <a:endParaRPr lang="en-US" sz="1200" dirty="0">
              <a:latin typeface="Arial" panose="020B0604020202020204" pitchFamily="34" charset="0"/>
              <a:cs typeface="Arial" panose="020B0604020202020204" pitchFamily="34" charset="0"/>
            </a:endParaRPr>
          </a:p>
          <a:p>
            <a:pPr>
              <a:lnSpc>
                <a:spcPct val="80000"/>
              </a:lnSpc>
            </a:pPr>
            <a:r>
              <a:rPr lang="en-US" sz="1200" dirty="0">
                <a:latin typeface="Arial" panose="020B0604020202020204" pitchFamily="34" charset="0"/>
                <a:cs typeface="Arial" panose="020B0604020202020204" pitchFamily="34" charset="0"/>
              </a:rPr>
              <a:t>At each session you will start this time by reviewing what people said the last time. As the facilitator, make sure you take good notes. After they report on their progress, they can take it off the list or add something else. For example, “Last time I talked about praying 15 minutes a day before going to work. It’s going well. I want to try 20 minutes.” Or, “My prayer time is not going well, I will try it again.”</a:t>
            </a:r>
          </a:p>
          <a:p>
            <a:pPr>
              <a:lnSpc>
                <a:spcPct val="80000"/>
              </a:lnSpc>
            </a:pPr>
            <a:endParaRPr lang="en-US" sz="1200" dirty="0">
              <a:latin typeface="Arial" panose="020B0604020202020204" pitchFamily="34" charset="0"/>
              <a:cs typeface="Arial" panose="020B0604020202020204" pitchFamily="34" charset="0"/>
            </a:endParaRPr>
          </a:p>
          <a:p>
            <a:pPr>
              <a:lnSpc>
                <a:spcPct val="80000"/>
              </a:lnSpc>
            </a:pPr>
            <a:endParaRPr lang="en-US" sz="1200" b="1" dirty="0">
              <a:latin typeface="Arial" panose="020B0604020202020204" pitchFamily="34" charset="0"/>
              <a:cs typeface="Arial" panose="020B0604020202020204" pitchFamily="34" charset="0"/>
            </a:endParaRPr>
          </a:p>
          <a:p>
            <a:pPr>
              <a:lnSpc>
                <a:spcPct val="80000"/>
              </a:lnSpc>
            </a:pPr>
            <a:r>
              <a:rPr lang="en-US" sz="1200" b="1" dirty="0">
                <a:latin typeface="Arial" panose="020B0604020202020204" pitchFamily="34" charset="0"/>
                <a:cs typeface="Arial" panose="020B0604020202020204" pitchFamily="34" charset="0"/>
              </a:rPr>
              <a:t>Facilitate</a:t>
            </a:r>
            <a:r>
              <a:rPr lang="en-US" sz="1200" dirty="0">
                <a:latin typeface="Arial" panose="020B0604020202020204" pitchFamily="34" charset="0"/>
                <a:cs typeface="Arial" panose="020B0604020202020204" pitchFamily="34" charset="0"/>
              </a:rPr>
              <a:t>: You have 45 minutes for this time. As people get used to doing this, it is easy to lose track of time. If you have twelve people in your group, each person only has a few minutes to share. There will be times when someone needs more time. Your job will be to keep things moving and allow everyone time to share.</a:t>
            </a:r>
          </a:p>
          <a:p>
            <a:pPr>
              <a:lnSpc>
                <a:spcPct val="80000"/>
              </a:lnSpc>
              <a:buNone/>
            </a:pPr>
            <a:endParaRPr lang="en-US" sz="1200" dirty="0">
              <a:latin typeface="Arial" panose="020B0604020202020204" pitchFamily="34" charset="0"/>
              <a:cs typeface="Arial" panose="020B0604020202020204" pitchFamily="34" charset="0"/>
            </a:endParaRPr>
          </a:p>
          <a:p>
            <a:pPr>
              <a:lnSpc>
                <a:spcPct val="80000"/>
              </a:lnSpc>
            </a:pPr>
            <a:r>
              <a:rPr lang="en-US" sz="1200" dirty="0">
                <a:latin typeface="Arial" panose="020B0604020202020204" pitchFamily="34" charset="0"/>
                <a:cs typeface="Arial" panose="020B0604020202020204" pitchFamily="34" charset="0"/>
              </a:rPr>
              <a:t>Before starting the process, go over the statements on the slides to establish the ground rules. As people share, help them follow the guidelines. There will be people who will want to offer advice and try to fix a problem; remind them that the goal is not to fix it but to allow room for God to influence the situation.</a:t>
            </a:r>
          </a:p>
          <a:p>
            <a:pPr lvl="1">
              <a:lnSpc>
                <a:spcPct val="80000"/>
              </a:lnSpc>
            </a:pPr>
            <a:r>
              <a:rPr lang="en-US" sz="1200" dirty="0">
                <a:latin typeface="Arial" panose="020B0604020202020204" pitchFamily="34" charset="0"/>
                <a:cs typeface="Arial" panose="020B0604020202020204" pitchFamily="34" charset="0"/>
              </a:rPr>
              <a:t>Share: As this is the first time, start out by sharing the kinds of requests people may make. Share what you want to focus on and then ask another person to share.</a:t>
            </a:r>
          </a:p>
          <a:p>
            <a:pPr lvl="1">
              <a:lnSpc>
                <a:spcPct val="80000"/>
              </a:lnSpc>
            </a:pPr>
            <a:endParaRPr lang="en-US" sz="1200" dirty="0">
              <a:latin typeface="Arial" panose="020B0604020202020204" pitchFamily="34" charset="0"/>
              <a:cs typeface="Arial" panose="020B0604020202020204" pitchFamily="34" charset="0"/>
            </a:endParaRPr>
          </a:p>
          <a:p>
            <a:pPr lvl="0"/>
            <a:r>
              <a:rPr lang="en-US" sz="1200" b="1" dirty="0">
                <a:latin typeface="Arial" panose="020B0604020202020204" pitchFamily="34" charset="0"/>
                <a:cs typeface="Arial" panose="020B0604020202020204" pitchFamily="34" charset="0"/>
              </a:rPr>
              <a:t>Stories:</a:t>
            </a:r>
          </a:p>
          <a:p>
            <a:pPr lvl="0"/>
            <a:endParaRPr lang="en-US" sz="1200" dirty="0">
              <a:latin typeface="Arial" panose="020B0604020202020204" pitchFamily="34" charset="0"/>
              <a:cs typeface="Arial" panose="020B0604020202020204" pitchFamily="34" charset="0"/>
            </a:endParaRPr>
          </a:p>
          <a:p>
            <a:pPr lvl="0"/>
            <a:r>
              <a:rPr lang="en-US" sz="1200" b="1" dirty="0">
                <a:latin typeface="Arial" panose="020B0604020202020204" pitchFamily="34" charset="0"/>
                <a:cs typeface="Arial" panose="020B0604020202020204" pitchFamily="34" charset="0"/>
              </a:rPr>
              <a:t>References:</a:t>
            </a:r>
          </a:p>
          <a:p>
            <a:pPr lvl="0"/>
            <a:endParaRPr lang="en-US" sz="1200" b="1" dirty="0">
              <a:latin typeface="Arial" panose="020B0604020202020204" pitchFamily="34" charset="0"/>
              <a:cs typeface="Arial" panose="020B0604020202020204" pitchFamily="34" charset="0"/>
            </a:endParaRPr>
          </a:p>
          <a:p>
            <a:r>
              <a:rPr lang="en-US" dirty="0"/>
              <a:t>The concepts in this presentation are the intellectual property of Spiritual Leadership Inc., except as noted otherwise.</a:t>
            </a:r>
          </a:p>
          <a:p>
            <a:r>
              <a:rPr lang="en-US" dirty="0"/>
              <a:t>Copyright © 2016 Spiritual Leadership, Inc. All Rights Reserved. </a:t>
            </a:r>
          </a:p>
          <a:p>
            <a:pPr lvl="0"/>
            <a:r>
              <a:rPr lang="en-US" sz="1200" dirty="0">
                <a:latin typeface="Arial" panose="020B0604020202020204" pitchFamily="34" charset="0"/>
                <a:cs typeface="Arial" panose="020B0604020202020204" pitchFamily="34" charset="0"/>
              </a:rPr>
              <a:t>.</a:t>
            </a:r>
          </a:p>
          <a:p>
            <a:pPr>
              <a:lnSpc>
                <a:spcPct val="80000"/>
              </a:lnSpc>
              <a:buNone/>
            </a:pPr>
            <a:endParaRPr lang="en-US" sz="800" dirty="0"/>
          </a:p>
        </p:txBody>
      </p:sp>
    </p:spTree>
    <p:extLst>
      <p:ext uri="{BB962C8B-B14F-4D97-AF65-F5344CB8AC3E}">
        <p14:creationId xmlns:p14="http://schemas.microsoft.com/office/powerpoint/2010/main" val="31960719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panose="020B0604020202020204" pitchFamily="34" charset="0"/>
                <a:cs typeface="Arial" panose="020B0604020202020204" pitchFamily="34" charset="0"/>
              </a:rPr>
              <a:t>*</a:t>
            </a:r>
          </a:p>
          <a:p>
            <a:r>
              <a:rPr lang="en-US" b="1" dirty="0">
                <a:latin typeface="Arial" panose="020B0604020202020204" pitchFamily="34" charset="0"/>
                <a:cs typeface="Arial" panose="020B0604020202020204" pitchFamily="34" charset="0"/>
              </a:rPr>
              <a:t>Facilitator Notes: </a:t>
            </a:r>
          </a:p>
          <a:p>
            <a:endParaRPr lang="en-US"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Purpose of the slide: </a:t>
            </a:r>
            <a:r>
              <a:rPr lang="en-US" b="0" dirty="0">
                <a:latin typeface="Arial" panose="020B0604020202020204" pitchFamily="34" charset="0"/>
                <a:cs typeface="Arial" panose="020B0604020202020204" pitchFamily="34" charset="0"/>
              </a:rPr>
              <a:t>Presents</a:t>
            </a:r>
            <a:r>
              <a:rPr lang="en-US" b="1" baseline="0" dirty="0">
                <a:latin typeface="Arial" panose="020B0604020202020204" pitchFamily="34" charset="0"/>
                <a:cs typeface="Arial" panose="020B0604020202020204" pitchFamily="34" charset="0"/>
              </a:rPr>
              <a:t> </a:t>
            </a:r>
            <a:r>
              <a:rPr lang="en-US" b="0" dirty="0">
                <a:latin typeface="Arial" panose="020B0604020202020204" pitchFamily="34" charset="0"/>
                <a:cs typeface="Arial" panose="020B0604020202020204" pitchFamily="34" charset="0"/>
              </a:rPr>
              <a:t>the Formation Question for this part of the journey</a:t>
            </a:r>
            <a:r>
              <a:rPr lang="en-US" b="0" baseline="0" dirty="0">
                <a:latin typeface="Arial" panose="020B0604020202020204" pitchFamily="34" charset="0"/>
                <a:cs typeface="Arial" panose="020B0604020202020204" pitchFamily="34" charset="0"/>
              </a:rPr>
              <a:t> and helps focus it on “actions” to commit to and be held accountable for, rather than just general areas of desire.</a:t>
            </a:r>
            <a:endParaRPr lang="en-US" b="0" dirty="0">
              <a:latin typeface="Arial" panose="020B0604020202020204" pitchFamily="34" charset="0"/>
              <a:cs typeface="Arial" panose="020B0604020202020204" pitchFamily="34" charset="0"/>
            </a:endParaRPr>
          </a:p>
          <a:p>
            <a:endParaRPr lang="en-US" b="1" dirty="0">
              <a:latin typeface="Arial" panose="020B0604020202020204" pitchFamily="34" charset="0"/>
              <a:cs typeface="Arial" panose="020B0604020202020204" pitchFamily="34" charset="0"/>
            </a:endParaRPr>
          </a:p>
          <a:p>
            <a:pPr defTabSz="939363">
              <a:defRPr/>
            </a:pPr>
            <a:r>
              <a:rPr lang="en-US" b="1" dirty="0">
                <a:latin typeface="Arial" panose="020B0604020202020204" pitchFamily="34" charset="0"/>
                <a:cs typeface="Arial" panose="020B0604020202020204" pitchFamily="34" charset="0"/>
              </a:rPr>
              <a:t>Message of the slide:  </a:t>
            </a:r>
            <a:r>
              <a:rPr lang="en-US" dirty="0">
                <a:latin typeface="Arial" panose="020B0604020202020204" pitchFamily="34" charset="0"/>
                <a:cs typeface="Arial" panose="020B0604020202020204" pitchFamily="34" charset="0"/>
              </a:rPr>
              <a:t>The Formation Question is a covenantal question that all L3 Project participants agree to answer and be held accountable to each time the Project meets. The question each person is asked to respond to is, “What will I do to live in full devotion to Jesus Christ?”</a:t>
            </a:r>
          </a:p>
          <a:p>
            <a:r>
              <a:rPr lang="en-US" b="0" dirty="0">
                <a:latin typeface="Arial" panose="020B0604020202020204" pitchFamily="34" charset="0"/>
                <a:cs typeface="Arial" panose="020B0604020202020204" pitchFamily="34" charset="0"/>
              </a:rPr>
              <a:t>	</a:t>
            </a:r>
            <a:endParaRPr lang="en-US"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Stories:</a:t>
            </a:r>
          </a:p>
          <a:p>
            <a:endParaRPr lang="en-US"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References:</a:t>
            </a:r>
          </a:p>
          <a:p>
            <a:endParaRPr lang="en-US" dirty="0"/>
          </a:p>
          <a:p>
            <a:r>
              <a:rPr lang="en-US" dirty="0"/>
              <a:t>The concepts in this presentation are the intellectual property of Spiritual Leadership Inc., except as noted otherwise.</a:t>
            </a:r>
          </a:p>
          <a:p>
            <a:r>
              <a:rPr lang="en-US" dirty="0"/>
              <a:t>Copyright © 2016 Spiritual Leadership, Inc. All Rights Reserved. </a:t>
            </a:r>
          </a:p>
          <a:p>
            <a:endParaRPr lang="en-US" dirty="0"/>
          </a:p>
        </p:txBody>
      </p:sp>
      <p:sp>
        <p:nvSpPr>
          <p:cNvPr id="4" name="Slide Number Placeholder 3"/>
          <p:cNvSpPr>
            <a:spLocks noGrp="1"/>
          </p:cNvSpPr>
          <p:nvPr>
            <p:ph type="sldNum" sz="quarter" idx="10"/>
          </p:nvPr>
        </p:nvSpPr>
        <p:spPr/>
        <p:txBody>
          <a:bodyPr/>
          <a:lstStyle/>
          <a:p>
            <a:fld id="{3F9E4716-D8EB-4B59-9D16-F0B5C89847C6}" type="slidenum">
              <a:rPr lang="en-US" smtClean="0"/>
              <a:t>19</a:t>
            </a:fld>
            <a:endParaRPr lang="en-US"/>
          </a:p>
        </p:txBody>
      </p:sp>
    </p:spTree>
    <p:extLst>
      <p:ext uri="{BB962C8B-B14F-4D97-AF65-F5344CB8AC3E}">
        <p14:creationId xmlns:p14="http://schemas.microsoft.com/office/powerpoint/2010/main" val="38553646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B7CB3BE-368A-43F0-94C3-EEEA3A4DF7E3}" type="slidenum">
              <a:rPr lang="en-US" smtClean="0"/>
              <a:t>22</a:t>
            </a:fld>
            <a:endParaRPr lang="en-US"/>
          </a:p>
        </p:txBody>
      </p:sp>
    </p:spTree>
    <p:extLst>
      <p:ext uri="{BB962C8B-B14F-4D97-AF65-F5344CB8AC3E}">
        <p14:creationId xmlns:p14="http://schemas.microsoft.com/office/powerpoint/2010/main" val="12354991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Shared Leadership (50 minutes)</a:t>
            </a:r>
          </a:p>
        </p:txBody>
      </p:sp>
      <p:sp>
        <p:nvSpPr>
          <p:cNvPr id="4" name="Slide Number Placeholder 3"/>
          <p:cNvSpPr>
            <a:spLocks noGrp="1"/>
          </p:cNvSpPr>
          <p:nvPr>
            <p:ph type="sldNum" sz="quarter" idx="5"/>
          </p:nvPr>
        </p:nvSpPr>
        <p:spPr/>
        <p:txBody>
          <a:bodyPr/>
          <a:lstStyle/>
          <a:p>
            <a:fld id="{3F9E4716-D8EB-4B59-9D16-F0B5C89847C6}" type="slidenum">
              <a:rPr lang="en-US" smtClean="0"/>
              <a:t>23</a:t>
            </a:fld>
            <a:endParaRPr lang="en-US"/>
          </a:p>
        </p:txBody>
      </p:sp>
    </p:spTree>
    <p:extLst>
      <p:ext uri="{BB962C8B-B14F-4D97-AF65-F5344CB8AC3E}">
        <p14:creationId xmlns:p14="http://schemas.microsoft.com/office/powerpoint/2010/main" val="642893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F9E4716-D8EB-4B59-9D16-F0B5C89847C6}" type="slidenum">
              <a:rPr lang="en-US" smtClean="0"/>
              <a:t>24</a:t>
            </a:fld>
            <a:endParaRPr lang="en-US"/>
          </a:p>
        </p:txBody>
      </p:sp>
    </p:spTree>
    <p:extLst>
      <p:ext uri="{BB962C8B-B14F-4D97-AF65-F5344CB8AC3E}">
        <p14:creationId xmlns:p14="http://schemas.microsoft.com/office/powerpoint/2010/main" val="1000075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ChangeArrowheads="1" noTextEdit="1"/>
          </p:cNvSpPr>
          <p:nvPr>
            <p:ph type="sldImg"/>
          </p:nvPr>
        </p:nvSpPr>
        <p:spPr bwMode="auto">
          <a:xfrm>
            <a:off x="381000" y="685800"/>
            <a:ext cx="6096000" cy="3429000"/>
          </a:xfrm>
          <a:prstGeom prst="rect">
            <a:avLst/>
          </a:prstGeom>
          <a:noFill/>
          <a:ln>
            <a:solidFill>
              <a:srgbClr val="000000"/>
            </a:solidFill>
            <a:miter lim="800000"/>
            <a:headEnd/>
            <a:tailEnd/>
          </a:ln>
        </p:spPr>
      </p:sp>
      <p:sp>
        <p:nvSpPr>
          <p:cNvPr id="136195" name="Rectangle 3"/>
          <p:cNvSpPr>
            <a:spLocks noGrp="1" noChangeArrowheads="1"/>
          </p:cNvSpPr>
          <p:nvPr>
            <p:ph type="body" idx="1"/>
          </p:nvPr>
        </p:nvSpPr>
        <p:spPr bwMode="auto">
          <a:xfrm>
            <a:off x="685186" y="4344170"/>
            <a:ext cx="5487629" cy="4114800"/>
          </a:xfrm>
          <a:prstGeom prst="rect">
            <a:avLst/>
          </a:prstGeom>
          <a:noFill/>
          <a:ln>
            <a:miter lim="800000"/>
            <a:headEnd/>
            <a:tailEnd/>
          </a:ln>
        </p:spPr>
        <p:txBody>
          <a:bodyPr/>
          <a:lstStyle/>
          <a:p>
            <a:r>
              <a:rPr lang="en-US" b="1" dirty="0">
                <a:latin typeface="Arial" panose="020B0604020202020204" pitchFamily="34" charset="0"/>
                <a:cs typeface="Arial" panose="020B0604020202020204" pitchFamily="34" charset="0"/>
              </a:rPr>
              <a:t>*</a:t>
            </a:r>
          </a:p>
          <a:p>
            <a:r>
              <a:rPr lang="en-US" b="1" dirty="0">
                <a:latin typeface="Arial" panose="020B0604020202020204" pitchFamily="34" charset="0"/>
                <a:cs typeface="Arial" panose="020B0604020202020204" pitchFamily="34" charset="0"/>
              </a:rPr>
              <a:t>Facilitator Notes</a:t>
            </a:r>
          </a:p>
          <a:p>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Purpose</a:t>
            </a:r>
            <a:r>
              <a:rPr lang="en-US" b="1" baseline="0" dirty="0">
                <a:latin typeface="Arial" panose="020B0604020202020204" pitchFamily="34" charset="0"/>
                <a:cs typeface="Arial" panose="020B0604020202020204" pitchFamily="34" charset="0"/>
              </a:rPr>
              <a:t> of the slide: </a:t>
            </a:r>
            <a:r>
              <a:rPr lang="en-US" baseline="0" dirty="0">
                <a:latin typeface="Arial" panose="020B0604020202020204" pitchFamily="34" charset="0"/>
                <a:cs typeface="Arial" panose="020B0604020202020204" pitchFamily="34" charset="0"/>
              </a:rPr>
              <a:t>To link our Formation disciplines to the biblical message and the work of the Holy Spirit in our lives.</a:t>
            </a:r>
          </a:p>
          <a:p>
            <a:endParaRPr lang="en-US" baseline="0" dirty="0">
              <a:latin typeface="Arial" panose="020B0604020202020204" pitchFamily="34" charset="0"/>
              <a:cs typeface="Arial" panose="020B0604020202020204" pitchFamily="34" charset="0"/>
            </a:endParaRPr>
          </a:p>
          <a:p>
            <a:r>
              <a:rPr lang="en-US" b="1" baseline="0" dirty="0">
                <a:latin typeface="Arial" panose="020B0604020202020204" pitchFamily="34" charset="0"/>
                <a:cs typeface="Arial" panose="020B0604020202020204" pitchFamily="34" charset="0"/>
              </a:rPr>
              <a:t>Message of the slide: </a:t>
            </a:r>
            <a:r>
              <a:rPr lang="en-US" baseline="0" dirty="0">
                <a:latin typeface="Arial" panose="020B0604020202020204" pitchFamily="34" charset="0"/>
                <a:cs typeface="Arial" panose="020B0604020202020204" pitchFamily="34" charset="0"/>
              </a:rPr>
              <a:t>SLI’s investment in Spiritual Formation is tied directly to the good news that God intends through the Holy Spirit to transform us into the likeness of Jesus “from one degree of glory to another.” The Christ-likeness into which the Spirit brings us is divine love “full of grace and truth” (John 1:14)</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pPr lvl="0"/>
            <a:r>
              <a:rPr lang="en-US" b="1" dirty="0">
                <a:latin typeface="Arial" panose="020B0604020202020204" pitchFamily="34" charset="0"/>
                <a:cs typeface="Arial" panose="020B0604020202020204" pitchFamily="34" charset="0"/>
              </a:rPr>
              <a:t>Stories: </a:t>
            </a:r>
            <a:r>
              <a:rPr lang="en-US" b="0" dirty="0">
                <a:latin typeface="Arial" panose="020B0604020202020204" pitchFamily="34" charset="0"/>
                <a:cs typeface="Arial" panose="020B0604020202020204" pitchFamily="34" charset="0"/>
              </a:rPr>
              <a:t>S</a:t>
            </a:r>
            <a:r>
              <a:rPr lang="en-US" dirty="0">
                <a:latin typeface="Arial" panose="020B0604020202020204" pitchFamily="34" charset="0"/>
                <a:cs typeface="Arial" panose="020B0604020202020204" pitchFamily="34" charset="0"/>
              </a:rPr>
              <a:t>ometimes it’s helpful</a:t>
            </a:r>
            <a:r>
              <a:rPr lang="en-US" baseline="0" dirty="0">
                <a:latin typeface="Arial" panose="020B0604020202020204" pitchFamily="34" charset="0"/>
                <a:cs typeface="Arial" panose="020B0604020202020204" pitchFamily="34" charset="0"/>
              </a:rPr>
              <a:t> to remind each other that Christian salvation is not only “getting us into heaven, but also getting heaven into us.” Perhaps this is a good place for the facilitator to describe how this concept first began to grow in your own life.</a:t>
            </a:r>
          </a:p>
          <a:p>
            <a:pPr lvl="0"/>
            <a:endParaRPr lang="en-US" baseline="0" dirty="0">
              <a:latin typeface="Arial" panose="020B0604020202020204" pitchFamily="34" charset="0"/>
              <a:cs typeface="Arial" panose="020B0604020202020204" pitchFamily="34" charset="0"/>
            </a:endParaRPr>
          </a:p>
          <a:p>
            <a:pPr lvl="0"/>
            <a:r>
              <a:rPr lang="en-US" baseline="0" dirty="0">
                <a:latin typeface="Arial" panose="020B0604020202020204" pitchFamily="34" charset="0"/>
                <a:cs typeface="Arial" panose="020B0604020202020204" pitchFamily="34" charset="0"/>
              </a:rPr>
              <a:t>John and Charles Wesley came to this transforming reality within a few days of each other in the spring of 1738 and then gave their lives and gifts to extend this possibility as the “Good Medicine of life.”</a:t>
            </a:r>
          </a:p>
          <a:p>
            <a:pPr lvl="0"/>
            <a:r>
              <a:rPr lang="en-US" baseline="0" dirty="0">
                <a:latin typeface="Arial" panose="020B0604020202020204" pitchFamily="34" charset="0"/>
                <a:cs typeface="Arial" panose="020B0604020202020204" pitchFamily="34" charset="0"/>
              </a:rPr>
              <a:t>Charles Wesley described this in his hymn:</a:t>
            </a:r>
          </a:p>
          <a:p>
            <a:pPr lvl="0"/>
            <a:r>
              <a:rPr lang="en-US" baseline="0" dirty="0">
                <a:latin typeface="Arial" panose="020B0604020202020204" pitchFamily="34" charset="0"/>
                <a:cs typeface="Arial" panose="020B0604020202020204" pitchFamily="34" charset="0"/>
              </a:rPr>
              <a:t>	   Love divine, all loves excelling, joy of heaven to earth come down;</a:t>
            </a:r>
          </a:p>
          <a:p>
            <a:pPr lvl="0"/>
            <a:r>
              <a:rPr lang="en-US" baseline="0" dirty="0">
                <a:latin typeface="Arial" panose="020B0604020202020204" pitchFamily="34" charset="0"/>
                <a:cs typeface="Arial" panose="020B0604020202020204" pitchFamily="34" charset="0"/>
              </a:rPr>
              <a:t>	Fix in us thy humble dwelling; all thy faithful mercies crown!</a:t>
            </a:r>
          </a:p>
          <a:p>
            <a:pPr lvl="0"/>
            <a:r>
              <a:rPr lang="en-US" baseline="0" dirty="0">
                <a:latin typeface="Arial" panose="020B0604020202020204" pitchFamily="34" charset="0"/>
                <a:cs typeface="Arial" panose="020B0604020202020204" pitchFamily="34" charset="0"/>
              </a:rPr>
              <a:t>	Jesus, thou art all compassion, pure, unbounded love thou art;</a:t>
            </a:r>
          </a:p>
          <a:p>
            <a:pPr lvl="0"/>
            <a:r>
              <a:rPr lang="en-US" baseline="0" dirty="0">
                <a:latin typeface="Arial" panose="020B0604020202020204" pitchFamily="34" charset="0"/>
                <a:cs typeface="Arial" panose="020B0604020202020204" pitchFamily="34" charset="0"/>
              </a:rPr>
              <a:t>	visit us with thy salvation; enter every trembling heart.</a:t>
            </a:r>
          </a:p>
          <a:p>
            <a:pPr lvl="0"/>
            <a:endParaRPr lang="en-US" baseline="0" dirty="0">
              <a:latin typeface="Arial" panose="020B0604020202020204" pitchFamily="34" charset="0"/>
              <a:cs typeface="Arial" panose="020B0604020202020204" pitchFamily="34" charset="0"/>
            </a:endParaRPr>
          </a:p>
          <a:p>
            <a:pPr lvl="0"/>
            <a:r>
              <a:rPr lang="en-US" baseline="0" dirty="0">
                <a:latin typeface="Arial" panose="020B0604020202020204" pitchFamily="34" charset="0"/>
                <a:cs typeface="Arial" panose="020B0604020202020204" pitchFamily="34" charset="0"/>
              </a:rPr>
              <a:t>	   Finish, then, thy new creation; pure and spotless let us be. </a:t>
            </a:r>
          </a:p>
          <a:p>
            <a:pPr lvl="0"/>
            <a:r>
              <a:rPr lang="en-US" baseline="0" dirty="0">
                <a:latin typeface="Arial" panose="020B0604020202020204" pitchFamily="34" charset="0"/>
                <a:cs typeface="Arial" panose="020B0604020202020204" pitchFamily="34" charset="0"/>
              </a:rPr>
              <a:t>	Let us see they great salvation perfectly restored in thee;</a:t>
            </a:r>
          </a:p>
          <a:p>
            <a:pPr lvl="0"/>
            <a:r>
              <a:rPr lang="en-US" baseline="0" dirty="0">
                <a:latin typeface="Arial" panose="020B0604020202020204" pitchFamily="34" charset="0"/>
                <a:cs typeface="Arial" panose="020B0604020202020204" pitchFamily="34" charset="0"/>
              </a:rPr>
              <a:t>	changed from glory into glory, till in heaven we take our place,</a:t>
            </a:r>
          </a:p>
          <a:p>
            <a:pPr lvl="0"/>
            <a:r>
              <a:rPr lang="en-US" baseline="0" dirty="0">
                <a:latin typeface="Arial" panose="020B0604020202020204" pitchFamily="34" charset="0"/>
                <a:cs typeface="Arial" panose="020B0604020202020204" pitchFamily="34" charset="0"/>
              </a:rPr>
              <a:t>	till we cast our crowns before thee, lost in wonder, love, and praise.</a:t>
            </a:r>
          </a:p>
          <a:p>
            <a:pPr lvl="0"/>
            <a:r>
              <a:rPr lang="en-US" baseline="0" dirty="0">
                <a:latin typeface="Arial" panose="020B0604020202020204" pitchFamily="34" charset="0"/>
                <a:cs typeface="Arial" panose="020B0604020202020204" pitchFamily="34" charset="0"/>
              </a:rPr>
              <a:t>	</a:t>
            </a:r>
          </a:p>
          <a:p>
            <a:pPr lvl="0"/>
            <a:endParaRPr lang="en-US" dirty="0">
              <a:latin typeface="Arial" panose="020B0604020202020204" pitchFamily="34" charset="0"/>
              <a:cs typeface="Arial" panose="020B0604020202020204" pitchFamily="34" charset="0"/>
            </a:endParaRPr>
          </a:p>
          <a:p>
            <a:pPr lvl="0"/>
            <a:r>
              <a:rPr lang="en-US" b="1" dirty="0">
                <a:latin typeface="Arial" panose="020B0604020202020204" pitchFamily="34" charset="0"/>
                <a:cs typeface="Arial" panose="020B0604020202020204" pitchFamily="34" charset="0"/>
              </a:rPr>
              <a:t>References: </a:t>
            </a:r>
            <a:r>
              <a:rPr lang="en-US" dirty="0">
                <a:latin typeface="Arial" panose="020B0604020202020204" pitchFamily="34" charset="0"/>
                <a:cs typeface="Arial" panose="020B0604020202020204" pitchFamily="34" charset="0"/>
              </a:rPr>
              <a:t>Hymn: “Love Divine,</a:t>
            </a:r>
            <a:r>
              <a:rPr lang="en-US" baseline="0" dirty="0">
                <a:latin typeface="Arial" panose="020B0604020202020204" pitchFamily="34" charset="0"/>
                <a:cs typeface="Arial" panose="020B0604020202020204" pitchFamily="34" charset="0"/>
              </a:rPr>
              <a:t> All Loves Excelling” 1747</a:t>
            </a:r>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lvl="0"/>
            <a:endParaRPr lang="en-US" sz="1200" dirty="0">
              <a:latin typeface="Arial" panose="020B0604020202020204" pitchFamily="34" charset="0"/>
              <a:cs typeface="Arial" panose="020B0604020202020204" pitchFamily="34" charset="0"/>
            </a:endParaRPr>
          </a:p>
          <a:p>
            <a:pPr lvl="0"/>
            <a:endParaRPr lang="en-US" sz="1200" dirty="0">
              <a:latin typeface="Arial" panose="020B0604020202020204" pitchFamily="34" charset="0"/>
              <a:cs typeface="Arial" panose="020B0604020202020204" pitchFamily="34" charset="0"/>
            </a:endParaRPr>
          </a:p>
          <a:p>
            <a:pPr lvl="0"/>
            <a:r>
              <a:rPr lang="en-US" dirty="0">
                <a:latin typeface="Arial" panose="020B0604020202020204" pitchFamily="34" charset="0"/>
                <a:cs typeface="Arial" panose="020B0604020202020204" pitchFamily="34" charset="0"/>
              </a:rPr>
              <a:t>Image purchased from </a:t>
            </a:r>
            <a:r>
              <a:rPr lang="en-US" dirty="0" err="1">
                <a:latin typeface="Arial" panose="020B0604020202020204" pitchFamily="34" charset="0"/>
                <a:cs typeface="Arial" panose="020B0604020202020204" pitchFamily="34" charset="0"/>
              </a:rPr>
              <a:t>Lightstock</a:t>
            </a:r>
            <a:r>
              <a:rPr lang="en-US" dirty="0">
                <a:latin typeface="Arial" panose="020B0604020202020204" pitchFamily="34" charset="0"/>
                <a:cs typeface="Arial" panose="020B0604020202020204" pitchFamily="34" charset="0"/>
              </a:rPr>
              <a:t> </a:t>
            </a:r>
            <a:r>
              <a:rPr lang="en-US" baseline="0" dirty="0">
                <a:latin typeface="Arial" panose="020B0604020202020204" pitchFamily="34" charset="0"/>
                <a:cs typeface="Arial" panose="020B0604020202020204" pitchFamily="34" charset="0"/>
              </a:rPr>
              <a:t>(do not use without permission)</a:t>
            </a:r>
          </a:p>
          <a:p>
            <a:pPr lvl="0"/>
            <a:endParaRPr lang="en-US" baseline="0" dirty="0">
              <a:latin typeface="Arial" panose="020B0604020202020204" pitchFamily="34" charset="0"/>
              <a:cs typeface="Arial" panose="020B0604020202020204" pitchFamily="34" charset="0"/>
            </a:endParaRPr>
          </a:p>
          <a:p>
            <a:r>
              <a:rPr lang="en-US" dirty="0"/>
              <a:t>The concepts in this presentation are the intellectual property of Spiritual Leadership Inc., except as noted otherwise.</a:t>
            </a:r>
          </a:p>
          <a:p>
            <a:r>
              <a:rPr lang="en-US" dirty="0"/>
              <a:t>Copyright © 2016 Spiritual Leadership, Inc. All Rights Reserved. </a:t>
            </a:r>
          </a:p>
          <a:p>
            <a:pPr lvl="0"/>
            <a:endParaRPr lang="en-US" dirty="0">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24085912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ChangeArrowheads="1" noTextEdit="1"/>
          </p:cNvSpPr>
          <p:nvPr>
            <p:ph type="sldImg"/>
          </p:nvPr>
        </p:nvSpPr>
        <p:spPr bwMode="auto">
          <a:xfrm>
            <a:off x="381000" y="685800"/>
            <a:ext cx="6096000" cy="3429000"/>
          </a:xfrm>
          <a:prstGeom prst="rect">
            <a:avLst/>
          </a:prstGeom>
          <a:noFill/>
          <a:ln>
            <a:solidFill>
              <a:srgbClr val="000000"/>
            </a:solidFill>
            <a:miter lim="800000"/>
            <a:headEnd/>
            <a:tailEnd/>
          </a:ln>
        </p:spPr>
      </p:sp>
      <p:sp>
        <p:nvSpPr>
          <p:cNvPr id="136195" name="Rectangle 3"/>
          <p:cNvSpPr>
            <a:spLocks noGrp="1" noChangeArrowheads="1"/>
          </p:cNvSpPr>
          <p:nvPr>
            <p:ph type="body" idx="1"/>
          </p:nvPr>
        </p:nvSpPr>
        <p:spPr bwMode="auto">
          <a:xfrm>
            <a:off x="685186" y="4344170"/>
            <a:ext cx="5487629" cy="4114800"/>
          </a:xfrm>
          <a:prstGeom prst="rect">
            <a:avLst/>
          </a:prstGeom>
          <a:noFill/>
          <a:ln>
            <a:miter lim="800000"/>
            <a:headEnd/>
            <a:tailEnd/>
          </a:ln>
        </p:spPr>
        <p:txBody>
          <a:bodyPr/>
          <a:lstStyle/>
          <a:p>
            <a:r>
              <a:rPr lang="en-US" b="1" dirty="0">
                <a:latin typeface="Arial" panose="020B0604020202020204" pitchFamily="34" charset="0"/>
                <a:cs typeface="Arial" panose="020B0604020202020204" pitchFamily="34" charset="0"/>
              </a:rPr>
              <a:t>*</a:t>
            </a:r>
          </a:p>
          <a:p>
            <a:r>
              <a:rPr lang="en-US" b="1" dirty="0">
                <a:latin typeface="Arial" panose="020B0604020202020204" pitchFamily="34" charset="0"/>
                <a:cs typeface="Arial" panose="020B0604020202020204" pitchFamily="34" charset="0"/>
              </a:rPr>
              <a:t>Facilitator Notes</a:t>
            </a:r>
          </a:p>
          <a:p>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Purpose</a:t>
            </a:r>
            <a:r>
              <a:rPr lang="en-US" b="1" baseline="0" dirty="0">
                <a:latin typeface="Arial" panose="020B0604020202020204" pitchFamily="34" charset="0"/>
                <a:cs typeface="Arial" panose="020B0604020202020204" pitchFamily="34" charset="0"/>
              </a:rPr>
              <a:t> of the slide: </a:t>
            </a:r>
            <a:r>
              <a:rPr lang="en-US" baseline="0" dirty="0">
                <a:latin typeface="Arial" panose="020B0604020202020204" pitchFamily="34" charset="0"/>
                <a:cs typeface="Arial" panose="020B0604020202020204" pitchFamily="34" charset="0"/>
              </a:rPr>
              <a:t>To link our Formation disciplines to the biblical message and the work of the Holy Spirit in our lives.</a:t>
            </a:r>
          </a:p>
          <a:p>
            <a:endParaRPr lang="en-US" baseline="0" dirty="0">
              <a:latin typeface="Arial" panose="020B0604020202020204" pitchFamily="34" charset="0"/>
              <a:cs typeface="Arial" panose="020B0604020202020204" pitchFamily="34" charset="0"/>
            </a:endParaRPr>
          </a:p>
          <a:p>
            <a:r>
              <a:rPr lang="en-US" b="1" baseline="0" dirty="0">
                <a:latin typeface="Arial" panose="020B0604020202020204" pitchFamily="34" charset="0"/>
                <a:cs typeface="Arial" panose="020B0604020202020204" pitchFamily="34" charset="0"/>
              </a:rPr>
              <a:t>Message of the slide: </a:t>
            </a:r>
            <a:r>
              <a:rPr lang="en-US" baseline="0" dirty="0">
                <a:latin typeface="Arial" panose="020B0604020202020204" pitchFamily="34" charset="0"/>
                <a:cs typeface="Arial" panose="020B0604020202020204" pitchFamily="34" charset="0"/>
              </a:rPr>
              <a:t>SLI’s investment in Spiritual Formation is tied directly to the good news that God intends through the Holy Spirit to transform us into the likeness of Jesus “from one degree of glory to another.” The Christ-likeness into which the Spirit brings us is divine love “full of grace and truth” (John 1:14)</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pPr lvl="0"/>
            <a:r>
              <a:rPr lang="en-US" b="1" dirty="0">
                <a:latin typeface="Arial" panose="020B0604020202020204" pitchFamily="34" charset="0"/>
                <a:cs typeface="Arial" panose="020B0604020202020204" pitchFamily="34" charset="0"/>
              </a:rPr>
              <a:t>Stories: </a:t>
            </a:r>
            <a:r>
              <a:rPr lang="en-US" b="0" dirty="0">
                <a:latin typeface="Arial" panose="020B0604020202020204" pitchFamily="34" charset="0"/>
                <a:cs typeface="Arial" panose="020B0604020202020204" pitchFamily="34" charset="0"/>
              </a:rPr>
              <a:t>S</a:t>
            </a:r>
            <a:r>
              <a:rPr lang="en-US" dirty="0">
                <a:latin typeface="Arial" panose="020B0604020202020204" pitchFamily="34" charset="0"/>
                <a:cs typeface="Arial" panose="020B0604020202020204" pitchFamily="34" charset="0"/>
              </a:rPr>
              <a:t>ometimes it’s helpful</a:t>
            </a:r>
            <a:r>
              <a:rPr lang="en-US" baseline="0" dirty="0">
                <a:latin typeface="Arial" panose="020B0604020202020204" pitchFamily="34" charset="0"/>
                <a:cs typeface="Arial" panose="020B0604020202020204" pitchFamily="34" charset="0"/>
              </a:rPr>
              <a:t> to remind each other that Christian salvation is not only “getting us into heaven, but also getting heaven into us.” Perhaps this is a good place for the facilitator to describe how this concept first began to grow in your own life.</a:t>
            </a:r>
          </a:p>
          <a:p>
            <a:pPr lvl="0"/>
            <a:endParaRPr lang="en-US" baseline="0" dirty="0">
              <a:latin typeface="Arial" panose="020B0604020202020204" pitchFamily="34" charset="0"/>
              <a:cs typeface="Arial" panose="020B0604020202020204" pitchFamily="34" charset="0"/>
            </a:endParaRPr>
          </a:p>
          <a:p>
            <a:pPr lvl="0"/>
            <a:r>
              <a:rPr lang="en-US" baseline="0" dirty="0">
                <a:latin typeface="Arial" panose="020B0604020202020204" pitchFamily="34" charset="0"/>
                <a:cs typeface="Arial" panose="020B0604020202020204" pitchFamily="34" charset="0"/>
              </a:rPr>
              <a:t>John and Charles Wesley came to this transforming reality within a few days of each other in the spring of 1738 and then gave their lives and gifts to extend this possibility as the “Good Medicine of life.”</a:t>
            </a:r>
          </a:p>
          <a:p>
            <a:pPr lvl="0"/>
            <a:r>
              <a:rPr lang="en-US" baseline="0" dirty="0">
                <a:latin typeface="Arial" panose="020B0604020202020204" pitchFamily="34" charset="0"/>
                <a:cs typeface="Arial" panose="020B0604020202020204" pitchFamily="34" charset="0"/>
              </a:rPr>
              <a:t>Charles Wesley described this in his hymn:</a:t>
            </a:r>
          </a:p>
          <a:p>
            <a:pPr lvl="0"/>
            <a:r>
              <a:rPr lang="en-US" baseline="0" dirty="0">
                <a:latin typeface="Arial" panose="020B0604020202020204" pitchFamily="34" charset="0"/>
                <a:cs typeface="Arial" panose="020B0604020202020204" pitchFamily="34" charset="0"/>
              </a:rPr>
              <a:t>	   Love divine, all loves excelling, joy of heaven to earth come down;</a:t>
            </a:r>
          </a:p>
          <a:p>
            <a:pPr lvl="0"/>
            <a:r>
              <a:rPr lang="en-US" baseline="0" dirty="0">
                <a:latin typeface="Arial" panose="020B0604020202020204" pitchFamily="34" charset="0"/>
                <a:cs typeface="Arial" panose="020B0604020202020204" pitchFamily="34" charset="0"/>
              </a:rPr>
              <a:t>	Fix in us thy humble dwelling; all thy faithful mercies crown!</a:t>
            </a:r>
          </a:p>
          <a:p>
            <a:pPr lvl="0"/>
            <a:r>
              <a:rPr lang="en-US" baseline="0" dirty="0">
                <a:latin typeface="Arial" panose="020B0604020202020204" pitchFamily="34" charset="0"/>
                <a:cs typeface="Arial" panose="020B0604020202020204" pitchFamily="34" charset="0"/>
              </a:rPr>
              <a:t>	Jesus, thou art all compassion, pure, unbounded love thou art;</a:t>
            </a:r>
          </a:p>
          <a:p>
            <a:pPr lvl="0"/>
            <a:r>
              <a:rPr lang="en-US" baseline="0" dirty="0">
                <a:latin typeface="Arial" panose="020B0604020202020204" pitchFamily="34" charset="0"/>
                <a:cs typeface="Arial" panose="020B0604020202020204" pitchFamily="34" charset="0"/>
              </a:rPr>
              <a:t>	visit us with thy salvation; enter every trembling heart.</a:t>
            </a:r>
          </a:p>
          <a:p>
            <a:pPr lvl="0"/>
            <a:endParaRPr lang="en-US" baseline="0" dirty="0">
              <a:latin typeface="Arial" panose="020B0604020202020204" pitchFamily="34" charset="0"/>
              <a:cs typeface="Arial" panose="020B0604020202020204" pitchFamily="34" charset="0"/>
            </a:endParaRPr>
          </a:p>
          <a:p>
            <a:pPr lvl="0"/>
            <a:r>
              <a:rPr lang="en-US" baseline="0" dirty="0">
                <a:latin typeface="Arial" panose="020B0604020202020204" pitchFamily="34" charset="0"/>
                <a:cs typeface="Arial" panose="020B0604020202020204" pitchFamily="34" charset="0"/>
              </a:rPr>
              <a:t>	   Finish, then, thy new creation; pure and spotless let us be. </a:t>
            </a:r>
          </a:p>
          <a:p>
            <a:pPr lvl="0"/>
            <a:r>
              <a:rPr lang="en-US" baseline="0" dirty="0">
                <a:latin typeface="Arial" panose="020B0604020202020204" pitchFamily="34" charset="0"/>
                <a:cs typeface="Arial" panose="020B0604020202020204" pitchFamily="34" charset="0"/>
              </a:rPr>
              <a:t>	Let us see they great salvation perfectly restored in thee;</a:t>
            </a:r>
          </a:p>
          <a:p>
            <a:pPr lvl="0"/>
            <a:r>
              <a:rPr lang="en-US" baseline="0" dirty="0">
                <a:latin typeface="Arial" panose="020B0604020202020204" pitchFamily="34" charset="0"/>
                <a:cs typeface="Arial" panose="020B0604020202020204" pitchFamily="34" charset="0"/>
              </a:rPr>
              <a:t>	changed from glory into glory, till in heaven we take our place,</a:t>
            </a:r>
          </a:p>
          <a:p>
            <a:pPr lvl="0"/>
            <a:r>
              <a:rPr lang="en-US" baseline="0" dirty="0">
                <a:latin typeface="Arial" panose="020B0604020202020204" pitchFamily="34" charset="0"/>
                <a:cs typeface="Arial" panose="020B0604020202020204" pitchFamily="34" charset="0"/>
              </a:rPr>
              <a:t>	till we cast our crowns before thee, lost in wonder, love, and praise.</a:t>
            </a:r>
          </a:p>
          <a:p>
            <a:pPr lvl="0"/>
            <a:r>
              <a:rPr lang="en-US" baseline="0" dirty="0">
                <a:latin typeface="Arial" panose="020B0604020202020204" pitchFamily="34" charset="0"/>
                <a:cs typeface="Arial" panose="020B0604020202020204" pitchFamily="34" charset="0"/>
              </a:rPr>
              <a:t>	</a:t>
            </a:r>
          </a:p>
          <a:p>
            <a:pPr lvl="0"/>
            <a:endParaRPr lang="en-US" dirty="0">
              <a:latin typeface="Arial" panose="020B0604020202020204" pitchFamily="34" charset="0"/>
              <a:cs typeface="Arial" panose="020B0604020202020204" pitchFamily="34" charset="0"/>
            </a:endParaRPr>
          </a:p>
          <a:p>
            <a:pPr lvl="0"/>
            <a:r>
              <a:rPr lang="en-US" b="1" dirty="0">
                <a:latin typeface="Arial" panose="020B0604020202020204" pitchFamily="34" charset="0"/>
                <a:cs typeface="Arial" panose="020B0604020202020204" pitchFamily="34" charset="0"/>
              </a:rPr>
              <a:t>References: </a:t>
            </a:r>
            <a:r>
              <a:rPr lang="en-US" dirty="0">
                <a:latin typeface="Arial" panose="020B0604020202020204" pitchFamily="34" charset="0"/>
                <a:cs typeface="Arial" panose="020B0604020202020204" pitchFamily="34" charset="0"/>
              </a:rPr>
              <a:t>Hymn: “Love Divine,</a:t>
            </a:r>
            <a:r>
              <a:rPr lang="en-US" baseline="0" dirty="0">
                <a:latin typeface="Arial" panose="020B0604020202020204" pitchFamily="34" charset="0"/>
                <a:cs typeface="Arial" panose="020B0604020202020204" pitchFamily="34" charset="0"/>
              </a:rPr>
              <a:t> All Loves Excelling” 1747</a:t>
            </a:r>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lvl="0"/>
            <a:endParaRPr lang="en-US" sz="1200" dirty="0">
              <a:latin typeface="Arial" panose="020B0604020202020204" pitchFamily="34" charset="0"/>
              <a:cs typeface="Arial" panose="020B0604020202020204" pitchFamily="34" charset="0"/>
            </a:endParaRPr>
          </a:p>
          <a:p>
            <a:pPr lvl="0"/>
            <a:endParaRPr lang="en-US" sz="1200" dirty="0">
              <a:latin typeface="Arial" panose="020B0604020202020204" pitchFamily="34" charset="0"/>
              <a:cs typeface="Arial" panose="020B0604020202020204" pitchFamily="34" charset="0"/>
            </a:endParaRPr>
          </a:p>
          <a:p>
            <a:pPr lvl="0"/>
            <a:r>
              <a:rPr lang="en-US" dirty="0">
                <a:latin typeface="Arial" panose="020B0604020202020204" pitchFamily="34" charset="0"/>
                <a:cs typeface="Arial" panose="020B0604020202020204" pitchFamily="34" charset="0"/>
              </a:rPr>
              <a:t>Image purchased from </a:t>
            </a:r>
            <a:r>
              <a:rPr lang="en-US" dirty="0" err="1">
                <a:latin typeface="Arial" panose="020B0604020202020204" pitchFamily="34" charset="0"/>
                <a:cs typeface="Arial" panose="020B0604020202020204" pitchFamily="34" charset="0"/>
              </a:rPr>
              <a:t>Lightstock</a:t>
            </a:r>
            <a:r>
              <a:rPr lang="en-US" dirty="0">
                <a:latin typeface="Arial" panose="020B0604020202020204" pitchFamily="34" charset="0"/>
                <a:cs typeface="Arial" panose="020B0604020202020204" pitchFamily="34" charset="0"/>
              </a:rPr>
              <a:t> </a:t>
            </a:r>
            <a:r>
              <a:rPr lang="en-US" baseline="0" dirty="0">
                <a:latin typeface="Arial" panose="020B0604020202020204" pitchFamily="34" charset="0"/>
                <a:cs typeface="Arial" panose="020B0604020202020204" pitchFamily="34" charset="0"/>
              </a:rPr>
              <a:t>(do not use without permission)</a:t>
            </a:r>
          </a:p>
          <a:p>
            <a:pPr lvl="0"/>
            <a:endParaRPr lang="en-US" baseline="0" dirty="0">
              <a:latin typeface="Arial" panose="020B0604020202020204" pitchFamily="34" charset="0"/>
              <a:cs typeface="Arial" panose="020B0604020202020204" pitchFamily="34" charset="0"/>
            </a:endParaRPr>
          </a:p>
          <a:p>
            <a:r>
              <a:rPr lang="en-US" dirty="0"/>
              <a:t>The concepts in this presentation are the intellectual property of Spiritual Leadership Inc., except as noted otherwise.</a:t>
            </a:r>
          </a:p>
          <a:p>
            <a:r>
              <a:rPr lang="en-US" dirty="0"/>
              <a:t>Copyright © 2016 Spiritual Leadership, Inc. All Rights Reserved. </a:t>
            </a:r>
          </a:p>
          <a:p>
            <a:pPr lvl="0"/>
            <a:endParaRPr lang="en-US" dirty="0">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23908289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Union with Christ and Humility toward Others. (35 minutes)</a:t>
            </a:r>
          </a:p>
          <a:p>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Description: Jesus’ way of leading is radically different than the way the world leads. With Philippians 2 as a model, how can we lead through our relationship with Jesus and for the sake of love in humility with others?</a:t>
            </a:r>
          </a:p>
          <a:p>
            <a:endParaRPr lang="en-US" dirty="0"/>
          </a:p>
        </p:txBody>
      </p:sp>
      <p:sp>
        <p:nvSpPr>
          <p:cNvPr id="4" name="Slide Number Placeholder 3"/>
          <p:cNvSpPr>
            <a:spLocks noGrp="1"/>
          </p:cNvSpPr>
          <p:nvPr>
            <p:ph type="sldNum" sz="quarter" idx="5"/>
          </p:nvPr>
        </p:nvSpPr>
        <p:spPr/>
        <p:txBody>
          <a:bodyPr/>
          <a:lstStyle/>
          <a:p>
            <a:fld id="{3F9E4716-D8EB-4B59-9D16-F0B5C89847C6}" type="slidenum">
              <a:rPr lang="en-US" smtClean="0"/>
              <a:t>4</a:t>
            </a:fld>
            <a:endParaRPr lang="en-US"/>
          </a:p>
        </p:txBody>
      </p:sp>
    </p:spTree>
    <p:extLst>
      <p:ext uri="{BB962C8B-B14F-4D97-AF65-F5344CB8AC3E}">
        <p14:creationId xmlns:p14="http://schemas.microsoft.com/office/powerpoint/2010/main" val="19119295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ChangeArrowheads="1" noTextEdit="1"/>
          </p:cNvSpPr>
          <p:nvPr>
            <p:ph type="sldImg"/>
          </p:nvPr>
        </p:nvSpPr>
        <p:spPr bwMode="auto">
          <a:xfrm>
            <a:off x="381000" y="685800"/>
            <a:ext cx="6096000" cy="3429000"/>
          </a:xfrm>
          <a:prstGeom prst="rect">
            <a:avLst/>
          </a:prstGeom>
          <a:noFill/>
          <a:ln>
            <a:solidFill>
              <a:srgbClr val="000000"/>
            </a:solidFill>
            <a:miter lim="800000"/>
            <a:headEnd/>
            <a:tailEnd/>
          </a:ln>
        </p:spPr>
      </p:sp>
      <p:sp>
        <p:nvSpPr>
          <p:cNvPr id="136195" name="Rectangle 3"/>
          <p:cNvSpPr>
            <a:spLocks noGrp="1" noChangeArrowheads="1"/>
          </p:cNvSpPr>
          <p:nvPr>
            <p:ph type="body" idx="1"/>
          </p:nvPr>
        </p:nvSpPr>
        <p:spPr bwMode="auto">
          <a:xfrm>
            <a:off x="685186" y="4344170"/>
            <a:ext cx="5487629" cy="4114800"/>
          </a:xfrm>
          <a:prstGeom prst="rect">
            <a:avLst/>
          </a:prstGeom>
          <a:noFill/>
          <a:ln>
            <a:miter lim="800000"/>
            <a:headEnd/>
            <a:tailEnd/>
          </a:ln>
        </p:spPr>
        <p:txBody>
          <a:bodyPr/>
          <a:lstStyle/>
          <a:p>
            <a:r>
              <a:rPr lang="en-US" b="1" dirty="0">
                <a:latin typeface="Arial" panose="020B0604020202020204" pitchFamily="34" charset="0"/>
                <a:cs typeface="Arial" panose="020B0604020202020204" pitchFamily="34" charset="0"/>
              </a:rPr>
              <a:t>*</a:t>
            </a:r>
          </a:p>
          <a:p>
            <a:r>
              <a:rPr lang="en-US" b="1" dirty="0">
                <a:latin typeface="Arial" panose="020B0604020202020204" pitchFamily="34" charset="0"/>
                <a:cs typeface="Arial" panose="020B0604020202020204" pitchFamily="34" charset="0"/>
              </a:rPr>
              <a:t>Facilitator Notes</a:t>
            </a:r>
          </a:p>
          <a:p>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Purpose</a:t>
            </a:r>
            <a:r>
              <a:rPr lang="en-US" b="1" baseline="0" dirty="0">
                <a:latin typeface="Arial" panose="020B0604020202020204" pitchFamily="34" charset="0"/>
                <a:cs typeface="Arial" panose="020B0604020202020204" pitchFamily="34" charset="0"/>
              </a:rPr>
              <a:t> of the slide: </a:t>
            </a:r>
            <a:r>
              <a:rPr lang="en-US" baseline="0" dirty="0">
                <a:latin typeface="Arial" panose="020B0604020202020204" pitchFamily="34" charset="0"/>
                <a:cs typeface="Arial" panose="020B0604020202020204" pitchFamily="34" charset="0"/>
              </a:rPr>
              <a:t>To link our Formation disciplines to the biblical message and the work of the Holy Spirit in our lives.</a:t>
            </a:r>
          </a:p>
          <a:p>
            <a:endParaRPr lang="en-US" baseline="0" dirty="0">
              <a:latin typeface="Arial" panose="020B0604020202020204" pitchFamily="34" charset="0"/>
              <a:cs typeface="Arial" panose="020B0604020202020204" pitchFamily="34" charset="0"/>
            </a:endParaRPr>
          </a:p>
          <a:p>
            <a:r>
              <a:rPr lang="en-US" b="1" baseline="0" dirty="0">
                <a:latin typeface="Arial" panose="020B0604020202020204" pitchFamily="34" charset="0"/>
                <a:cs typeface="Arial" panose="020B0604020202020204" pitchFamily="34" charset="0"/>
              </a:rPr>
              <a:t>Message of the slide: </a:t>
            </a:r>
            <a:r>
              <a:rPr lang="en-US" baseline="0" dirty="0">
                <a:latin typeface="Arial" panose="020B0604020202020204" pitchFamily="34" charset="0"/>
                <a:cs typeface="Arial" panose="020B0604020202020204" pitchFamily="34" charset="0"/>
              </a:rPr>
              <a:t>SLI’s investment in Spiritual Formation is tied directly to the good news that God intends through the Holy Spirit to transform us into the likeness of Jesus “from one degree of glory to another.” The Christ-likeness into which the Spirit brings us is divine love “full of grace and truth” (John 1:14)</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pPr lvl="0"/>
            <a:r>
              <a:rPr lang="en-US" b="1" dirty="0">
                <a:latin typeface="Arial" panose="020B0604020202020204" pitchFamily="34" charset="0"/>
                <a:cs typeface="Arial" panose="020B0604020202020204" pitchFamily="34" charset="0"/>
              </a:rPr>
              <a:t>Stories: </a:t>
            </a:r>
            <a:r>
              <a:rPr lang="en-US" b="0" dirty="0">
                <a:latin typeface="Arial" panose="020B0604020202020204" pitchFamily="34" charset="0"/>
                <a:cs typeface="Arial" panose="020B0604020202020204" pitchFamily="34" charset="0"/>
              </a:rPr>
              <a:t>S</a:t>
            </a:r>
            <a:r>
              <a:rPr lang="en-US" dirty="0">
                <a:latin typeface="Arial" panose="020B0604020202020204" pitchFamily="34" charset="0"/>
                <a:cs typeface="Arial" panose="020B0604020202020204" pitchFamily="34" charset="0"/>
              </a:rPr>
              <a:t>ometimes it’s helpful</a:t>
            </a:r>
            <a:r>
              <a:rPr lang="en-US" baseline="0" dirty="0">
                <a:latin typeface="Arial" panose="020B0604020202020204" pitchFamily="34" charset="0"/>
                <a:cs typeface="Arial" panose="020B0604020202020204" pitchFamily="34" charset="0"/>
              </a:rPr>
              <a:t> to remind each other that Christian salvation is not only “getting us into heaven, but also getting heaven into us.” Perhaps this is a good place for the facilitator to describe how this concept first began to grow in your own life.</a:t>
            </a:r>
          </a:p>
          <a:p>
            <a:pPr lvl="0"/>
            <a:endParaRPr lang="en-US" baseline="0" dirty="0">
              <a:latin typeface="Arial" panose="020B0604020202020204" pitchFamily="34" charset="0"/>
              <a:cs typeface="Arial" panose="020B0604020202020204" pitchFamily="34" charset="0"/>
            </a:endParaRPr>
          </a:p>
          <a:p>
            <a:pPr lvl="0"/>
            <a:r>
              <a:rPr lang="en-US" baseline="0" dirty="0">
                <a:latin typeface="Arial" panose="020B0604020202020204" pitchFamily="34" charset="0"/>
                <a:cs typeface="Arial" panose="020B0604020202020204" pitchFamily="34" charset="0"/>
              </a:rPr>
              <a:t>John and Charles Wesley came to this transforming reality within a few days of each other in the spring of 1738 and then gave their lives and gifts to extend this possibility as the “Good Medicine of life.”</a:t>
            </a:r>
          </a:p>
          <a:p>
            <a:pPr lvl="0"/>
            <a:r>
              <a:rPr lang="en-US" baseline="0" dirty="0">
                <a:latin typeface="Arial" panose="020B0604020202020204" pitchFamily="34" charset="0"/>
                <a:cs typeface="Arial" panose="020B0604020202020204" pitchFamily="34" charset="0"/>
              </a:rPr>
              <a:t>Charles Wesley described this in his hymn:</a:t>
            </a:r>
          </a:p>
          <a:p>
            <a:pPr lvl="0"/>
            <a:r>
              <a:rPr lang="en-US" baseline="0" dirty="0">
                <a:latin typeface="Arial" panose="020B0604020202020204" pitchFamily="34" charset="0"/>
                <a:cs typeface="Arial" panose="020B0604020202020204" pitchFamily="34" charset="0"/>
              </a:rPr>
              <a:t>	   Love divine, all loves excelling, joy of heaven to earth come down;</a:t>
            </a:r>
          </a:p>
          <a:p>
            <a:pPr lvl="0"/>
            <a:r>
              <a:rPr lang="en-US" baseline="0" dirty="0">
                <a:latin typeface="Arial" panose="020B0604020202020204" pitchFamily="34" charset="0"/>
                <a:cs typeface="Arial" panose="020B0604020202020204" pitchFamily="34" charset="0"/>
              </a:rPr>
              <a:t>	Fix in us thy humble dwelling; all thy faithful mercies crown!</a:t>
            </a:r>
          </a:p>
          <a:p>
            <a:pPr lvl="0"/>
            <a:r>
              <a:rPr lang="en-US" baseline="0" dirty="0">
                <a:latin typeface="Arial" panose="020B0604020202020204" pitchFamily="34" charset="0"/>
                <a:cs typeface="Arial" panose="020B0604020202020204" pitchFamily="34" charset="0"/>
              </a:rPr>
              <a:t>	Jesus, thou art all compassion, pure, unbounded love thou art;</a:t>
            </a:r>
          </a:p>
          <a:p>
            <a:pPr lvl="0"/>
            <a:r>
              <a:rPr lang="en-US" baseline="0" dirty="0">
                <a:latin typeface="Arial" panose="020B0604020202020204" pitchFamily="34" charset="0"/>
                <a:cs typeface="Arial" panose="020B0604020202020204" pitchFamily="34" charset="0"/>
              </a:rPr>
              <a:t>	visit us with thy salvation; enter every trembling heart.</a:t>
            </a:r>
          </a:p>
          <a:p>
            <a:pPr lvl="0"/>
            <a:endParaRPr lang="en-US" baseline="0" dirty="0">
              <a:latin typeface="Arial" panose="020B0604020202020204" pitchFamily="34" charset="0"/>
              <a:cs typeface="Arial" panose="020B0604020202020204" pitchFamily="34" charset="0"/>
            </a:endParaRPr>
          </a:p>
          <a:p>
            <a:pPr lvl="0"/>
            <a:r>
              <a:rPr lang="en-US" baseline="0" dirty="0">
                <a:latin typeface="Arial" panose="020B0604020202020204" pitchFamily="34" charset="0"/>
                <a:cs typeface="Arial" panose="020B0604020202020204" pitchFamily="34" charset="0"/>
              </a:rPr>
              <a:t>	   Finish, then, thy new creation; pure and spotless let us be. </a:t>
            </a:r>
          </a:p>
          <a:p>
            <a:pPr lvl="0"/>
            <a:r>
              <a:rPr lang="en-US" baseline="0" dirty="0">
                <a:latin typeface="Arial" panose="020B0604020202020204" pitchFamily="34" charset="0"/>
                <a:cs typeface="Arial" panose="020B0604020202020204" pitchFamily="34" charset="0"/>
              </a:rPr>
              <a:t>	Let us see they great salvation perfectly restored in thee;</a:t>
            </a:r>
          </a:p>
          <a:p>
            <a:pPr lvl="0"/>
            <a:r>
              <a:rPr lang="en-US" baseline="0" dirty="0">
                <a:latin typeface="Arial" panose="020B0604020202020204" pitchFamily="34" charset="0"/>
                <a:cs typeface="Arial" panose="020B0604020202020204" pitchFamily="34" charset="0"/>
              </a:rPr>
              <a:t>	changed from glory into glory, till in heaven we take our place,</a:t>
            </a:r>
          </a:p>
          <a:p>
            <a:pPr lvl="0"/>
            <a:r>
              <a:rPr lang="en-US" baseline="0" dirty="0">
                <a:latin typeface="Arial" panose="020B0604020202020204" pitchFamily="34" charset="0"/>
                <a:cs typeface="Arial" panose="020B0604020202020204" pitchFamily="34" charset="0"/>
              </a:rPr>
              <a:t>	till we cast our crowns before thee, lost in wonder, love, and praise.</a:t>
            </a:r>
          </a:p>
          <a:p>
            <a:pPr lvl="0"/>
            <a:r>
              <a:rPr lang="en-US" baseline="0" dirty="0">
                <a:latin typeface="Arial" panose="020B0604020202020204" pitchFamily="34" charset="0"/>
                <a:cs typeface="Arial" panose="020B0604020202020204" pitchFamily="34" charset="0"/>
              </a:rPr>
              <a:t>	</a:t>
            </a:r>
          </a:p>
          <a:p>
            <a:pPr lvl="0"/>
            <a:endParaRPr lang="en-US" dirty="0">
              <a:latin typeface="Arial" panose="020B0604020202020204" pitchFamily="34" charset="0"/>
              <a:cs typeface="Arial" panose="020B0604020202020204" pitchFamily="34" charset="0"/>
            </a:endParaRPr>
          </a:p>
          <a:p>
            <a:pPr lvl="0"/>
            <a:r>
              <a:rPr lang="en-US" b="1" dirty="0">
                <a:latin typeface="Arial" panose="020B0604020202020204" pitchFamily="34" charset="0"/>
                <a:cs typeface="Arial" panose="020B0604020202020204" pitchFamily="34" charset="0"/>
              </a:rPr>
              <a:t>References: </a:t>
            </a:r>
            <a:r>
              <a:rPr lang="en-US" dirty="0">
                <a:latin typeface="Arial" panose="020B0604020202020204" pitchFamily="34" charset="0"/>
                <a:cs typeface="Arial" panose="020B0604020202020204" pitchFamily="34" charset="0"/>
              </a:rPr>
              <a:t>Hymn: “Love Divine,</a:t>
            </a:r>
            <a:r>
              <a:rPr lang="en-US" baseline="0" dirty="0">
                <a:latin typeface="Arial" panose="020B0604020202020204" pitchFamily="34" charset="0"/>
                <a:cs typeface="Arial" panose="020B0604020202020204" pitchFamily="34" charset="0"/>
              </a:rPr>
              <a:t> All Loves Excelling” 1747</a:t>
            </a:r>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lvl="0"/>
            <a:endParaRPr lang="en-US" sz="1200" dirty="0">
              <a:latin typeface="Arial" panose="020B0604020202020204" pitchFamily="34" charset="0"/>
              <a:cs typeface="Arial" panose="020B0604020202020204" pitchFamily="34" charset="0"/>
            </a:endParaRPr>
          </a:p>
          <a:p>
            <a:pPr lvl="0"/>
            <a:endParaRPr lang="en-US" sz="1200" dirty="0">
              <a:latin typeface="Arial" panose="020B0604020202020204" pitchFamily="34" charset="0"/>
              <a:cs typeface="Arial" panose="020B0604020202020204" pitchFamily="34" charset="0"/>
            </a:endParaRPr>
          </a:p>
          <a:p>
            <a:pPr lvl="0"/>
            <a:r>
              <a:rPr lang="en-US" dirty="0">
                <a:latin typeface="Arial" panose="020B0604020202020204" pitchFamily="34" charset="0"/>
                <a:cs typeface="Arial" panose="020B0604020202020204" pitchFamily="34" charset="0"/>
              </a:rPr>
              <a:t>Image purchased from </a:t>
            </a:r>
            <a:r>
              <a:rPr lang="en-US" dirty="0" err="1">
                <a:latin typeface="Arial" panose="020B0604020202020204" pitchFamily="34" charset="0"/>
                <a:cs typeface="Arial" panose="020B0604020202020204" pitchFamily="34" charset="0"/>
              </a:rPr>
              <a:t>Lightstock</a:t>
            </a:r>
            <a:r>
              <a:rPr lang="en-US" dirty="0">
                <a:latin typeface="Arial" panose="020B0604020202020204" pitchFamily="34" charset="0"/>
                <a:cs typeface="Arial" panose="020B0604020202020204" pitchFamily="34" charset="0"/>
              </a:rPr>
              <a:t> </a:t>
            </a:r>
            <a:r>
              <a:rPr lang="en-US" baseline="0" dirty="0">
                <a:latin typeface="Arial" panose="020B0604020202020204" pitchFamily="34" charset="0"/>
                <a:cs typeface="Arial" panose="020B0604020202020204" pitchFamily="34" charset="0"/>
              </a:rPr>
              <a:t>(do not use without permission)</a:t>
            </a:r>
          </a:p>
          <a:p>
            <a:pPr lvl="0"/>
            <a:endParaRPr lang="en-US" baseline="0" dirty="0">
              <a:latin typeface="Arial" panose="020B0604020202020204" pitchFamily="34" charset="0"/>
              <a:cs typeface="Arial" panose="020B0604020202020204" pitchFamily="34" charset="0"/>
            </a:endParaRPr>
          </a:p>
          <a:p>
            <a:r>
              <a:rPr lang="en-US" dirty="0"/>
              <a:t>The concepts in this presentation are the intellectual property of Spiritual Leadership Inc., except as noted otherwise.</a:t>
            </a:r>
          </a:p>
          <a:p>
            <a:r>
              <a:rPr lang="en-US" dirty="0"/>
              <a:t>Copyright © 2016 Spiritual Leadership, Inc. All Rights Reserved. </a:t>
            </a:r>
          </a:p>
          <a:p>
            <a:pPr lvl="0"/>
            <a:endParaRPr lang="en-US" dirty="0">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18691911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ChangeArrowheads="1" noTextEdit="1"/>
          </p:cNvSpPr>
          <p:nvPr>
            <p:ph type="sldImg"/>
          </p:nvPr>
        </p:nvSpPr>
        <p:spPr bwMode="auto">
          <a:xfrm>
            <a:off x="417513" y="701675"/>
            <a:ext cx="6242050" cy="3511550"/>
          </a:xfrm>
          <a:prstGeom prst="rect">
            <a:avLst/>
          </a:prstGeom>
          <a:noFill/>
          <a:ln>
            <a:solidFill>
              <a:srgbClr val="000000"/>
            </a:solidFill>
            <a:miter lim="800000"/>
            <a:headEnd/>
            <a:tailEnd/>
          </a:ln>
        </p:spPr>
      </p:sp>
      <p:sp>
        <p:nvSpPr>
          <p:cNvPr id="136195" name="Rectangle 3"/>
          <p:cNvSpPr>
            <a:spLocks noGrp="1" noChangeArrowheads="1"/>
          </p:cNvSpPr>
          <p:nvPr>
            <p:ph type="body" idx="1"/>
          </p:nvPr>
        </p:nvSpPr>
        <p:spPr bwMode="auto">
          <a:xfrm>
            <a:off x="707075" y="4448249"/>
            <a:ext cx="5662928" cy="4213384"/>
          </a:xfrm>
          <a:prstGeom prst="rect">
            <a:avLst/>
          </a:prstGeom>
          <a:noFill/>
          <a:ln>
            <a:miter lim="800000"/>
            <a:headEnd/>
            <a:tailEnd/>
          </a:ln>
        </p:spPr>
        <p:txBody>
          <a:bodyPr/>
          <a:lstStyle/>
          <a:p>
            <a:r>
              <a:rPr lang="en-US" b="1" dirty="0">
                <a:latin typeface="Arial" panose="020B0604020202020204" pitchFamily="34" charset="0"/>
                <a:cs typeface="Arial" panose="020B0604020202020204" pitchFamily="34" charset="0"/>
              </a:rPr>
              <a:t>*</a:t>
            </a:r>
          </a:p>
          <a:p>
            <a:r>
              <a:rPr lang="en-US" b="1" dirty="0">
                <a:latin typeface="Arial" panose="020B0604020202020204" pitchFamily="34" charset="0"/>
                <a:cs typeface="Arial" panose="020B0604020202020204" pitchFamily="34" charset="0"/>
              </a:rPr>
              <a:t>Facilitator Notes</a:t>
            </a:r>
          </a:p>
          <a:p>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Purpose</a:t>
            </a:r>
            <a:r>
              <a:rPr lang="en-US" b="1" baseline="0" dirty="0">
                <a:latin typeface="Arial" panose="020B0604020202020204" pitchFamily="34" charset="0"/>
                <a:cs typeface="Arial" panose="020B0604020202020204" pitchFamily="34" charset="0"/>
              </a:rPr>
              <a:t> of the slide: </a:t>
            </a:r>
            <a:r>
              <a:rPr lang="en-US" baseline="0" dirty="0">
                <a:latin typeface="Arial" panose="020B0604020202020204" pitchFamily="34" charset="0"/>
                <a:cs typeface="Arial" panose="020B0604020202020204" pitchFamily="34" charset="0"/>
              </a:rPr>
              <a:t>To link our Formation disciplines to the biblical message and the work of the Holy Spirit in our lives.</a:t>
            </a:r>
          </a:p>
          <a:p>
            <a:endParaRPr lang="en-US" baseline="0" dirty="0">
              <a:latin typeface="Arial" panose="020B0604020202020204" pitchFamily="34" charset="0"/>
              <a:cs typeface="Arial" panose="020B0604020202020204" pitchFamily="34" charset="0"/>
            </a:endParaRPr>
          </a:p>
          <a:p>
            <a:r>
              <a:rPr lang="en-US" b="1" baseline="0" dirty="0">
                <a:latin typeface="Arial" panose="020B0604020202020204" pitchFamily="34" charset="0"/>
                <a:cs typeface="Arial" panose="020B0604020202020204" pitchFamily="34" charset="0"/>
              </a:rPr>
              <a:t>Message of the slide: </a:t>
            </a:r>
            <a:r>
              <a:rPr lang="en-US" baseline="0" dirty="0">
                <a:latin typeface="Arial" panose="020B0604020202020204" pitchFamily="34" charset="0"/>
                <a:cs typeface="Arial" panose="020B0604020202020204" pitchFamily="34" charset="0"/>
              </a:rPr>
              <a:t>SLI’s investment in Spiritual Formation is tied directly to the good news that God intends through the Holy Spirit to transform us into the likeness of Jesus “from one degree of glory to another.” The Christ-likeness into which the Spirit brings us is divine love “full of grace and truth” (John 1:14)</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pPr lvl="0"/>
            <a:r>
              <a:rPr lang="en-US" b="1" dirty="0">
                <a:latin typeface="Arial" panose="020B0604020202020204" pitchFamily="34" charset="0"/>
                <a:cs typeface="Arial" panose="020B0604020202020204" pitchFamily="34" charset="0"/>
              </a:rPr>
              <a:t>Stories: </a:t>
            </a:r>
            <a:r>
              <a:rPr lang="en-US" b="0" dirty="0">
                <a:latin typeface="Arial" panose="020B0604020202020204" pitchFamily="34" charset="0"/>
                <a:cs typeface="Arial" panose="020B0604020202020204" pitchFamily="34" charset="0"/>
              </a:rPr>
              <a:t>S</a:t>
            </a:r>
            <a:r>
              <a:rPr lang="en-US" dirty="0">
                <a:latin typeface="Arial" panose="020B0604020202020204" pitchFamily="34" charset="0"/>
                <a:cs typeface="Arial" panose="020B0604020202020204" pitchFamily="34" charset="0"/>
              </a:rPr>
              <a:t>ometimes it’s helpful</a:t>
            </a:r>
            <a:r>
              <a:rPr lang="en-US" baseline="0" dirty="0">
                <a:latin typeface="Arial" panose="020B0604020202020204" pitchFamily="34" charset="0"/>
                <a:cs typeface="Arial" panose="020B0604020202020204" pitchFamily="34" charset="0"/>
              </a:rPr>
              <a:t> to remind each other that Christian salvation is not only “getting us into heaven, but also getting heaven into us.” Perhaps this is a good place for the facilitator to describe how this concept first began to grow in your own life.</a:t>
            </a:r>
          </a:p>
          <a:p>
            <a:pPr lvl="0"/>
            <a:endParaRPr lang="en-US" baseline="0" dirty="0">
              <a:latin typeface="Arial" panose="020B0604020202020204" pitchFamily="34" charset="0"/>
              <a:cs typeface="Arial" panose="020B0604020202020204" pitchFamily="34" charset="0"/>
            </a:endParaRPr>
          </a:p>
          <a:p>
            <a:pPr lvl="0"/>
            <a:r>
              <a:rPr lang="en-US" baseline="0" dirty="0">
                <a:latin typeface="Arial" panose="020B0604020202020204" pitchFamily="34" charset="0"/>
                <a:cs typeface="Arial" panose="020B0604020202020204" pitchFamily="34" charset="0"/>
              </a:rPr>
              <a:t>John and Charles Wesley came to this transforming reality within a few days of each other in the spring of 1738 and then gave their lives and gifts to extend this possibility as the “Good Medicine of life.”</a:t>
            </a:r>
          </a:p>
          <a:p>
            <a:pPr lvl="0"/>
            <a:r>
              <a:rPr lang="en-US" baseline="0" dirty="0">
                <a:latin typeface="Arial" panose="020B0604020202020204" pitchFamily="34" charset="0"/>
                <a:cs typeface="Arial" panose="020B0604020202020204" pitchFamily="34" charset="0"/>
              </a:rPr>
              <a:t>Charles Wesley described this in his hymn:</a:t>
            </a:r>
          </a:p>
          <a:p>
            <a:pPr lvl="0"/>
            <a:r>
              <a:rPr lang="en-US" baseline="0" dirty="0">
                <a:latin typeface="Arial" panose="020B0604020202020204" pitchFamily="34" charset="0"/>
                <a:cs typeface="Arial" panose="020B0604020202020204" pitchFamily="34" charset="0"/>
              </a:rPr>
              <a:t>	   Love divine, all loves excelling, joy of heaven to earth come down;</a:t>
            </a:r>
          </a:p>
          <a:p>
            <a:pPr lvl="0"/>
            <a:r>
              <a:rPr lang="en-US" baseline="0" dirty="0">
                <a:latin typeface="Arial" panose="020B0604020202020204" pitchFamily="34" charset="0"/>
                <a:cs typeface="Arial" panose="020B0604020202020204" pitchFamily="34" charset="0"/>
              </a:rPr>
              <a:t>	Fix in us thy humble dwelling; all thy faithful mercies crown!</a:t>
            </a:r>
          </a:p>
          <a:p>
            <a:pPr lvl="0"/>
            <a:r>
              <a:rPr lang="en-US" baseline="0" dirty="0">
                <a:latin typeface="Arial" panose="020B0604020202020204" pitchFamily="34" charset="0"/>
                <a:cs typeface="Arial" panose="020B0604020202020204" pitchFamily="34" charset="0"/>
              </a:rPr>
              <a:t>	Jesus, thou art all compassion, pure, unbounded love thou art;</a:t>
            </a:r>
          </a:p>
          <a:p>
            <a:pPr lvl="0"/>
            <a:r>
              <a:rPr lang="en-US" baseline="0" dirty="0">
                <a:latin typeface="Arial" panose="020B0604020202020204" pitchFamily="34" charset="0"/>
                <a:cs typeface="Arial" panose="020B0604020202020204" pitchFamily="34" charset="0"/>
              </a:rPr>
              <a:t>	visit us with thy salvation; enter every trembling heart.</a:t>
            </a:r>
          </a:p>
          <a:p>
            <a:pPr lvl="0"/>
            <a:endParaRPr lang="en-US" baseline="0" dirty="0">
              <a:latin typeface="Arial" panose="020B0604020202020204" pitchFamily="34" charset="0"/>
              <a:cs typeface="Arial" panose="020B0604020202020204" pitchFamily="34" charset="0"/>
            </a:endParaRPr>
          </a:p>
          <a:p>
            <a:pPr lvl="0"/>
            <a:r>
              <a:rPr lang="en-US" baseline="0" dirty="0">
                <a:latin typeface="Arial" panose="020B0604020202020204" pitchFamily="34" charset="0"/>
                <a:cs typeface="Arial" panose="020B0604020202020204" pitchFamily="34" charset="0"/>
              </a:rPr>
              <a:t>	   Finish, then, thy new creation; pure and spotless let us be. </a:t>
            </a:r>
          </a:p>
          <a:p>
            <a:pPr lvl="0"/>
            <a:r>
              <a:rPr lang="en-US" baseline="0" dirty="0">
                <a:latin typeface="Arial" panose="020B0604020202020204" pitchFamily="34" charset="0"/>
                <a:cs typeface="Arial" panose="020B0604020202020204" pitchFamily="34" charset="0"/>
              </a:rPr>
              <a:t>	Let us see they great salvation perfectly restored in thee;</a:t>
            </a:r>
          </a:p>
          <a:p>
            <a:pPr lvl="0"/>
            <a:r>
              <a:rPr lang="en-US" baseline="0" dirty="0">
                <a:latin typeface="Arial" panose="020B0604020202020204" pitchFamily="34" charset="0"/>
                <a:cs typeface="Arial" panose="020B0604020202020204" pitchFamily="34" charset="0"/>
              </a:rPr>
              <a:t>	changed from glory into glory, till in heaven we take our place,</a:t>
            </a:r>
          </a:p>
          <a:p>
            <a:pPr lvl="0"/>
            <a:r>
              <a:rPr lang="en-US" baseline="0" dirty="0">
                <a:latin typeface="Arial" panose="020B0604020202020204" pitchFamily="34" charset="0"/>
                <a:cs typeface="Arial" panose="020B0604020202020204" pitchFamily="34" charset="0"/>
              </a:rPr>
              <a:t>	till we cast our crowns before thee, lost in wonder, love, and praise.</a:t>
            </a:r>
          </a:p>
          <a:p>
            <a:pPr lvl="0"/>
            <a:r>
              <a:rPr lang="en-US" baseline="0" dirty="0">
                <a:latin typeface="Arial" panose="020B0604020202020204" pitchFamily="34" charset="0"/>
                <a:cs typeface="Arial" panose="020B0604020202020204" pitchFamily="34" charset="0"/>
              </a:rPr>
              <a:t>	</a:t>
            </a:r>
          </a:p>
          <a:p>
            <a:pPr lvl="0"/>
            <a:endParaRPr lang="en-US" dirty="0">
              <a:latin typeface="Arial" panose="020B0604020202020204" pitchFamily="34" charset="0"/>
              <a:cs typeface="Arial" panose="020B0604020202020204" pitchFamily="34" charset="0"/>
            </a:endParaRPr>
          </a:p>
          <a:p>
            <a:pPr lvl="0"/>
            <a:r>
              <a:rPr lang="en-US" b="1" dirty="0">
                <a:latin typeface="Arial" panose="020B0604020202020204" pitchFamily="34" charset="0"/>
                <a:cs typeface="Arial" panose="020B0604020202020204" pitchFamily="34" charset="0"/>
              </a:rPr>
              <a:t>References: </a:t>
            </a:r>
            <a:r>
              <a:rPr lang="en-US" dirty="0">
                <a:latin typeface="Arial" panose="020B0604020202020204" pitchFamily="34" charset="0"/>
                <a:cs typeface="Arial" panose="020B0604020202020204" pitchFamily="34" charset="0"/>
              </a:rPr>
              <a:t>Hymn: “Love Divine,</a:t>
            </a:r>
            <a:r>
              <a:rPr lang="en-US" baseline="0" dirty="0">
                <a:latin typeface="Arial" panose="020B0604020202020204" pitchFamily="34" charset="0"/>
                <a:cs typeface="Arial" panose="020B0604020202020204" pitchFamily="34" charset="0"/>
              </a:rPr>
              <a:t> All Loves Excelling” 1747</a:t>
            </a:r>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lvl="0"/>
            <a:r>
              <a:rPr lang="en-US" dirty="0">
                <a:latin typeface="Arial" panose="020B0604020202020204" pitchFamily="34" charset="0"/>
                <a:cs typeface="Arial" panose="020B0604020202020204" pitchFamily="34" charset="0"/>
              </a:rPr>
              <a:t>Image purchased from </a:t>
            </a:r>
            <a:r>
              <a:rPr lang="en-US" dirty="0" err="1">
                <a:latin typeface="Arial" panose="020B0604020202020204" pitchFamily="34" charset="0"/>
                <a:cs typeface="Arial" panose="020B0604020202020204" pitchFamily="34" charset="0"/>
              </a:rPr>
              <a:t>Lightstock</a:t>
            </a:r>
            <a:r>
              <a:rPr lang="en-US" dirty="0">
                <a:latin typeface="Arial" panose="020B0604020202020204" pitchFamily="34" charset="0"/>
                <a:cs typeface="Arial" panose="020B0604020202020204" pitchFamily="34" charset="0"/>
              </a:rPr>
              <a:t> </a:t>
            </a:r>
            <a:r>
              <a:rPr lang="en-US" baseline="0" dirty="0">
                <a:latin typeface="Arial" panose="020B0604020202020204" pitchFamily="34" charset="0"/>
                <a:cs typeface="Arial" panose="020B0604020202020204" pitchFamily="34" charset="0"/>
              </a:rPr>
              <a:t>(do not use without permission)</a:t>
            </a:r>
          </a:p>
          <a:p>
            <a:pPr lvl="0"/>
            <a:endParaRPr lang="en-US" baseline="0" dirty="0">
              <a:latin typeface="Arial" panose="020B0604020202020204" pitchFamily="34" charset="0"/>
              <a:cs typeface="Arial" panose="020B0604020202020204" pitchFamily="34" charset="0"/>
            </a:endParaRPr>
          </a:p>
          <a:p>
            <a:r>
              <a:rPr lang="en-US" dirty="0"/>
              <a:t>The concepts in this presentation are the intellectual property of Spiritual Leadership Inc., except as noted otherwise.</a:t>
            </a:r>
          </a:p>
          <a:p>
            <a:r>
              <a:rPr lang="en-US" dirty="0"/>
              <a:t>Copyright © 2016 Spiritual Leadership, Inc. All Rights Reserved. </a:t>
            </a:r>
          </a:p>
          <a:p>
            <a:pPr lvl="0"/>
            <a:endParaRPr lang="en-US" dirty="0">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12205009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ChangeArrowheads="1" noTextEdit="1"/>
          </p:cNvSpPr>
          <p:nvPr>
            <p:ph type="sldImg"/>
          </p:nvPr>
        </p:nvSpPr>
        <p:spPr bwMode="auto">
          <a:xfrm>
            <a:off x="417513" y="701675"/>
            <a:ext cx="6242050" cy="3511550"/>
          </a:xfrm>
          <a:prstGeom prst="rect">
            <a:avLst/>
          </a:prstGeom>
          <a:noFill/>
          <a:ln>
            <a:solidFill>
              <a:srgbClr val="000000"/>
            </a:solidFill>
            <a:miter lim="800000"/>
            <a:headEnd/>
            <a:tailEnd/>
          </a:ln>
        </p:spPr>
      </p:sp>
      <p:sp>
        <p:nvSpPr>
          <p:cNvPr id="136195" name="Rectangle 3"/>
          <p:cNvSpPr>
            <a:spLocks noGrp="1" noChangeArrowheads="1"/>
          </p:cNvSpPr>
          <p:nvPr>
            <p:ph type="body" idx="1"/>
          </p:nvPr>
        </p:nvSpPr>
        <p:spPr bwMode="auto">
          <a:xfrm>
            <a:off x="707075" y="4448249"/>
            <a:ext cx="5662928" cy="4213384"/>
          </a:xfrm>
          <a:prstGeom prst="rect">
            <a:avLst/>
          </a:prstGeom>
          <a:noFill/>
          <a:ln>
            <a:miter lim="800000"/>
            <a:headEnd/>
            <a:tailEnd/>
          </a:ln>
        </p:spPr>
        <p:txBody>
          <a:bodyPr/>
          <a:lstStyle/>
          <a:p>
            <a:r>
              <a:rPr lang="en-US" b="1" dirty="0">
                <a:latin typeface="Arial" panose="020B0604020202020204" pitchFamily="34" charset="0"/>
                <a:cs typeface="Arial" panose="020B0604020202020204" pitchFamily="34" charset="0"/>
              </a:rPr>
              <a:t>*</a:t>
            </a:r>
          </a:p>
          <a:p>
            <a:r>
              <a:rPr lang="en-US" b="1" dirty="0">
                <a:latin typeface="Arial" panose="020B0604020202020204" pitchFamily="34" charset="0"/>
                <a:cs typeface="Arial" panose="020B0604020202020204" pitchFamily="34" charset="0"/>
              </a:rPr>
              <a:t>Facilitator Notes</a:t>
            </a:r>
          </a:p>
          <a:p>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Purpose</a:t>
            </a:r>
            <a:r>
              <a:rPr lang="en-US" b="1" baseline="0" dirty="0">
                <a:latin typeface="Arial" panose="020B0604020202020204" pitchFamily="34" charset="0"/>
                <a:cs typeface="Arial" panose="020B0604020202020204" pitchFamily="34" charset="0"/>
              </a:rPr>
              <a:t> of the slide: </a:t>
            </a:r>
            <a:r>
              <a:rPr lang="en-US" baseline="0" dirty="0">
                <a:latin typeface="Arial" panose="020B0604020202020204" pitchFamily="34" charset="0"/>
                <a:cs typeface="Arial" panose="020B0604020202020204" pitchFamily="34" charset="0"/>
              </a:rPr>
              <a:t>To link our Formation disciplines to the biblical message and the work of the Holy Spirit in our lives.</a:t>
            </a:r>
          </a:p>
          <a:p>
            <a:endParaRPr lang="en-US" baseline="0" dirty="0">
              <a:latin typeface="Arial" panose="020B0604020202020204" pitchFamily="34" charset="0"/>
              <a:cs typeface="Arial" panose="020B0604020202020204" pitchFamily="34" charset="0"/>
            </a:endParaRPr>
          </a:p>
          <a:p>
            <a:r>
              <a:rPr lang="en-US" b="1" baseline="0" dirty="0">
                <a:latin typeface="Arial" panose="020B0604020202020204" pitchFamily="34" charset="0"/>
                <a:cs typeface="Arial" panose="020B0604020202020204" pitchFamily="34" charset="0"/>
              </a:rPr>
              <a:t>Message of the slide: </a:t>
            </a:r>
            <a:r>
              <a:rPr lang="en-US" baseline="0" dirty="0">
                <a:latin typeface="Arial" panose="020B0604020202020204" pitchFamily="34" charset="0"/>
                <a:cs typeface="Arial" panose="020B0604020202020204" pitchFamily="34" charset="0"/>
              </a:rPr>
              <a:t>SLI’s investment in Spiritual Formation is tied directly to the good news that God intends through the Holy Spirit to transform us into the likeness of Jesus “from one degree of glory to another.” The Christ-likeness into which the Spirit brings us is divine love “full of grace and truth” (John 1:14)</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pPr lvl="0"/>
            <a:r>
              <a:rPr lang="en-US" b="1" dirty="0">
                <a:latin typeface="Arial" panose="020B0604020202020204" pitchFamily="34" charset="0"/>
                <a:cs typeface="Arial" panose="020B0604020202020204" pitchFamily="34" charset="0"/>
              </a:rPr>
              <a:t>Stories: </a:t>
            </a:r>
            <a:r>
              <a:rPr lang="en-US" b="0" dirty="0">
                <a:latin typeface="Arial" panose="020B0604020202020204" pitchFamily="34" charset="0"/>
                <a:cs typeface="Arial" panose="020B0604020202020204" pitchFamily="34" charset="0"/>
              </a:rPr>
              <a:t>S</a:t>
            </a:r>
            <a:r>
              <a:rPr lang="en-US" dirty="0">
                <a:latin typeface="Arial" panose="020B0604020202020204" pitchFamily="34" charset="0"/>
                <a:cs typeface="Arial" panose="020B0604020202020204" pitchFamily="34" charset="0"/>
              </a:rPr>
              <a:t>ometimes it’s helpful</a:t>
            </a:r>
            <a:r>
              <a:rPr lang="en-US" baseline="0" dirty="0">
                <a:latin typeface="Arial" panose="020B0604020202020204" pitchFamily="34" charset="0"/>
                <a:cs typeface="Arial" panose="020B0604020202020204" pitchFamily="34" charset="0"/>
              </a:rPr>
              <a:t> to remind each other that Christian salvation is not only “getting us into heaven, but also getting heaven into us.” Perhaps this is a good place for the facilitator to describe how this concept first began to grow in your own life.</a:t>
            </a:r>
          </a:p>
          <a:p>
            <a:pPr lvl="0"/>
            <a:endParaRPr lang="en-US" baseline="0" dirty="0">
              <a:latin typeface="Arial" panose="020B0604020202020204" pitchFamily="34" charset="0"/>
              <a:cs typeface="Arial" panose="020B0604020202020204" pitchFamily="34" charset="0"/>
            </a:endParaRPr>
          </a:p>
          <a:p>
            <a:pPr lvl="0"/>
            <a:r>
              <a:rPr lang="en-US" baseline="0" dirty="0">
                <a:latin typeface="Arial" panose="020B0604020202020204" pitchFamily="34" charset="0"/>
                <a:cs typeface="Arial" panose="020B0604020202020204" pitchFamily="34" charset="0"/>
              </a:rPr>
              <a:t>John and Charles Wesley came to this transforming reality within a few days of each other in the spring of 1738 and then gave their lives and gifts to extend this possibility as the “Good Medicine of life.”</a:t>
            </a:r>
          </a:p>
          <a:p>
            <a:pPr lvl="0"/>
            <a:r>
              <a:rPr lang="en-US" baseline="0" dirty="0">
                <a:latin typeface="Arial" panose="020B0604020202020204" pitchFamily="34" charset="0"/>
                <a:cs typeface="Arial" panose="020B0604020202020204" pitchFamily="34" charset="0"/>
              </a:rPr>
              <a:t>Charles Wesley described this in his hymn:</a:t>
            </a:r>
          </a:p>
          <a:p>
            <a:pPr lvl="0"/>
            <a:r>
              <a:rPr lang="en-US" baseline="0" dirty="0">
                <a:latin typeface="Arial" panose="020B0604020202020204" pitchFamily="34" charset="0"/>
                <a:cs typeface="Arial" panose="020B0604020202020204" pitchFamily="34" charset="0"/>
              </a:rPr>
              <a:t>	   Love divine, all loves excelling, joy of heaven to earth come down;</a:t>
            </a:r>
          </a:p>
          <a:p>
            <a:pPr lvl="0"/>
            <a:r>
              <a:rPr lang="en-US" baseline="0" dirty="0">
                <a:latin typeface="Arial" panose="020B0604020202020204" pitchFamily="34" charset="0"/>
                <a:cs typeface="Arial" panose="020B0604020202020204" pitchFamily="34" charset="0"/>
              </a:rPr>
              <a:t>	Fix in us thy humble dwelling; all thy faithful mercies crown!</a:t>
            </a:r>
          </a:p>
          <a:p>
            <a:pPr lvl="0"/>
            <a:r>
              <a:rPr lang="en-US" baseline="0" dirty="0">
                <a:latin typeface="Arial" panose="020B0604020202020204" pitchFamily="34" charset="0"/>
                <a:cs typeface="Arial" panose="020B0604020202020204" pitchFamily="34" charset="0"/>
              </a:rPr>
              <a:t>	Jesus, thou art all compassion, pure, unbounded love thou art;</a:t>
            </a:r>
          </a:p>
          <a:p>
            <a:pPr lvl="0"/>
            <a:r>
              <a:rPr lang="en-US" baseline="0" dirty="0">
                <a:latin typeface="Arial" panose="020B0604020202020204" pitchFamily="34" charset="0"/>
                <a:cs typeface="Arial" panose="020B0604020202020204" pitchFamily="34" charset="0"/>
              </a:rPr>
              <a:t>	visit us with thy salvation; enter every trembling heart.</a:t>
            </a:r>
          </a:p>
          <a:p>
            <a:pPr lvl="0"/>
            <a:endParaRPr lang="en-US" baseline="0" dirty="0">
              <a:latin typeface="Arial" panose="020B0604020202020204" pitchFamily="34" charset="0"/>
              <a:cs typeface="Arial" panose="020B0604020202020204" pitchFamily="34" charset="0"/>
            </a:endParaRPr>
          </a:p>
          <a:p>
            <a:pPr lvl="0"/>
            <a:r>
              <a:rPr lang="en-US" baseline="0" dirty="0">
                <a:latin typeface="Arial" panose="020B0604020202020204" pitchFamily="34" charset="0"/>
                <a:cs typeface="Arial" panose="020B0604020202020204" pitchFamily="34" charset="0"/>
              </a:rPr>
              <a:t>	   Finish, then, thy new creation; pure and spotless let us be. </a:t>
            </a:r>
          </a:p>
          <a:p>
            <a:pPr lvl="0"/>
            <a:r>
              <a:rPr lang="en-US" baseline="0" dirty="0">
                <a:latin typeface="Arial" panose="020B0604020202020204" pitchFamily="34" charset="0"/>
                <a:cs typeface="Arial" panose="020B0604020202020204" pitchFamily="34" charset="0"/>
              </a:rPr>
              <a:t>	Let us see they great salvation perfectly restored in thee;</a:t>
            </a:r>
          </a:p>
          <a:p>
            <a:pPr lvl="0"/>
            <a:r>
              <a:rPr lang="en-US" baseline="0" dirty="0">
                <a:latin typeface="Arial" panose="020B0604020202020204" pitchFamily="34" charset="0"/>
                <a:cs typeface="Arial" panose="020B0604020202020204" pitchFamily="34" charset="0"/>
              </a:rPr>
              <a:t>	changed from glory into glory, till in heaven we take our place,</a:t>
            </a:r>
          </a:p>
          <a:p>
            <a:pPr lvl="0"/>
            <a:r>
              <a:rPr lang="en-US" baseline="0" dirty="0">
                <a:latin typeface="Arial" panose="020B0604020202020204" pitchFamily="34" charset="0"/>
                <a:cs typeface="Arial" panose="020B0604020202020204" pitchFamily="34" charset="0"/>
              </a:rPr>
              <a:t>	till we cast our crowns before thee, lost in wonder, love, and praise.</a:t>
            </a:r>
          </a:p>
          <a:p>
            <a:pPr lvl="0"/>
            <a:r>
              <a:rPr lang="en-US" baseline="0" dirty="0">
                <a:latin typeface="Arial" panose="020B0604020202020204" pitchFamily="34" charset="0"/>
                <a:cs typeface="Arial" panose="020B0604020202020204" pitchFamily="34" charset="0"/>
              </a:rPr>
              <a:t>	</a:t>
            </a:r>
          </a:p>
          <a:p>
            <a:pPr lvl="0"/>
            <a:endParaRPr lang="en-US" dirty="0">
              <a:latin typeface="Arial" panose="020B0604020202020204" pitchFamily="34" charset="0"/>
              <a:cs typeface="Arial" panose="020B0604020202020204" pitchFamily="34" charset="0"/>
            </a:endParaRPr>
          </a:p>
          <a:p>
            <a:pPr lvl="0"/>
            <a:r>
              <a:rPr lang="en-US" b="1" dirty="0">
                <a:latin typeface="Arial" panose="020B0604020202020204" pitchFamily="34" charset="0"/>
                <a:cs typeface="Arial" panose="020B0604020202020204" pitchFamily="34" charset="0"/>
              </a:rPr>
              <a:t>References: </a:t>
            </a:r>
            <a:r>
              <a:rPr lang="en-US" dirty="0">
                <a:latin typeface="Arial" panose="020B0604020202020204" pitchFamily="34" charset="0"/>
                <a:cs typeface="Arial" panose="020B0604020202020204" pitchFamily="34" charset="0"/>
              </a:rPr>
              <a:t>Hymn: “Love Divine,</a:t>
            </a:r>
            <a:r>
              <a:rPr lang="en-US" baseline="0" dirty="0">
                <a:latin typeface="Arial" panose="020B0604020202020204" pitchFamily="34" charset="0"/>
                <a:cs typeface="Arial" panose="020B0604020202020204" pitchFamily="34" charset="0"/>
              </a:rPr>
              <a:t> All Loves Excelling” 1747</a:t>
            </a:r>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lvl="0"/>
            <a:r>
              <a:rPr lang="en-US" dirty="0">
                <a:latin typeface="Arial" panose="020B0604020202020204" pitchFamily="34" charset="0"/>
                <a:cs typeface="Arial" panose="020B0604020202020204" pitchFamily="34" charset="0"/>
              </a:rPr>
              <a:t>Image purchased from </a:t>
            </a:r>
            <a:r>
              <a:rPr lang="en-US" dirty="0" err="1">
                <a:latin typeface="Arial" panose="020B0604020202020204" pitchFamily="34" charset="0"/>
                <a:cs typeface="Arial" panose="020B0604020202020204" pitchFamily="34" charset="0"/>
              </a:rPr>
              <a:t>Lightstock</a:t>
            </a:r>
            <a:r>
              <a:rPr lang="en-US" dirty="0">
                <a:latin typeface="Arial" panose="020B0604020202020204" pitchFamily="34" charset="0"/>
                <a:cs typeface="Arial" panose="020B0604020202020204" pitchFamily="34" charset="0"/>
              </a:rPr>
              <a:t> </a:t>
            </a:r>
            <a:r>
              <a:rPr lang="en-US" baseline="0" dirty="0">
                <a:latin typeface="Arial" panose="020B0604020202020204" pitchFamily="34" charset="0"/>
                <a:cs typeface="Arial" panose="020B0604020202020204" pitchFamily="34" charset="0"/>
              </a:rPr>
              <a:t>(do not use without permission)</a:t>
            </a:r>
          </a:p>
          <a:p>
            <a:pPr lvl="0"/>
            <a:endParaRPr lang="en-US" baseline="0" dirty="0">
              <a:latin typeface="Arial" panose="020B0604020202020204" pitchFamily="34" charset="0"/>
              <a:cs typeface="Arial" panose="020B0604020202020204" pitchFamily="34" charset="0"/>
            </a:endParaRPr>
          </a:p>
          <a:p>
            <a:r>
              <a:rPr lang="en-US" dirty="0"/>
              <a:t>The concepts in this presentation are the intellectual property of Spiritual Leadership Inc., except as noted otherwise.</a:t>
            </a:r>
          </a:p>
          <a:p>
            <a:r>
              <a:rPr lang="en-US" dirty="0"/>
              <a:t>Copyright © 2016 Spiritual Leadership, Inc. All Rights Reserved. </a:t>
            </a:r>
          </a:p>
          <a:p>
            <a:pPr lvl="0"/>
            <a:endParaRPr lang="en-US" dirty="0">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38391867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ChangeArrowheads="1" noTextEdit="1"/>
          </p:cNvSpPr>
          <p:nvPr>
            <p:ph type="sldImg"/>
          </p:nvPr>
        </p:nvSpPr>
        <p:spPr bwMode="auto">
          <a:xfrm>
            <a:off x="417513" y="701675"/>
            <a:ext cx="6242050" cy="3511550"/>
          </a:xfrm>
          <a:prstGeom prst="rect">
            <a:avLst/>
          </a:prstGeom>
          <a:noFill/>
          <a:ln>
            <a:solidFill>
              <a:srgbClr val="000000"/>
            </a:solidFill>
            <a:miter lim="800000"/>
            <a:headEnd/>
            <a:tailEnd/>
          </a:ln>
        </p:spPr>
      </p:sp>
      <p:sp>
        <p:nvSpPr>
          <p:cNvPr id="136195" name="Rectangle 3"/>
          <p:cNvSpPr>
            <a:spLocks noGrp="1" noChangeArrowheads="1"/>
          </p:cNvSpPr>
          <p:nvPr>
            <p:ph type="body" idx="1"/>
          </p:nvPr>
        </p:nvSpPr>
        <p:spPr bwMode="auto">
          <a:xfrm>
            <a:off x="707075" y="4448249"/>
            <a:ext cx="5662928" cy="4213384"/>
          </a:xfrm>
          <a:prstGeom prst="rect">
            <a:avLst/>
          </a:prstGeom>
          <a:noFill/>
          <a:ln>
            <a:miter lim="800000"/>
            <a:headEnd/>
            <a:tailEnd/>
          </a:ln>
        </p:spPr>
        <p:txBody>
          <a:bodyPr/>
          <a:lstStyle/>
          <a:p>
            <a:r>
              <a:rPr lang="en-US" b="1" dirty="0">
                <a:latin typeface="Arial" panose="020B0604020202020204" pitchFamily="34" charset="0"/>
                <a:cs typeface="Arial" panose="020B0604020202020204" pitchFamily="34" charset="0"/>
              </a:rPr>
              <a:t>*</a:t>
            </a:r>
          </a:p>
          <a:p>
            <a:r>
              <a:rPr lang="en-US" b="1" dirty="0">
                <a:latin typeface="Arial" panose="020B0604020202020204" pitchFamily="34" charset="0"/>
                <a:cs typeface="Arial" panose="020B0604020202020204" pitchFamily="34" charset="0"/>
              </a:rPr>
              <a:t>Facilitator Notes</a:t>
            </a:r>
          </a:p>
          <a:p>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Purpose</a:t>
            </a:r>
            <a:r>
              <a:rPr lang="en-US" b="1" baseline="0" dirty="0">
                <a:latin typeface="Arial" panose="020B0604020202020204" pitchFamily="34" charset="0"/>
                <a:cs typeface="Arial" panose="020B0604020202020204" pitchFamily="34" charset="0"/>
              </a:rPr>
              <a:t> of the slide: </a:t>
            </a:r>
            <a:r>
              <a:rPr lang="en-US" baseline="0" dirty="0">
                <a:latin typeface="Arial" panose="020B0604020202020204" pitchFamily="34" charset="0"/>
                <a:cs typeface="Arial" panose="020B0604020202020204" pitchFamily="34" charset="0"/>
              </a:rPr>
              <a:t>To link our Formation disciplines to the biblical message and the work of the Holy Spirit in our lives.</a:t>
            </a:r>
          </a:p>
          <a:p>
            <a:endParaRPr lang="en-US" baseline="0" dirty="0">
              <a:latin typeface="Arial" panose="020B0604020202020204" pitchFamily="34" charset="0"/>
              <a:cs typeface="Arial" panose="020B0604020202020204" pitchFamily="34" charset="0"/>
            </a:endParaRPr>
          </a:p>
          <a:p>
            <a:r>
              <a:rPr lang="en-US" b="1" baseline="0" dirty="0">
                <a:latin typeface="Arial" panose="020B0604020202020204" pitchFamily="34" charset="0"/>
                <a:cs typeface="Arial" panose="020B0604020202020204" pitchFamily="34" charset="0"/>
              </a:rPr>
              <a:t>Message of the slide: </a:t>
            </a:r>
            <a:r>
              <a:rPr lang="en-US" baseline="0" dirty="0">
                <a:latin typeface="Arial" panose="020B0604020202020204" pitchFamily="34" charset="0"/>
                <a:cs typeface="Arial" panose="020B0604020202020204" pitchFamily="34" charset="0"/>
              </a:rPr>
              <a:t>SLI’s investment in Spiritual Formation is tied directly to the good news that God intends through the Holy Spirit to transform us into the likeness of Jesus “from one degree of glory to another.” The Christ-likeness into which the Spirit brings us is divine love “full of grace and truth” (John 1:14)</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pPr lvl="0"/>
            <a:r>
              <a:rPr lang="en-US" b="1" dirty="0">
                <a:latin typeface="Arial" panose="020B0604020202020204" pitchFamily="34" charset="0"/>
                <a:cs typeface="Arial" panose="020B0604020202020204" pitchFamily="34" charset="0"/>
              </a:rPr>
              <a:t>Stories: </a:t>
            </a:r>
            <a:r>
              <a:rPr lang="en-US" b="0" dirty="0">
                <a:latin typeface="Arial" panose="020B0604020202020204" pitchFamily="34" charset="0"/>
                <a:cs typeface="Arial" panose="020B0604020202020204" pitchFamily="34" charset="0"/>
              </a:rPr>
              <a:t>S</a:t>
            </a:r>
            <a:r>
              <a:rPr lang="en-US" dirty="0">
                <a:latin typeface="Arial" panose="020B0604020202020204" pitchFamily="34" charset="0"/>
                <a:cs typeface="Arial" panose="020B0604020202020204" pitchFamily="34" charset="0"/>
              </a:rPr>
              <a:t>ometimes it’s helpful</a:t>
            </a:r>
            <a:r>
              <a:rPr lang="en-US" baseline="0" dirty="0">
                <a:latin typeface="Arial" panose="020B0604020202020204" pitchFamily="34" charset="0"/>
                <a:cs typeface="Arial" panose="020B0604020202020204" pitchFamily="34" charset="0"/>
              </a:rPr>
              <a:t> to remind each other that Christian salvation is not only “getting us into heaven, but also getting heaven into us.” Perhaps this is a good place for the facilitator to describe how this concept first began to grow in your own life.</a:t>
            </a:r>
          </a:p>
          <a:p>
            <a:pPr lvl="0"/>
            <a:endParaRPr lang="en-US" baseline="0" dirty="0">
              <a:latin typeface="Arial" panose="020B0604020202020204" pitchFamily="34" charset="0"/>
              <a:cs typeface="Arial" panose="020B0604020202020204" pitchFamily="34" charset="0"/>
            </a:endParaRPr>
          </a:p>
          <a:p>
            <a:pPr lvl="0"/>
            <a:r>
              <a:rPr lang="en-US" baseline="0" dirty="0">
                <a:latin typeface="Arial" panose="020B0604020202020204" pitchFamily="34" charset="0"/>
                <a:cs typeface="Arial" panose="020B0604020202020204" pitchFamily="34" charset="0"/>
              </a:rPr>
              <a:t>John and Charles Wesley came to this transforming reality within a few days of each other in the spring of 1738 and then gave their lives and gifts to extend this possibility as the “Good Medicine of life.”</a:t>
            </a:r>
          </a:p>
          <a:p>
            <a:pPr lvl="0"/>
            <a:r>
              <a:rPr lang="en-US" baseline="0" dirty="0">
                <a:latin typeface="Arial" panose="020B0604020202020204" pitchFamily="34" charset="0"/>
                <a:cs typeface="Arial" panose="020B0604020202020204" pitchFamily="34" charset="0"/>
              </a:rPr>
              <a:t>Charles Wesley described this in his hymn:</a:t>
            </a:r>
          </a:p>
          <a:p>
            <a:pPr lvl="0"/>
            <a:r>
              <a:rPr lang="en-US" baseline="0" dirty="0">
                <a:latin typeface="Arial" panose="020B0604020202020204" pitchFamily="34" charset="0"/>
                <a:cs typeface="Arial" panose="020B0604020202020204" pitchFamily="34" charset="0"/>
              </a:rPr>
              <a:t>	   Love divine, all loves excelling, joy of heaven to earth come down;</a:t>
            </a:r>
          </a:p>
          <a:p>
            <a:pPr lvl="0"/>
            <a:r>
              <a:rPr lang="en-US" baseline="0" dirty="0">
                <a:latin typeface="Arial" panose="020B0604020202020204" pitchFamily="34" charset="0"/>
                <a:cs typeface="Arial" panose="020B0604020202020204" pitchFamily="34" charset="0"/>
              </a:rPr>
              <a:t>	Fix in us thy humble dwelling; all thy faithful mercies crown!</a:t>
            </a:r>
          </a:p>
          <a:p>
            <a:pPr lvl="0"/>
            <a:r>
              <a:rPr lang="en-US" baseline="0" dirty="0">
                <a:latin typeface="Arial" panose="020B0604020202020204" pitchFamily="34" charset="0"/>
                <a:cs typeface="Arial" panose="020B0604020202020204" pitchFamily="34" charset="0"/>
              </a:rPr>
              <a:t>	Jesus, thou art all compassion, pure, unbounded love thou art;</a:t>
            </a:r>
          </a:p>
          <a:p>
            <a:pPr lvl="0"/>
            <a:r>
              <a:rPr lang="en-US" baseline="0" dirty="0">
                <a:latin typeface="Arial" panose="020B0604020202020204" pitchFamily="34" charset="0"/>
                <a:cs typeface="Arial" panose="020B0604020202020204" pitchFamily="34" charset="0"/>
              </a:rPr>
              <a:t>	visit us with thy salvation; enter every trembling heart.</a:t>
            </a:r>
          </a:p>
          <a:p>
            <a:pPr lvl="0"/>
            <a:endParaRPr lang="en-US" baseline="0" dirty="0">
              <a:latin typeface="Arial" panose="020B0604020202020204" pitchFamily="34" charset="0"/>
              <a:cs typeface="Arial" panose="020B0604020202020204" pitchFamily="34" charset="0"/>
            </a:endParaRPr>
          </a:p>
          <a:p>
            <a:pPr lvl="0"/>
            <a:r>
              <a:rPr lang="en-US" baseline="0" dirty="0">
                <a:latin typeface="Arial" panose="020B0604020202020204" pitchFamily="34" charset="0"/>
                <a:cs typeface="Arial" panose="020B0604020202020204" pitchFamily="34" charset="0"/>
              </a:rPr>
              <a:t>	   Finish, then, thy new creation; pure and spotless let us be. </a:t>
            </a:r>
          </a:p>
          <a:p>
            <a:pPr lvl="0"/>
            <a:r>
              <a:rPr lang="en-US" baseline="0" dirty="0">
                <a:latin typeface="Arial" panose="020B0604020202020204" pitchFamily="34" charset="0"/>
                <a:cs typeface="Arial" panose="020B0604020202020204" pitchFamily="34" charset="0"/>
              </a:rPr>
              <a:t>	Let us see they great salvation perfectly restored in thee;</a:t>
            </a:r>
          </a:p>
          <a:p>
            <a:pPr lvl="0"/>
            <a:r>
              <a:rPr lang="en-US" baseline="0" dirty="0">
                <a:latin typeface="Arial" panose="020B0604020202020204" pitchFamily="34" charset="0"/>
                <a:cs typeface="Arial" panose="020B0604020202020204" pitchFamily="34" charset="0"/>
              </a:rPr>
              <a:t>	changed from glory into glory, till in heaven we take our place,</a:t>
            </a:r>
          </a:p>
          <a:p>
            <a:pPr lvl="0"/>
            <a:r>
              <a:rPr lang="en-US" baseline="0" dirty="0">
                <a:latin typeface="Arial" panose="020B0604020202020204" pitchFamily="34" charset="0"/>
                <a:cs typeface="Arial" panose="020B0604020202020204" pitchFamily="34" charset="0"/>
              </a:rPr>
              <a:t>	till we cast our crowns before thee, lost in wonder, love, and praise.</a:t>
            </a:r>
          </a:p>
          <a:p>
            <a:pPr lvl="0"/>
            <a:r>
              <a:rPr lang="en-US" baseline="0" dirty="0">
                <a:latin typeface="Arial" panose="020B0604020202020204" pitchFamily="34" charset="0"/>
                <a:cs typeface="Arial" panose="020B0604020202020204" pitchFamily="34" charset="0"/>
              </a:rPr>
              <a:t>	</a:t>
            </a:r>
          </a:p>
          <a:p>
            <a:pPr lvl="0"/>
            <a:endParaRPr lang="en-US" dirty="0">
              <a:latin typeface="Arial" panose="020B0604020202020204" pitchFamily="34" charset="0"/>
              <a:cs typeface="Arial" panose="020B0604020202020204" pitchFamily="34" charset="0"/>
            </a:endParaRPr>
          </a:p>
          <a:p>
            <a:pPr lvl="0"/>
            <a:r>
              <a:rPr lang="en-US" b="1" dirty="0">
                <a:latin typeface="Arial" panose="020B0604020202020204" pitchFamily="34" charset="0"/>
                <a:cs typeface="Arial" panose="020B0604020202020204" pitchFamily="34" charset="0"/>
              </a:rPr>
              <a:t>References: </a:t>
            </a:r>
            <a:r>
              <a:rPr lang="en-US" dirty="0">
                <a:latin typeface="Arial" panose="020B0604020202020204" pitchFamily="34" charset="0"/>
                <a:cs typeface="Arial" panose="020B0604020202020204" pitchFamily="34" charset="0"/>
              </a:rPr>
              <a:t>Hymn: “Love Divine,</a:t>
            </a:r>
            <a:r>
              <a:rPr lang="en-US" baseline="0" dirty="0">
                <a:latin typeface="Arial" panose="020B0604020202020204" pitchFamily="34" charset="0"/>
                <a:cs typeface="Arial" panose="020B0604020202020204" pitchFamily="34" charset="0"/>
              </a:rPr>
              <a:t> All Loves Excelling” 1747</a:t>
            </a:r>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lvl="0"/>
            <a:r>
              <a:rPr lang="en-US" dirty="0">
                <a:latin typeface="Arial" panose="020B0604020202020204" pitchFamily="34" charset="0"/>
                <a:cs typeface="Arial" panose="020B0604020202020204" pitchFamily="34" charset="0"/>
              </a:rPr>
              <a:t>Image purchased from </a:t>
            </a:r>
            <a:r>
              <a:rPr lang="en-US" dirty="0" err="1">
                <a:latin typeface="Arial" panose="020B0604020202020204" pitchFamily="34" charset="0"/>
                <a:cs typeface="Arial" panose="020B0604020202020204" pitchFamily="34" charset="0"/>
              </a:rPr>
              <a:t>Lightstock</a:t>
            </a:r>
            <a:r>
              <a:rPr lang="en-US" dirty="0">
                <a:latin typeface="Arial" panose="020B0604020202020204" pitchFamily="34" charset="0"/>
                <a:cs typeface="Arial" panose="020B0604020202020204" pitchFamily="34" charset="0"/>
              </a:rPr>
              <a:t> </a:t>
            </a:r>
            <a:r>
              <a:rPr lang="en-US" baseline="0" dirty="0">
                <a:latin typeface="Arial" panose="020B0604020202020204" pitchFamily="34" charset="0"/>
                <a:cs typeface="Arial" panose="020B0604020202020204" pitchFamily="34" charset="0"/>
              </a:rPr>
              <a:t>(do not use without permission)</a:t>
            </a:r>
          </a:p>
          <a:p>
            <a:pPr lvl="0"/>
            <a:endParaRPr lang="en-US" baseline="0" dirty="0">
              <a:latin typeface="Arial" panose="020B0604020202020204" pitchFamily="34" charset="0"/>
              <a:cs typeface="Arial" panose="020B0604020202020204" pitchFamily="34" charset="0"/>
            </a:endParaRPr>
          </a:p>
          <a:p>
            <a:r>
              <a:rPr lang="en-US" dirty="0"/>
              <a:t>The concepts in this presentation are the intellectual property of Spiritual Leadership Inc., except as noted otherwise.</a:t>
            </a:r>
          </a:p>
          <a:p>
            <a:r>
              <a:rPr lang="en-US" dirty="0"/>
              <a:t>Copyright © 2016 Spiritual Leadership, Inc. All Rights Reserved. </a:t>
            </a:r>
          </a:p>
          <a:p>
            <a:pPr lvl="0"/>
            <a:endParaRPr lang="en-US" dirty="0">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23194233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F9E4716-D8EB-4B59-9D16-F0B5C89847C6}" type="slidenum">
              <a:rPr lang="en-US" smtClean="0"/>
              <a:t>31</a:t>
            </a:fld>
            <a:endParaRPr lang="en-US"/>
          </a:p>
        </p:txBody>
      </p:sp>
    </p:spTree>
    <p:extLst>
      <p:ext uri="{BB962C8B-B14F-4D97-AF65-F5344CB8AC3E}">
        <p14:creationId xmlns:p14="http://schemas.microsoft.com/office/powerpoint/2010/main" val="25730304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ChangeArrowheads="1" noTextEdit="1"/>
          </p:cNvSpPr>
          <p:nvPr>
            <p:ph type="sldImg"/>
          </p:nvPr>
        </p:nvSpPr>
        <p:spPr bwMode="auto">
          <a:xfrm>
            <a:off x="381000" y="685800"/>
            <a:ext cx="6096000" cy="3429000"/>
          </a:xfrm>
          <a:prstGeom prst="rect">
            <a:avLst/>
          </a:prstGeom>
          <a:noFill/>
          <a:ln>
            <a:solidFill>
              <a:srgbClr val="000000"/>
            </a:solidFill>
            <a:miter lim="800000"/>
            <a:headEnd/>
            <a:tailEnd/>
          </a:ln>
        </p:spPr>
      </p:sp>
      <p:sp>
        <p:nvSpPr>
          <p:cNvPr id="136195" name="Rectangle 3"/>
          <p:cNvSpPr>
            <a:spLocks noGrp="1" noChangeArrowheads="1"/>
          </p:cNvSpPr>
          <p:nvPr>
            <p:ph type="body" idx="1"/>
          </p:nvPr>
        </p:nvSpPr>
        <p:spPr bwMode="auto">
          <a:xfrm>
            <a:off x="685186" y="4344170"/>
            <a:ext cx="5487629" cy="4114800"/>
          </a:xfrm>
          <a:prstGeom prst="rect">
            <a:avLst/>
          </a:prstGeom>
          <a:noFill/>
          <a:ln>
            <a:miter lim="800000"/>
            <a:headEnd/>
            <a:tailEnd/>
          </a:ln>
        </p:spPr>
        <p:txBody>
          <a:bodyPr/>
          <a:lstStyle/>
          <a:p>
            <a:r>
              <a:rPr lang="en-US" b="1" dirty="0">
                <a:latin typeface="Arial" panose="020B0604020202020204" pitchFamily="34" charset="0"/>
                <a:cs typeface="Arial" panose="020B0604020202020204" pitchFamily="34" charset="0"/>
              </a:rPr>
              <a:t>*</a:t>
            </a:r>
          </a:p>
          <a:p>
            <a:r>
              <a:rPr lang="en-US" b="1" dirty="0">
                <a:latin typeface="Arial" panose="020B0604020202020204" pitchFamily="34" charset="0"/>
                <a:cs typeface="Arial" panose="020B0604020202020204" pitchFamily="34" charset="0"/>
              </a:rPr>
              <a:t>Facilitator Notes</a:t>
            </a:r>
          </a:p>
          <a:p>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Purpose</a:t>
            </a:r>
            <a:r>
              <a:rPr lang="en-US" b="1" baseline="0" dirty="0">
                <a:latin typeface="Arial" panose="020B0604020202020204" pitchFamily="34" charset="0"/>
                <a:cs typeface="Arial" panose="020B0604020202020204" pitchFamily="34" charset="0"/>
              </a:rPr>
              <a:t> of the slide: </a:t>
            </a:r>
            <a:r>
              <a:rPr lang="en-US" baseline="0" dirty="0">
                <a:latin typeface="Arial" panose="020B0604020202020204" pitchFamily="34" charset="0"/>
                <a:cs typeface="Arial" panose="020B0604020202020204" pitchFamily="34" charset="0"/>
              </a:rPr>
              <a:t>To link our Formation disciplines to the biblical message and the work of the Holy Spirit in our lives.</a:t>
            </a:r>
          </a:p>
          <a:p>
            <a:endParaRPr lang="en-US" baseline="0" dirty="0">
              <a:latin typeface="Arial" panose="020B0604020202020204" pitchFamily="34" charset="0"/>
              <a:cs typeface="Arial" panose="020B0604020202020204" pitchFamily="34" charset="0"/>
            </a:endParaRPr>
          </a:p>
          <a:p>
            <a:r>
              <a:rPr lang="en-US" b="1" baseline="0" dirty="0">
                <a:latin typeface="Arial" panose="020B0604020202020204" pitchFamily="34" charset="0"/>
                <a:cs typeface="Arial" panose="020B0604020202020204" pitchFamily="34" charset="0"/>
              </a:rPr>
              <a:t>Message of the slide: </a:t>
            </a:r>
            <a:r>
              <a:rPr lang="en-US" baseline="0" dirty="0">
                <a:latin typeface="Arial" panose="020B0604020202020204" pitchFamily="34" charset="0"/>
                <a:cs typeface="Arial" panose="020B0604020202020204" pitchFamily="34" charset="0"/>
              </a:rPr>
              <a:t>SLI’s investment in Spiritual Formation is tied directly to the good news that God intends through the Holy Spirit to transform us into the likeness of Jesus “from one degree of glory to another.” The Christ-likeness into which the Spirit brings us is divine love “full of grace and truth” (John 1:14)</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pPr lvl="0"/>
            <a:r>
              <a:rPr lang="en-US" b="1" dirty="0">
                <a:latin typeface="Arial" panose="020B0604020202020204" pitchFamily="34" charset="0"/>
                <a:cs typeface="Arial" panose="020B0604020202020204" pitchFamily="34" charset="0"/>
              </a:rPr>
              <a:t>Stories: </a:t>
            </a:r>
            <a:r>
              <a:rPr lang="en-US" b="0" dirty="0">
                <a:latin typeface="Arial" panose="020B0604020202020204" pitchFamily="34" charset="0"/>
                <a:cs typeface="Arial" panose="020B0604020202020204" pitchFamily="34" charset="0"/>
              </a:rPr>
              <a:t>S</a:t>
            </a:r>
            <a:r>
              <a:rPr lang="en-US" dirty="0">
                <a:latin typeface="Arial" panose="020B0604020202020204" pitchFamily="34" charset="0"/>
                <a:cs typeface="Arial" panose="020B0604020202020204" pitchFamily="34" charset="0"/>
              </a:rPr>
              <a:t>ometimes it’s helpful</a:t>
            </a:r>
            <a:r>
              <a:rPr lang="en-US" baseline="0" dirty="0">
                <a:latin typeface="Arial" panose="020B0604020202020204" pitchFamily="34" charset="0"/>
                <a:cs typeface="Arial" panose="020B0604020202020204" pitchFamily="34" charset="0"/>
              </a:rPr>
              <a:t> to remind each other that Christian salvation is not only “getting us into heaven, but also getting heaven into us.” Perhaps this is a good place for the facilitator to describe how this concept first began to grow in your own life.</a:t>
            </a:r>
          </a:p>
          <a:p>
            <a:pPr lvl="0"/>
            <a:endParaRPr lang="en-US" baseline="0" dirty="0">
              <a:latin typeface="Arial" panose="020B0604020202020204" pitchFamily="34" charset="0"/>
              <a:cs typeface="Arial" panose="020B0604020202020204" pitchFamily="34" charset="0"/>
            </a:endParaRPr>
          </a:p>
          <a:p>
            <a:pPr lvl="0"/>
            <a:r>
              <a:rPr lang="en-US" baseline="0" dirty="0">
                <a:latin typeface="Arial" panose="020B0604020202020204" pitchFamily="34" charset="0"/>
                <a:cs typeface="Arial" panose="020B0604020202020204" pitchFamily="34" charset="0"/>
              </a:rPr>
              <a:t>John and Charles Wesley came to this transforming reality within a few days of each other in the spring of 1738 and then gave their lives and gifts to extend this possibility as the “Good Medicine of life.”</a:t>
            </a:r>
          </a:p>
          <a:p>
            <a:pPr lvl="0"/>
            <a:r>
              <a:rPr lang="en-US" baseline="0" dirty="0">
                <a:latin typeface="Arial" panose="020B0604020202020204" pitchFamily="34" charset="0"/>
                <a:cs typeface="Arial" panose="020B0604020202020204" pitchFamily="34" charset="0"/>
              </a:rPr>
              <a:t>Charles Wesley described this in his hymn:</a:t>
            </a:r>
          </a:p>
          <a:p>
            <a:pPr lvl="0"/>
            <a:r>
              <a:rPr lang="en-US" baseline="0" dirty="0">
                <a:latin typeface="Arial" panose="020B0604020202020204" pitchFamily="34" charset="0"/>
                <a:cs typeface="Arial" panose="020B0604020202020204" pitchFamily="34" charset="0"/>
              </a:rPr>
              <a:t>	   Love divine, all loves excelling, joy of heaven to earth come down;</a:t>
            </a:r>
          </a:p>
          <a:p>
            <a:pPr lvl="0"/>
            <a:r>
              <a:rPr lang="en-US" baseline="0" dirty="0">
                <a:latin typeface="Arial" panose="020B0604020202020204" pitchFamily="34" charset="0"/>
                <a:cs typeface="Arial" panose="020B0604020202020204" pitchFamily="34" charset="0"/>
              </a:rPr>
              <a:t>	Fix in us thy humble dwelling; all thy faithful mercies crown!</a:t>
            </a:r>
          </a:p>
          <a:p>
            <a:pPr lvl="0"/>
            <a:r>
              <a:rPr lang="en-US" baseline="0" dirty="0">
                <a:latin typeface="Arial" panose="020B0604020202020204" pitchFamily="34" charset="0"/>
                <a:cs typeface="Arial" panose="020B0604020202020204" pitchFamily="34" charset="0"/>
              </a:rPr>
              <a:t>	Jesus, thou art all compassion, pure, unbounded love thou art;</a:t>
            </a:r>
          </a:p>
          <a:p>
            <a:pPr lvl="0"/>
            <a:r>
              <a:rPr lang="en-US" baseline="0" dirty="0">
                <a:latin typeface="Arial" panose="020B0604020202020204" pitchFamily="34" charset="0"/>
                <a:cs typeface="Arial" panose="020B0604020202020204" pitchFamily="34" charset="0"/>
              </a:rPr>
              <a:t>	visit us with thy salvation; enter every trembling heart.</a:t>
            </a:r>
          </a:p>
          <a:p>
            <a:pPr lvl="0"/>
            <a:endParaRPr lang="en-US" baseline="0" dirty="0">
              <a:latin typeface="Arial" panose="020B0604020202020204" pitchFamily="34" charset="0"/>
              <a:cs typeface="Arial" panose="020B0604020202020204" pitchFamily="34" charset="0"/>
            </a:endParaRPr>
          </a:p>
          <a:p>
            <a:pPr lvl="0"/>
            <a:r>
              <a:rPr lang="en-US" baseline="0" dirty="0">
                <a:latin typeface="Arial" panose="020B0604020202020204" pitchFamily="34" charset="0"/>
                <a:cs typeface="Arial" panose="020B0604020202020204" pitchFamily="34" charset="0"/>
              </a:rPr>
              <a:t>	   Finish, then, thy new creation; pure and spotless let us be. </a:t>
            </a:r>
          </a:p>
          <a:p>
            <a:pPr lvl="0"/>
            <a:r>
              <a:rPr lang="en-US" baseline="0" dirty="0">
                <a:latin typeface="Arial" panose="020B0604020202020204" pitchFamily="34" charset="0"/>
                <a:cs typeface="Arial" panose="020B0604020202020204" pitchFamily="34" charset="0"/>
              </a:rPr>
              <a:t>	Let us see they great salvation perfectly restored in thee;</a:t>
            </a:r>
          </a:p>
          <a:p>
            <a:pPr lvl="0"/>
            <a:r>
              <a:rPr lang="en-US" baseline="0" dirty="0">
                <a:latin typeface="Arial" panose="020B0604020202020204" pitchFamily="34" charset="0"/>
                <a:cs typeface="Arial" panose="020B0604020202020204" pitchFamily="34" charset="0"/>
              </a:rPr>
              <a:t>	changed from glory into glory, till in heaven we take our place,</a:t>
            </a:r>
          </a:p>
          <a:p>
            <a:pPr lvl="0"/>
            <a:r>
              <a:rPr lang="en-US" baseline="0" dirty="0">
                <a:latin typeface="Arial" panose="020B0604020202020204" pitchFamily="34" charset="0"/>
                <a:cs typeface="Arial" panose="020B0604020202020204" pitchFamily="34" charset="0"/>
              </a:rPr>
              <a:t>	till we cast our crowns before thee, lost in wonder, love, and praise.</a:t>
            </a:r>
          </a:p>
          <a:p>
            <a:pPr lvl="0"/>
            <a:r>
              <a:rPr lang="en-US" baseline="0" dirty="0">
                <a:latin typeface="Arial" panose="020B0604020202020204" pitchFamily="34" charset="0"/>
                <a:cs typeface="Arial" panose="020B0604020202020204" pitchFamily="34" charset="0"/>
              </a:rPr>
              <a:t>	</a:t>
            </a:r>
          </a:p>
          <a:p>
            <a:pPr lvl="0"/>
            <a:endParaRPr lang="en-US" dirty="0">
              <a:latin typeface="Arial" panose="020B0604020202020204" pitchFamily="34" charset="0"/>
              <a:cs typeface="Arial" panose="020B0604020202020204" pitchFamily="34" charset="0"/>
            </a:endParaRPr>
          </a:p>
          <a:p>
            <a:pPr lvl="0"/>
            <a:r>
              <a:rPr lang="en-US" b="1" dirty="0">
                <a:latin typeface="Arial" panose="020B0604020202020204" pitchFamily="34" charset="0"/>
                <a:cs typeface="Arial" panose="020B0604020202020204" pitchFamily="34" charset="0"/>
              </a:rPr>
              <a:t>References: </a:t>
            </a:r>
            <a:r>
              <a:rPr lang="en-US" dirty="0">
                <a:latin typeface="Arial" panose="020B0604020202020204" pitchFamily="34" charset="0"/>
                <a:cs typeface="Arial" panose="020B0604020202020204" pitchFamily="34" charset="0"/>
              </a:rPr>
              <a:t>Hymn: “Love Divine,</a:t>
            </a:r>
            <a:r>
              <a:rPr lang="en-US" baseline="0" dirty="0">
                <a:latin typeface="Arial" panose="020B0604020202020204" pitchFamily="34" charset="0"/>
                <a:cs typeface="Arial" panose="020B0604020202020204" pitchFamily="34" charset="0"/>
              </a:rPr>
              <a:t> All Loves Excelling” 1747</a:t>
            </a:r>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lvl="0"/>
            <a:endParaRPr lang="en-US" sz="1200" dirty="0">
              <a:latin typeface="Arial" panose="020B0604020202020204" pitchFamily="34" charset="0"/>
              <a:cs typeface="Arial" panose="020B0604020202020204" pitchFamily="34" charset="0"/>
            </a:endParaRPr>
          </a:p>
          <a:p>
            <a:pPr lvl="0"/>
            <a:endParaRPr lang="en-US" sz="1200" dirty="0">
              <a:latin typeface="Arial" panose="020B0604020202020204" pitchFamily="34" charset="0"/>
              <a:cs typeface="Arial" panose="020B0604020202020204" pitchFamily="34" charset="0"/>
            </a:endParaRPr>
          </a:p>
          <a:p>
            <a:pPr lvl="0"/>
            <a:r>
              <a:rPr lang="en-US" dirty="0">
                <a:latin typeface="Arial" panose="020B0604020202020204" pitchFamily="34" charset="0"/>
                <a:cs typeface="Arial" panose="020B0604020202020204" pitchFamily="34" charset="0"/>
              </a:rPr>
              <a:t>Image purchased from </a:t>
            </a:r>
            <a:r>
              <a:rPr lang="en-US" dirty="0" err="1">
                <a:latin typeface="Arial" panose="020B0604020202020204" pitchFamily="34" charset="0"/>
                <a:cs typeface="Arial" panose="020B0604020202020204" pitchFamily="34" charset="0"/>
              </a:rPr>
              <a:t>Lightstock</a:t>
            </a:r>
            <a:r>
              <a:rPr lang="en-US" dirty="0">
                <a:latin typeface="Arial" panose="020B0604020202020204" pitchFamily="34" charset="0"/>
                <a:cs typeface="Arial" panose="020B0604020202020204" pitchFamily="34" charset="0"/>
              </a:rPr>
              <a:t> </a:t>
            </a:r>
            <a:r>
              <a:rPr lang="en-US" baseline="0" dirty="0">
                <a:latin typeface="Arial" panose="020B0604020202020204" pitchFamily="34" charset="0"/>
                <a:cs typeface="Arial" panose="020B0604020202020204" pitchFamily="34" charset="0"/>
              </a:rPr>
              <a:t>(do not use without permission)</a:t>
            </a:r>
          </a:p>
          <a:p>
            <a:pPr lvl="0"/>
            <a:endParaRPr lang="en-US" baseline="0" dirty="0">
              <a:latin typeface="Arial" panose="020B0604020202020204" pitchFamily="34" charset="0"/>
              <a:cs typeface="Arial" panose="020B0604020202020204" pitchFamily="34" charset="0"/>
            </a:endParaRPr>
          </a:p>
          <a:p>
            <a:r>
              <a:rPr lang="en-US" dirty="0"/>
              <a:t>The concepts in this presentation are the intellectual property of Spiritual Leadership Inc., except as noted otherwise.</a:t>
            </a:r>
          </a:p>
          <a:p>
            <a:r>
              <a:rPr lang="en-US" dirty="0"/>
              <a:t>Copyright © 2016 Spiritual Leadership, Inc. All Rights Reserved. </a:t>
            </a:r>
          </a:p>
          <a:p>
            <a:pPr lvl="0"/>
            <a:endParaRPr lang="en-US" dirty="0">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21228282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p>
          <a:p>
            <a:r>
              <a:rPr lang="de-DE" dirty="0"/>
              <a:t>©2019 Bryan D. Sims. All </a:t>
            </a:r>
            <a:r>
              <a:rPr lang="de-DE" dirty="0" err="1"/>
              <a:t>rights</a:t>
            </a:r>
            <a:r>
              <a:rPr lang="de-DE" dirty="0"/>
              <a:t> </a:t>
            </a:r>
            <a:r>
              <a:rPr lang="de-DE" dirty="0" err="1"/>
              <a:t>reserved</a:t>
            </a:r>
            <a:r>
              <a:rPr lang="de-DE" dirty="0"/>
              <a:t>.</a:t>
            </a:r>
            <a:endParaRPr lang="en-US" dirty="0"/>
          </a:p>
        </p:txBody>
      </p:sp>
      <p:sp>
        <p:nvSpPr>
          <p:cNvPr id="4" name="Slide Number Placeholder 3"/>
          <p:cNvSpPr>
            <a:spLocks noGrp="1"/>
          </p:cNvSpPr>
          <p:nvPr>
            <p:ph type="sldNum" sz="quarter" idx="10"/>
          </p:nvPr>
        </p:nvSpPr>
        <p:spPr/>
        <p:txBody>
          <a:bodyPr/>
          <a:lstStyle/>
          <a:p>
            <a:fld id="{3F9E4716-D8EB-4B59-9D16-F0B5C89847C6}" type="slidenum">
              <a:rPr lang="en-US" smtClean="0"/>
              <a:t>33</a:t>
            </a:fld>
            <a:endParaRPr lang="en-US"/>
          </a:p>
        </p:txBody>
      </p:sp>
    </p:spTree>
    <p:extLst>
      <p:ext uri="{BB962C8B-B14F-4D97-AF65-F5344CB8AC3E}">
        <p14:creationId xmlns:p14="http://schemas.microsoft.com/office/powerpoint/2010/main" val="28035907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ChangeArrowheads="1" noTextEdit="1"/>
          </p:cNvSpPr>
          <p:nvPr>
            <p:ph type="sldImg"/>
          </p:nvPr>
        </p:nvSpPr>
        <p:spPr bwMode="auto">
          <a:xfrm>
            <a:off x="381000" y="685800"/>
            <a:ext cx="6096000" cy="3429000"/>
          </a:xfrm>
          <a:prstGeom prst="rect">
            <a:avLst/>
          </a:prstGeom>
          <a:noFill/>
          <a:ln>
            <a:solidFill>
              <a:srgbClr val="000000"/>
            </a:solidFill>
            <a:miter lim="800000"/>
            <a:headEnd/>
            <a:tailEnd/>
          </a:ln>
        </p:spPr>
      </p:sp>
      <p:sp>
        <p:nvSpPr>
          <p:cNvPr id="136195" name="Rectangle 3"/>
          <p:cNvSpPr>
            <a:spLocks noGrp="1" noChangeArrowheads="1"/>
          </p:cNvSpPr>
          <p:nvPr>
            <p:ph type="body" idx="1"/>
          </p:nvPr>
        </p:nvSpPr>
        <p:spPr bwMode="auto">
          <a:xfrm>
            <a:off x="685186" y="4344170"/>
            <a:ext cx="5487629" cy="4114800"/>
          </a:xfrm>
          <a:prstGeom prst="rect">
            <a:avLst/>
          </a:prstGeom>
          <a:noFill/>
          <a:ln>
            <a:miter lim="800000"/>
            <a:headEnd/>
            <a:tailEnd/>
          </a:ln>
        </p:spPr>
        <p:txBody>
          <a:bodyPr/>
          <a:lstStyle/>
          <a:p>
            <a:r>
              <a:rPr lang="en-US" dirty="0">
                <a:latin typeface="Arial" panose="020B0604020202020204" pitchFamily="34" charset="0"/>
                <a:cs typeface="Arial" panose="020B0604020202020204" pitchFamily="34" charset="0"/>
              </a:rPr>
              <a:t>*</a:t>
            </a:r>
          </a:p>
          <a:p>
            <a:r>
              <a:rPr lang="en-US" b="1" dirty="0">
                <a:latin typeface="Arial" panose="020B0604020202020204" pitchFamily="34" charset="0"/>
                <a:cs typeface="Arial" panose="020B0604020202020204" pitchFamily="34" charset="0"/>
              </a:rPr>
              <a:t>Facilitator Notes</a:t>
            </a:r>
          </a:p>
          <a:p>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Purpose</a:t>
            </a:r>
            <a:r>
              <a:rPr lang="en-US" b="1" baseline="0" dirty="0">
                <a:latin typeface="Arial" panose="020B0604020202020204" pitchFamily="34" charset="0"/>
                <a:cs typeface="Arial" panose="020B0604020202020204" pitchFamily="34" charset="0"/>
              </a:rPr>
              <a:t> of the slide: </a:t>
            </a:r>
            <a:r>
              <a:rPr lang="en-US" baseline="0" dirty="0">
                <a:latin typeface="Arial" panose="020B0604020202020204" pitchFamily="34" charset="0"/>
                <a:cs typeface="Arial" panose="020B0604020202020204" pitchFamily="34" charset="0"/>
              </a:rPr>
              <a:t>To link our Formation disciplines to the biblical message and the work of the Holy Spirit in our lives.</a:t>
            </a:r>
          </a:p>
          <a:p>
            <a:endParaRPr lang="en-US" baseline="0" dirty="0">
              <a:latin typeface="Arial" panose="020B0604020202020204" pitchFamily="34" charset="0"/>
              <a:cs typeface="Arial" panose="020B0604020202020204" pitchFamily="34" charset="0"/>
            </a:endParaRPr>
          </a:p>
          <a:p>
            <a:r>
              <a:rPr lang="en-US" b="1" baseline="0" dirty="0">
                <a:latin typeface="Arial" panose="020B0604020202020204" pitchFamily="34" charset="0"/>
                <a:cs typeface="Arial" panose="020B0604020202020204" pitchFamily="34" charset="0"/>
              </a:rPr>
              <a:t>Message of the slide: </a:t>
            </a:r>
            <a:r>
              <a:rPr lang="en-US" baseline="0" dirty="0">
                <a:latin typeface="Arial" panose="020B0604020202020204" pitchFamily="34" charset="0"/>
                <a:cs typeface="Arial" panose="020B0604020202020204" pitchFamily="34" charset="0"/>
              </a:rPr>
              <a:t>SLI’s investment in Spiritual Formation is tied directly to the good news that God intends through the Holy Spirit to transform us into the likeness of Jesus “from one degree of glory to another.” The Christ-likeness into which the Spirit brings us is divine love “full of grace and truth” (John 1:14)</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pPr lvl="0"/>
            <a:r>
              <a:rPr lang="en-US" b="1" dirty="0">
                <a:latin typeface="Arial" panose="020B0604020202020204" pitchFamily="34" charset="0"/>
                <a:cs typeface="Arial" panose="020B0604020202020204" pitchFamily="34" charset="0"/>
              </a:rPr>
              <a:t>Stories: </a:t>
            </a:r>
            <a:r>
              <a:rPr lang="en-US" b="0" dirty="0">
                <a:latin typeface="Arial" panose="020B0604020202020204" pitchFamily="34" charset="0"/>
                <a:cs typeface="Arial" panose="020B0604020202020204" pitchFamily="34" charset="0"/>
              </a:rPr>
              <a:t>S</a:t>
            </a:r>
            <a:r>
              <a:rPr lang="en-US" dirty="0">
                <a:latin typeface="Arial" panose="020B0604020202020204" pitchFamily="34" charset="0"/>
                <a:cs typeface="Arial" panose="020B0604020202020204" pitchFamily="34" charset="0"/>
              </a:rPr>
              <a:t>ometimes it’s helpful</a:t>
            </a:r>
            <a:r>
              <a:rPr lang="en-US" baseline="0" dirty="0">
                <a:latin typeface="Arial" panose="020B0604020202020204" pitchFamily="34" charset="0"/>
                <a:cs typeface="Arial" panose="020B0604020202020204" pitchFamily="34" charset="0"/>
              </a:rPr>
              <a:t> to remind each other that Christian salvation is not only “getting us into heaven, but also getting heaven into us.” Perhaps this is a good place for the facilitator to describe how this concept first began to grow in your own life.</a:t>
            </a:r>
          </a:p>
          <a:p>
            <a:pPr lvl="0"/>
            <a:endParaRPr lang="en-US" baseline="0" dirty="0">
              <a:latin typeface="Arial" panose="020B0604020202020204" pitchFamily="34" charset="0"/>
              <a:cs typeface="Arial" panose="020B0604020202020204" pitchFamily="34" charset="0"/>
            </a:endParaRPr>
          </a:p>
          <a:p>
            <a:pPr lvl="0"/>
            <a:r>
              <a:rPr lang="en-US" baseline="0" dirty="0">
                <a:latin typeface="Arial" panose="020B0604020202020204" pitchFamily="34" charset="0"/>
                <a:cs typeface="Arial" panose="020B0604020202020204" pitchFamily="34" charset="0"/>
              </a:rPr>
              <a:t>John and Charles Wesley came to this transforming reality within a few days of each other in the spring of 1738 and then gave their lives and gifts to extend this possibility as the “Good Medicine of life.”</a:t>
            </a:r>
          </a:p>
          <a:p>
            <a:pPr lvl="0"/>
            <a:r>
              <a:rPr lang="en-US" baseline="0" dirty="0">
                <a:latin typeface="Arial" panose="020B0604020202020204" pitchFamily="34" charset="0"/>
                <a:cs typeface="Arial" panose="020B0604020202020204" pitchFamily="34" charset="0"/>
              </a:rPr>
              <a:t>Charles Wesley described this in his hymn:</a:t>
            </a:r>
          </a:p>
          <a:p>
            <a:pPr lvl="0"/>
            <a:r>
              <a:rPr lang="en-US" baseline="0" dirty="0">
                <a:latin typeface="Arial" panose="020B0604020202020204" pitchFamily="34" charset="0"/>
                <a:cs typeface="Arial" panose="020B0604020202020204" pitchFamily="34" charset="0"/>
              </a:rPr>
              <a:t>	   Love divine, all loves excelling, joy of heaven to earth come down;</a:t>
            </a:r>
          </a:p>
          <a:p>
            <a:pPr lvl="0"/>
            <a:r>
              <a:rPr lang="en-US" baseline="0" dirty="0">
                <a:latin typeface="Arial" panose="020B0604020202020204" pitchFamily="34" charset="0"/>
                <a:cs typeface="Arial" panose="020B0604020202020204" pitchFamily="34" charset="0"/>
              </a:rPr>
              <a:t>	Fix in us thy humble dwelling; all thy faithful mercies crown!</a:t>
            </a:r>
          </a:p>
          <a:p>
            <a:pPr lvl="0"/>
            <a:r>
              <a:rPr lang="en-US" baseline="0" dirty="0">
                <a:latin typeface="Arial" panose="020B0604020202020204" pitchFamily="34" charset="0"/>
                <a:cs typeface="Arial" panose="020B0604020202020204" pitchFamily="34" charset="0"/>
              </a:rPr>
              <a:t>	Jesus, thou art all compassion, pure, unbounded love thou art;</a:t>
            </a:r>
          </a:p>
          <a:p>
            <a:pPr lvl="0"/>
            <a:r>
              <a:rPr lang="en-US" baseline="0" dirty="0">
                <a:latin typeface="Arial" panose="020B0604020202020204" pitchFamily="34" charset="0"/>
                <a:cs typeface="Arial" panose="020B0604020202020204" pitchFamily="34" charset="0"/>
              </a:rPr>
              <a:t>	visit us with thy salvation; enter every trembling heart.</a:t>
            </a:r>
          </a:p>
          <a:p>
            <a:pPr lvl="0"/>
            <a:endParaRPr lang="en-US" baseline="0" dirty="0">
              <a:latin typeface="Arial" panose="020B0604020202020204" pitchFamily="34" charset="0"/>
              <a:cs typeface="Arial" panose="020B0604020202020204" pitchFamily="34" charset="0"/>
            </a:endParaRPr>
          </a:p>
          <a:p>
            <a:pPr lvl="0"/>
            <a:r>
              <a:rPr lang="en-US" baseline="0" dirty="0">
                <a:latin typeface="Arial" panose="020B0604020202020204" pitchFamily="34" charset="0"/>
                <a:cs typeface="Arial" panose="020B0604020202020204" pitchFamily="34" charset="0"/>
              </a:rPr>
              <a:t>	   Finish, then, thy new creation; pure and spotless let us be. </a:t>
            </a:r>
          </a:p>
          <a:p>
            <a:pPr lvl="0"/>
            <a:r>
              <a:rPr lang="en-US" baseline="0" dirty="0">
                <a:latin typeface="Arial" panose="020B0604020202020204" pitchFamily="34" charset="0"/>
                <a:cs typeface="Arial" panose="020B0604020202020204" pitchFamily="34" charset="0"/>
              </a:rPr>
              <a:t>	Let us see they great salvation perfectly restored in thee;</a:t>
            </a:r>
          </a:p>
          <a:p>
            <a:pPr lvl="0"/>
            <a:r>
              <a:rPr lang="en-US" baseline="0" dirty="0">
                <a:latin typeface="Arial" panose="020B0604020202020204" pitchFamily="34" charset="0"/>
                <a:cs typeface="Arial" panose="020B0604020202020204" pitchFamily="34" charset="0"/>
              </a:rPr>
              <a:t>	changed from glory into glory, till in heaven we take our place,</a:t>
            </a:r>
          </a:p>
          <a:p>
            <a:pPr lvl="0"/>
            <a:r>
              <a:rPr lang="en-US" baseline="0" dirty="0">
                <a:latin typeface="Arial" panose="020B0604020202020204" pitchFamily="34" charset="0"/>
                <a:cs typeface="Arial" panose="020B0604020202020204" pitchFamily="34" charset="0"/>
              </a:rPr>
              <a:t>	till we cast our crowns before thee, lost in wonder, love, and praise.</a:t>
            </a:r>
          </a:p>
          <a:p>
            <a:pPr lvl="0"/>
            <a:r>
              <a:rPr lang="en-US" baseline="0" dirty="0">
                <a:latin typeface="Arial" panose="020B0604020202020204" pitchFamily="34" charset="0"/>
                <a:cs typeface="Arial" panose="020B0604020202020204" pitchFamily="34" charset="0"/>
              </a:rPr>
              <a:t>	</a:t>
            </a:r>
          </a:p>
          <a:p>
            <a:pPr lvl="0"/>
            <a:endParaRPr lang="en-US" dirty="0">
              <a:latin typeface="Arial" panose="020B0604020202020204" pitchFamily="34" charset="0"/>
              <a:cs typeface="Arial" panose="020B0604020202020204" pitchFamily="34" charset="0"/>
            </a:endParaRPr>
          </a:p>
          <a:p>
            <a:pPr lvl="0"/>
            <a:r>
              <a:rPr lang="en-US" b="1" dirty="0">
                <a:latin typeface="Arial" panose="020B0604020202020204" pitchFamily="34" charset="0"/>
                <a:cs typeface="Arial" panose="020B0604020202020204" pitchFamily="34" charset="0"/>
              </a:rPr>
              <a:t>References: </a:t>
            </a:r>
            <a:r>
              <a:rPr lang="en-US" dirty="0">
                <a:latin typeface="Arial" panose="020B0604020202020204" pitchFamily="34" charset="0"/>
                <a:cs typeface="Arial" panose="020B0604020202020204" pitchFamily="34" charset="0"/>
              </a:rPr>
              <a:t>Hymn: “Love Divine,</a:t>
            </a:r>
            <a:r>
              <a:rPr lang="en-US" baseline="0" dirty="0">
                <a:latin typeface="Arial" panose="020B0604020202020204" pitchFamily="34" charset="0"/>
                <a:cs typeface="Arial" panose="020B0604020202020204" pitchFamily="34" charset="0"/>
              </a:rPr>
              <a:t> All Loves Excelling” 1747</a:t>
            </a:r>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lvl="0"/>
            <a:endParaRPr lang="en-US" sz="1200" dirty="0">
              <a:latin typeface="Arial" panose="020B0604020202020204" pitchFamily="34" charset="0"/>
              <a:cs typeface="Arial" panose="020B0604020202020204" pitchFamily="34" charset="0"/>
            </a:endParaRPr>
          </a:p>
          <a:p>
            <a:pPr lvl="0"/>
            <a:r>
              <a:rPr lang="en-US" dirty="0">
                <a:latin typeface="Arial" panose="020B0604020202020204" pitchFamily="34" charset="0"/>
                <a:cs typeface="Arial" panose="020B0604020202020204" pitchFamily="34" charset="0"/>
              </a:rPr>
              <a:t>Image purchased from </a:t>
            </a:r>
            <a:r>
              <a:rPr lang="en-US" dirty="0" err="1">
                <a:latin typeface="Arial" panose="020B0604020202020204" pitchFamily="34" charset="0"/>
                <a:cs typeface="Arial" panose="020B0604020202020204" pitchFamily="34" charset="0"/>
              </a:rPr>
              <a:t>Lightstock</a:t>
            </a:r>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r>
              <a:rPr lang="en-US" dirty="0"/>
              <a:t>The concepts in this presentation are the intellectual property of Spiritual Leadership Inc., except as noted otherwise.</a:t>
            </a:r>
          </a:p>
          <a:p>
            <a:r>
              <a:rPr lang="en-US" dirty="0"/>
              <a:t>Copyright © 2016 Spiritual Leadership, Inc. All Rights Reserved. </a:t>
            </a:r>
          </a:p>
          <a:p>
            <a:pPr lvl="0"/>
            <a:endParaRPr lang="en-US" dirty="0">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6264218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71500" indent="-571500">
              <a:buFont typeface="Arial" panose="020B0604020202020204" pitchFamily="34" charset="0"/>
              <a:buChar char="•"/>
            </a:pPr>
            <a:r>
              <a:rPr lang="en-US" dirty="0"/>
              <a:t>contrast SLI with traditional strategic planning </a:t>
            </a:r>
          </a:p>
          <a:p>
            <a:pPr marL="571500" indent="-571500">
              <a:buFont typeface="Arial" panose="020B0604020202020204" pitchFamily="34" charset="0"/>
              <a:buChar char="•"/>
            </a:pPr>
            <a:r>
              <a:rPr lang="en-US" dirty="0"/>
              <a:t>paradigm shift of leadership is everywhere - need to lead together as we love &amp; learn together </a:t>
            </a:r>
          </a:p>
          <a:p>
            <a:pPr marL="571500" indent="-571500">
              <a:buFont typeface="Arial" panose="020B0604020202020204" pitchFamily="34" charset="0"/>
              <a:buChar char="•"/>
            </a:pPr>
            <a:r>
              <a:rPr lang="en-US" dirty="0"/>
              <a:t>sweet spot now of opportunity</a:t>
            </a:r>
          </a:p>
          <a:p>
            <a:pPr marL="571500" indent="-571500">
              <a:buFont typeface="Arial" panose="020B0604020202020204" pitchFamily="34" charset="0"/>
              <a:buChar char="•"/>
            </a:pPr>
            <a:r>
              <a:rPr lang="en-US" dirty="0"/>
              <a:t>key of discernment - hear what the Spirit is saying to the church</a:t>
            </a:r>
          </a:p>
          <a:p>
            <a:pPr marL="571500" indent="-571500">
              <a:buFont typeface="Arial" panose="020B0604020202020204" pitchFamily="34" charset="0"/>
              <a:buChar char="•"/>
            </a:pPr>
            <a:r>
              <a:rPr lang="en-US" dirty="0"/>
              <a:t>why 'next steps' language so key for this season </a:t>
            </a:r>
          </a:p>
          <a:p>
            <a:pPr marL="571500" indent="-571500">
              <a:buFont typeface="Arial" panose="020B0604020202020204" pitchFamily="34" charset="0"/>
              <a:buChar char="•"/>
            </a:pPr>
            <a:r>
              <a:rPr lang="en-US" dirty="0"/>
              <a:t>God is doing something new - pay attention - don't miss it </a:t>
            </a:r>
          </a:p>
          <a:p>
            <a:pPr marL="571500" indent="-571500">
              <a:buFont typeface="Arial" panose="020B0604020202020204" pitchFamily="34" charset="0"/>
              <a:buChar char="•"/>
            </a:pPr>
            <a:r>
              <a:rPr lang="en-US" dirty="0"/>
              <a:t>moving from Judges to Acts</a:t>
            </a:r>
          </a:p>
          <a:p>
            <a:pPr marL="571500" indent="-571500">
              <a:buFont typeface="Arial" panose="020B0604020202020204" pitchFamily="34" charset="0"/>
              <a:buChar char="•"/>
            </a:pPr>
            <a:r>
              <a:rPr lang="en-US" dirty="0"/>
              <a:t>realistic: not fast, not a band-aid, tension, trust the process</a:t>
            </a:r>
          </a:p>
          <a:p>
            <a:endParaRPr lang="en-US" dirty="0"/>
          </a:p>
        </p:txBody>
      </p:sp>
      <p:sp>
        <p:nvSpPr>
          <p:cNvPr id="4" name="Slide Number Placeholder 3"/>
          <p:cNvSpPr>
            <a:spLocks noGrp="1"/>
          </p:cNvSpPr>
          <p:nvPr>
            <p:ph type="sldNum" sz="quarter" idx="5"/>
          </p:nvPr>
        </p:nvSpPr>
        <p:spPr/>
        <p:txBody>
          <a:bodyPr/>
          <a:lstStyle/>
          <a:p>
            <a:fld id="{3F9E4716-D8EB-4B59-9D16-F0B5C89847C6}" type="slidenum">
              <a:rPr lang="en-US" smtClean="0"/>
              <a:t>35</a:t>
            </a:fld>
            <a:endParaRPr lang="en-US"/>
          </a:p>
        </p:txBody>
      </p:sp>
    </p:spTree>
    <p:extLst>
      <p:ext uri="{BB962C8B-B14F-4D97-AF65-F5344CB8AC3E}">
        <p14:creationId xmlns:p14="http://schemas.microsoft.com/office/powerpoint/2010/main" val="3130993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buFont typeface="Courier New" pitchFamily="49" charset="0"/>
              <a:buChar char="o"/>
              <a:defRPr/>
            </a:pPr>
            <a:r>
              <a:rPr lang="en-US" dirty="0">
                <a:cs typeface="FrankRuehl" pitchFamily="34" charset="-79"/>
              </a:rPr>
              <a:t>Facilitator notes</a:t>
            </a:r>
          </a:p>
          <a:p>
            <a:pPr marL="685800" marR="0" lvl="1" indent="-228600" algn="l" defTabSz="914400" rtl="0" eaLnBrk="1" fontAlgn="auto" latinLnBrk="0" hangingPunct="1">
              <a:lnSpc>
                <a:spcPct val="100000"/>
              </a:lnSpc>
              <a:spcBef>
                <a:spcPts val="0"/>
              </a:spcBef>
              <a:spcAft>
                <a:spcPts val="0"/>
              </a:spcAft>
              <a:buClrTx/>
              <a:buSzTx/>
              <a:buFont typeface="Courier New" pitchFamily="49" charset="0"/>
              <a:buChar char="o"/>
              <a:tabLst/>
              <a:defRPr/>
            </a:pPr>
            <a:r>
              <a:rPr lang="en-US" dirty="0"/>
              <a:t>We define team as the best of both worlds coming together – where people live life deeply with one another in pursuit of Christ and in pursuit of a common mission or purpose. This combines the relational/formational aspects of small groups with the task/purpose aspects of committees. Ask people to share their thoughts and reflections. Have you ever thought of teams in this way? Think about the implications of this: instead of having separate committees and small groups to attend for each person, what if each person had that main place where he/she plugged in that met both purposes? Would this keep us from having such a bifurcation between tasks and relationships? What other implications are there? What about people who don’t like one or the other – would this stretch them? Have folks share thoughts. Remember to use the question to draw discovery out of the participants rather than just tell them all the answers. As a facilitator, you are a co-learner here.</a:t>
            </a:r>
          </a:p>
          <a:p>
            <a:pPr lvl="0">
              <a:buFont typeface="Courier New" pitchFamily="49" charset="0"/>
              <a:buChar char="o"/>
              <a:defRPr/>
            </a:pPr>
            <a:endParaRPr lang="en-US" dirty="0">
              <a:cs typeface="FrankRuehl" pitchFamily="34" charset="-79"/>
            </a:endParaRPr>
          </a:p>
          <a:p>
            <a:pPr lvl="0">
              <a:buFont typeface="Courier New" pitchFamily="49" charset="0"/>
              <a:buChar char="o"/>
              <a:defRPr/>
            </a:pPr>
            <a:r>
              <a:rPr lang="en-US" dirty="0">
                <a:cs typeface="FrankRuehl" pitchFamily="34" charset="-79"/>
              </a:rPr>
              <a:t>Stories</a:t>
            </a:r>
          </a:p>
          <a:p>
            <a:pPr lvl="0">
              <a:buFont typeface="Courier New" pitchFamily="49" charset="0"/>
              <a:buChar char="o"/>
              <a:defRPr/>
            </a:pPr>
            <a:r>
              <a:rPr lang="en-US" dirty="0">
                <a:cs typeface="FrankRuehl" pitchFamily="34" charset="-79"/>
              </a:rPr>
              <a:t>References</a:t>
            </a:r>
          </a:p>
          <a:p>
            <a:endParaRPr lang="en-US" sz="600" dirty="0"/>
          </a:p>
          <a:p>
            <a:endParaRPr lang="en-US" sz="600" dirty="0"/>
          </a:p>
          <a:p>
            <a:r>
              <a:rPr lang="en-US" sz="800" dirty="0"/>
              <a:t>The concepts in this presentation are the intellectual property of Spiritual Leadership Inc., except as noted otherwise.</a:t>
            </a:r>
          </a:p>
          <a:p>
            <a:r>
              <a:rPr lang="en-US" sz="800" dirty="0"/>
              <a:t>Copyright © 2016 Spiritual Leadership, Inc. All Rights Reserved. </a:t>
            </a:r>
          </a:p>
          <a:p>
            <a:endParaRPr lang="en-US" sz="600" dirty="0"/>
          </a:p>
          <a:p>
            <a:endParaRPr lang="en-US" dirty="0"/>
          </a:p>
          <a:p>
            <a:endParaRPr lang="en-US" dirty="0"/>
          </a:p>
        </p:txBody>
      </p:sp>
      <p:sp>
        <p:nvSpPr>
          <p:cNvPr id="4" name="Slide Number Placeholder 3"/>
          <p:cNvSpPr>
            <a:spLocks noGrp="1"/>
          </p:cNvSpPr>
          <p:nvPr>
            <p:ph type="sldNum" sz="quarter" idx="10"/>
          </p:nvPr>
        </p:nvSpPr>
        <p:spPr/>
        <p:txBody>
          <a:bodyPr/>
          <a:lstStyle/>
          <a:p>
            <a:fld id="{5B7CB3BE-368A-43F0-94C3-EEEA3A4DF7E3}" type="slidenum">
              <a:rPr lang="en-US" smtClean="0"/>
              <a:t>36</a:t>
            </a:fld>
            <a:endParaRPr lang="en-US"/>
          </a:p>
        </p:txBody>
      </p:sp>
    </p:spTree>
    <p:extLst>
      <p:ext uri="{BB962C8B-B14F-4D97-AF65-F5344CB8AC3E}">
        <p14:creationId xmlns:p14="http://schemas.microsoft.com/office/powerpoint/2010/main" val="16677205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dirty="0">
                <a:latin typeface="Arial" panose="020B0604020202020204" pitchFamily="34" charset="0"/>
                <a:cs typeface="Arial" panose="020B0604020202020204" pitchFamily="34" charset="0"/>
              </a:rPr>
              <a:t>*</a:t>
            </a:r>
          </a:p>
          <a:p>
            <a:r>
              <a:rPr lang="en-US" sz="1200" b="1" dirty="0">
                <a:latin typeface="Arial" panose="020B0604020202020204" pitchFamily="34" charset="0"/>
                <a:cs typeface="Arial" panose="020B0604020202020204" pitchFamily="34" charset="0"/>
              </a:rPr>
              <a:t>Facilitator Notes</a:t>
            </a:r>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Take some time to read the Scripture on the slide and perhaps even more</a:t>
            </a:r>
            <a:r>
              <a:rPr lang="en-US" sz="1200" baseline="0" dirty="0">
                <a:latin typeface="Arial" panose="020B0604020202020204" pitchFamily="34" charset="0"/>
                <a:cs typeface="Arial" panose="020B0604020202020204" pitchFamily="34" charset="0"/>
              </a:rPr>
              <a:t> of the passage in</a:t>
            </a:r>
            <a:r>
              <a:rPr lang="en-US" sz="1200" dirty="0">
                <a:latin typeface="Arial" panose="020B0604020202020204" pitchFamily="34" charset="0"/>
                <a:cs typeface="Arial" panose="020B0604020202020204" pitchFamily="34" charset="0"/>
              </a:rPr>
              <a:t> John 15:1-17.</a:t>
            </a:r>
            <a:r>
              <a:rPr lang="en-US" sz="1200" baseline="0" dirty="0">
                <a:latin typeface="Arial" panose="020B0604020202020204" pitchFamily="34" charset="0"/>
                <a:cs typeface="Arial" panose="020B0604020202020204" pitchFamily="34" charset="0"/>
              </a:rPr>
              <a:t>  D</a:t>
            </a:r>
            <a:r>
              <a:rPr lang="en-US" sz="1200" dirty="0">
                <a:latin typeface="Arial" panose="020B0604020202020204" pitchFamily="34" charset="0"/>
                <a:cs typeface="Arial" panose="020B0604020202020204" pitchFamily="34" charset="0"/>
              </a:rPr>
              <a:t>iscuss it as a group. What are the implications of this personally? What about corporately?  It might even be helpful to</a:t>
            </a:r>
            <a:r>
              <a:rPr lang="en-US" sz="1200" baseline="0" dirty="0">
                <a:latin typeface="Arial" panose="020B0604020202020204" pitchFamily="34" charset="0"/>
                <a:cs typeface="Arial" panose="020B0604020202020204" pitchFamily="34" charset="0"/>
              </a:rPr>
              <a:t> count the number of times in these 17 verses that the words “abide,” “love,” and “fruit” appear. Quite revealing as one of the last messages Jesus gave his disciples before his crucifixion.</a:t>
            </a:r>
            <a:endParaRPr lang="en-US" sz="1200" dirty="0">
              <a:latin typeface="Arial" panose="020B0604020202020204" pitchFamily="34" charset="0"/>
              <a:cs typeface="Arial" panose="020B0604020202020204" pitchFamily="34" charset="0"/>
            </a:endParaRPr>
          </a:p>
          <a:p>
            <a:endParaRPr lang="en-US" sz="1200" b="1" dirty="0">
              <a:latin typeface="Arial" panose="020B0604020202020204" pitchFamily="34" charset="0"/>
              <a:cs typeface="Arial" panose="020B0604020202020204" pitchFamily="34" charset="0"/>
            </a:endParaRPr>
          </a:p>
          <a:p>
            <a:r>
              <a:rPr lang="en-US" sz="1200" b="1" dirty="0">
                <a:latin typeface="Arial" panose="020B0604020202020204" pitchFamily="34" charset="0"/>
                <a:cs typeface="Arial" panose="020B0604020202020204" pitchFamily="34" charset="0"/>
              </a:rPr>
              <a:t>Purpose of slide:</a:t>
            </a:r>
          </a:p>
          <a:p>
            <a:r>
              <a:rPr lang="en-US" sz="1200" b="0" dirty="0">
                <a:latin typeface="Arial" panose="020B0604020202020204" pitchFamily="34" charset="0"/>
                <a:cs typeface="Arial" panose="020B0604020202020204" pitchFamily="34" charset="0"/>
              </a:rPr>
              <a:t>This slide reminds us how our own intimate relationship with Jesus,</a:t>
            </a:r>
            <a:r>
              <a:rPr lang="en-US" sz="1200" b="0" baseline="0" dirty="0">
                <a:latin typeface="Arial" panose="020B0604020202020204" pitchFamily="34" charset="0"/>
                <a:cs typeface="Arial" panose="020B0604020202020204" pitchFamily="34" charset="0"/>
              </a:rPr>
              <a:t> abiding in his love, enables us to bear the fruit that </a:t>
            </a:r>
            <a:r>
              <a:rPr lang="en-US" sz="1200" b="0" i="1" baseline="0" dirty="0">
                <a:latin typeface="Arial" panose="020B0604020202020204" pitchFamily="34" charset="0"/>
                <a:cs typeface="Arial" panose="020B0604020202020204" pitchFamily="34" charset="0"/>
              </a:rPr>
              <a:t>glorifies</a:t>
            </a:r>
            <a:r>
              <a:rPr lang="en-US" sz="1200" b="0" baseline="0" dirty="0">
                <a:latin typeface="Arial" panose="020B0604020202020204" pitchFamily="34" charset="0"/>
                <a:cs typeface="Arial" panose="020B0604020202020204" pitchFamily="34" charset="0"/>
              </a:rPr>
              <a:t> God and reveals that we are true disciples of Jesus.</a:t>
            </a:r>
          </a:p>
          <a:p>
            <a:endParaRPr lang="en-US" sz="1200" b="0" dirty="0">
              <a:latin typeface="Arial" panose="020B0604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Message of slide:</a:t>
            </a:r>
            <a:endParaRPr lang="en-US" sz="1200" b="0" dirty="0">
              <a:latin typeface="Arial" panose="020B0604020202020204" pitchFamily="34" charset="0"/>
              <a:cs typeface="Arial" panose="020B0604020202020204" pitchFamily="34" charset="0"/>
            </a:endParaRPr>
          </a:p>
          <a:p>
            <a:r>
              <a:rPr lang="en-US" sz="1200" b="0" dirty="0">
                <a:latin typeface="Arial" panose="020B0604020202020204" pitchFamily="34" charset="0"/>
                <a:cs typeface="Arial" panose="020B0604020202020204" pitchFamily="34" charset="0"/>
              </a:rPr>
              <a:t>The first 17 verses of John 15 are all part of a</a:t>
            </a:r>
            <a:r>
              <a:rPr lang="en-US" sz="1200" b="0" baseline="0" dirty="0">
                <a:latin typeface="Arial" panose="020B0604020202020204" pitchFamily="34" charset="0"/>
                <a:cs typeface="Arial" panose="020B0604020202020204" pitchFamily="34" charset="0"/>
              </a:rPr>
              <a:t> very</a:t>
            </a:r>
            <a:r>
              <a:rPr lang="en-US" sz="1200" b="0" dirty="0">
                <a:latin typeface="Arial" panose="020B0604020202020204" pitchFamily="34" charset="0"/>
                <a:cs typeface="Arial" panose="020B0604020202020204" pitchFamily="34" charset="0"/>
              </a:rPr>
              <a:t> important passage for SLI as we emphasize</a:t>
            </a:r>
            <a:r>
              <a:rPr lang="en-US" sz="1200" b="0" baseline="0" dirty="0">
                <a:latin typeface="Arial" panose="020B0604020202020204" pitchFamily="34" charset="0"/>
                <a:cs typeface="Arial" panose="020B0604020202020204" pitchFamily="34" charset="0"/>
              </a:rPr>
              <a:t> “abiding in Christ.” This particular part of the passage reminds us of how we are meant to BE and REVEAL the glory of God—by abiding as branches of the True Vine, and </a:t>
            </a:r>
            <a:r>
              <a:rPr lang="en-US" sz="1200" b="0" i="1" baseline="0" dirty="0">
                <a:latin typeface="Arial" panose="020B0604020202020204" pitchFamily="34" charset="0"/>
                <a:cs typeface="Arial" panose="020B0604020202020204" pitchFamily="34" charset="0"/>
              </a:rPr>
              <a:t>bearing</a:t>
            </a:r>
            <a:r>
              <a:rPr lang="en-US" sz="1200" b="0" baseline="0" dirty="0">
                <a:latin typeface="Arial" panose="020B0604020202020204" pitchFamily="34" charset="0"/>
                <a:cs typeface="Arial" panose="020B0604020202020204" pitchFamily="34" charset="0"/>
              </a:rPr>
              <a:t> (not producing on our own) </a:t>
            </a:r>
            <a:r>
              <a:rPr lang="en-US" sz="1200" b="0" i="1" baseline="0" dirty="0">
                <a:latin typeface="Arial" panose="020B0604020202020204" pitchFamily="34" charset="0"/>
                <a:cs typeface="Arial" panose="020B0604020202020204" pitchFamily="34" charset="0"/>
              </a:rPr>
              <a:t>much fruit </a:t>
            </a:r>
            <a:r>
              <a:rPr lang="en-US" sz="1200" b="0" baseline="0" dirty="0">
                <a:latin typeface="Arial" panose="020B0604020202020204" pitchFamily="34" charset="0"/>
                <a:cs typeface="Arial" panose="020B0604020202020204" pitchFamily="34" charset="0"/>
              </a:rPr>
              <a:t>that reveals his life and purpose for humanity as divine love flowing through our lives as his disciples, to the glory of God.  This is a critical dimension of “the glory of God filling the earth as the waters cover the sea.” Verse 5 “apart from me you can do nothing” is a very important reminder to those of us who tend to place “doing” ahead of “being.”  This could be a critical part of the discussion. </a:t>
            </a:r>
          </a:p>
          <a:p>
            <a:endParaRPr lang="en-US" sz="1200" b="1" dirty="0">
              <a:latin typeface="Arial" panose="020B0604020202020204" pitchFamily="34" charset="0"/>
              <a:cs typeface="Arial" panose="020B0604020202020204" pitchFamily="34" charset="0"/>
            </a:endParaRPr>
          </a:p>
          <a:p>
            <a:r>
              <a:rPr lang="en-US" sz="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(4) Abide in me as I abide in you. Just as the branch cannot bear fruit by itself unless it abides in the vine, neither can you unless you abide in me. (5) I am the vine, you are the branches. Those who abide in me and I in them bear much fruit, because apart from me you can do nothing. (8)</a:t>
            </a:r>
            <a:r>
              <a:rPr lang="en-US" sz="1200" baseline="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My Father is glorified by this, that you bear much fruit and become (or “prove to be”) my disciples.”</a:t>
            </a:r>
            <a:r>
              <a:rPr lang="en-US" sz="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p>
          <a:p>
            <a:endParaRPr lang="en-US" sz="1200" b="1" dirty="0">
              <a:latin typeface="Arial" panose="020B0604020202020204" pitchFamily="34" charset="0"/>
              <a:cs typeface="Arial" panose="020B0604020202020204" pitchFamily="34" charset="0"/>
            </a:endParaRPr>
          </a:p>
          <a:p>
            <a:pPr lvl="0"/>
            <a:r>
              <a:rPr lang="en-US" sz="1200" b="1" dirty="0">
                <a:latin typeface="Arial" panose="020B0604020202020204" pitchFamily="34" charset="0"/>
                <a:cs typeface="Arial" panose="020B0604020202020204" pitchFamily="34" charset="0"/>
              </a:rPr>
              <a:t>Stories: </a:t>
            </a:r>
            <a:r>
              <a:rPr lang="en-US" sz="1200" b="0" dirty="0">
                <a:latin typeface="Arial" panose="020B0604020202020204" pitchFamily="34" charset="0"/>
                <a:cs typeface="Arial" panose="020B0604020202020204" pitchFamily="34" charset="0"/>
              </a:rPr>
              <a:t>Maybe you have a</a:t>
            </a:r>
            <a:r>
              <a:rPr lang="en-US" sz="1200" b="0" baseline="0" dirty="0">
                <a:latin typeface="Arial" panose="020B0604020202020204" pitchFamily="34" charset="0"/>
                <a:cs typeface="Arial" panose="020B0604020202020204" pitchFamily="34" charset="0"/>
              </a:rPr>
              <a:t> short story</a:t>
            </a:r>
            <a:r>
              <a:rPr lang="en-US" sz="1200" b="0" dirty="0">
                <a:latin typeface="Arial" panose="020B0604020202020204" pitchFamily="34" charset="0"/>
                <a:cs typeface="Arial" panose="020B0604020202020204" pitchFamily="34" charset="0"/>
              </a:rPr>
              <a:t> of your own as to how this flow of Christ in your life as his branch first</a:t>
            </a:r>
            <a:r>
              <a:rPr lang="en-US" sz="1200" b="0" baseline="0" dirty="0">
                <a:latin typeface="Arial" panose="020B0604020202020204" pitchFamily="34" charset="0"/>
                <a:cs typeface="Arial" panose="020B0604020202020204" pitchFamily="34" charset="0"/>
              </a:rPr>
              <a:t> became a reality.</a:t>
            </a:r>
            <a:endParaRPr lang="en-US" sz="1200" b="0" dirty="0">
              <a:latin typeface="Arial" panose="020B0604020202020204" pitchFamily="34" charset="0"/>
              <a:cs typeface="Arial" panose="020B0604020202020204" pitchFamily="34" charset="0"/>
            </a:endParaRPr>
          </a:p>
          <a:p>
            <a:pPr lvl="0"/>
            <a:endParaRPr lang="en-US" sz="1200" b="1" dirty="0">
              <a:latin typeface="Arial" panose="020B0604020202020204" pitchFamily="34" charset="0"/>
              <a:cs typeface="Arial" panose="020B0604020202020204" pitchFamily="34" charset="0"/>
            </a:endParaRPr>
          </a:p>
          <a:p>
            <a:pPr lvl="0"/>
            <a:endParaRPr lang="en-US" sz="1200" b="1" dirty="0">
              <a:latin typeface="Arial" panose="020B0604020202020204" pitchFamily="34" charset="0"/>
              <a:cs typeface="Arial" panose="020B0604020202020204" pitchFamily="34" charset="0"/>
            </a:endParaRPr>
          </a:p>
          <a:p>
            <a:pPr lvl="0"/>
            <a:r>
              <a:rPr lang="en-US" sz="1200" b="1" dirty="0">
                <a:latin typeface="Arial" panose="020B0604020202020204" pitchFamily="34" charset="0"/>
                <a:cs typeface="Arial" panose="020B0604020202020204" pitchFamily="34" charset="0"/>
              </a:rPr>
              <a:t>References:</a:t>
            </a:r>
          </a:p>
          <a:p>
            <a:pPr>
              <a:spcBef>
                <a:spcPct val="0"/>
              </a:spcBef>
            </a:pPr>
            <a:r>
              <a:rPr lang="en-US" sz="1200" dirty="0">
                <a:latin typeface="Arial" panose="020B0604020202020204" pitchFamily="34" charset="0"/>
                <a:cs typeface="Arial" panose="020B0604020202020204" pitchFamily="34" charset="0"/>
              </a:rPr>
              <a:t>The abiding is in Christ’s love.  This can easily be forgotten and something else can be substituted.  Ultimately, our task is one of intimacy with Jesus and his love (divine love) flowing into us and through us for fruitfulness in the world. Paul declares that his ultimate prayer for us is: “that according to the riches of his glory, he may grant that</a:t>
            </a:r>
            <a:r>
              <a:rPr lang="en-US" sz="1200" baseline="0" dirty="0">
                <a:latin typeface="Arial" panose="020B0604020202020204" pitchFamily="34" charset="0"/>
                <a:cs typeface="Arial" panose="020B0604020202020204" pitchFamily="34" charset="0"/>
              </a:rPr>
              <a:t> you may be strengthened in your inner being with power through his Spirit, and that Christ may dwell in your hearts through faith, as you are being rooted and grounded in love. . . . and to know the love of Christ that surpasses knowledge, so that ]you may be filled with all the fullness of God” (Ephesians 3:14-21).</a:t>
            </a:r>
            <a:endParaRPr lang="en-US" sz="1200" dirty="0">
              <a:latin typeface="Arial" panose="020B0604020202020204" pitchFamily="34" charset="0"/>
              <a:cs typeface="Arial" panose="020B0604020202020204" pitchFamily="34" charset="0"/>
            </a:endParaRPr>
          </a:p>
          <a:p>
            <a:pPr>
              <a:spcBef>
                <a:spcPct val="0"/>
              </a:spcBef>
            </a:pPr>
            <a:endParaRPr lang="en-US" sz="1200" dirty="0">
              <a:latin typeface="Arial" panose="020B0604020202020204" pitchFamily="34" charset="0"/>
              <a:cs typeface="Arial" panose="020B0604020202020204" pitchFamily="34" charset="0"/>
            </a:endParaRPr>
          </a:p>
          <a:p>
            <a:pPr>
              <a:spcBef>
                <a:spcPct val="0"/>
              </a:spcBef>
            </a:pPr>
            <a:r>
              <a:rPr lang="en-US" sz="1200" dirty="0">
                <a:latin typeface="Arial" panose="020B0604020202020204" pitchFamily="34" charset="0"/>
                <a:cs typeface="Arial" panose="020B0604020202020204" pitchFamily="34" charset="0"/>
              </a:rPr>
              <a:t>In the words of Charles Wesley:</a:t>
            </a:r>
          </a:p>
          <a:p>
            <a:pPr>
              <a:spcBef>
                <a:spcPct val="0"/>
              </a:spcBef>
            </a:pPr>
            <a:r>
              <a:rPr lang="en-US" sz="1200" dirty="0">
                <a:latin typeface="Arial" panose="020B0604020202020204" pitchFamily="34" charset="0"/>
                <a:cs typeface="Arial" panose="020B0604020202020204" pitchFamily="34" charset="0"/>
              </a:rPr>
              <a:t>	</a:t>
            </a:r>
            <a:r>
              <a:rPr lang="en-US" sz="1200" i="1" dirty="0">
                <a:latin typeface="Arial" panose="020B0604020202020204" pitchFamily="34" charset="0"/>
                <a:cs typeface="Arial" panose="020B0604020202020204" pitchFamily="34" charset="0"/>
              </a:rPr>
              <a:t>Love divine, all loves excelling,</a:t>
            </a:r>
          </a:p>
          <a:p>
            <a:pPr>
              <a:spcBef>
                <a:spcPct val="0"/>
              </a:spcBef>
            </a:pPr>
            <a:r>
              <a:rPr lang="en-US" sz="1200" i="1" dirty="0">
                <a:latin typeface="Arial" panose="020B0604020202020204" pitchFamily="34" charset="0"/>
                <a:cs typeface="Arial" panose="020B0604020202020204" pitchFamily="34" charset="0"/>
              </a:rPr>
              <a:t>	Joy of heaven to earth come down,</a:t>
            </a:r>
          </a:p>
          <a:p>
            <a:pPr>
              <a:spcBef>
                <a:spcPct val="0"/>
              </a:spcBef>
            </a:pPr>
            <a:r>
              <a:rPr lang="en-US" sz="1200" i="1" dirty="0">
                <a:latin typeface="Arial" panose="020B0604020202020204" pitchFamily="34" charset="0"/>
                <a:cs typeface="Arial" panose="020B0604020202020204" pitchFamily="34" charset="0"/>
              </a:rPr>
              <a:t>	Fix in us thy humble dwelling,</a:t>
            </a:r>
          </a:p>
          <a:p>
            <a:pPr>
              <a:spcBef>
                <a:spcPct val="0"/>
              </a:spcBef>
            </a:pPr>
            <a:r>
              <a:rPr lang="en-US" sz="1200" i="1" dirty="0">
                <a:latin typeface="Arial" panose="020B0604020202020204" pitchFamily="34" charset="0"/>
                <a:cs typeface="Arial" panose="020B0604020202020204" pitchFamily="34" charset="0"/>
              </a:rPr>
              <a:t>	All thy faithful mercies crown!</a:t>
            </a:r>
          </a:p>
          <a:p>
            <a:pPr>
              <a:spcBef>
                <a:spcPct val="0"/>
              </a:spcBef>
            </a:pPr>
            <a:r>
              <a:rPr lang="en-US" sz="1200" i="1" dirty="0">
                <a:latin typeface="Arial" panose="020B0604020202020204" pitchFamily="34" charset="0"/>
                <a:cs typeface="Arial" panose="020B0604020202020204" pitchFamily="34" charset="0"/>
              </a:rPr>
              <a:t>	Jesus,</a:t>
            </a:r>
            <a:r>
              <a:rPr lang="en-US" sz="1200" i="1" baseline="0" dirty="0">
                <a:latin typeface="Arial" panose="020B0604020202020204" pitchFamily="34" charset="0"/>
                <a:cs typeface="Arial" panose="020B0604020202020204" pitchFamily="34" charset="0"/>
              </a:rPr>
              <a:t> thou art all compassion,</a:t>
            </a:r>
          </a:p>
          <a:p>
            <a:pPr>
              <a:spcBef>
                <a:spcPct val="0"/>
              </a:spcBef>
            </a:pPr>
            <a:r>
              <a:rPr lang="en-US" sz="1200" i="1" baseline="0" dirty="0">
                <a:latin typeface="Arial" panose="020B0604020202020204" pitchFamily="34" charset="0"/>
                <a:cs typeface="Arial" panose="020B0604020202020204" pitchFamily="34" charset="0"/>
              </a:rPr>
              <a:t>	Pure, unbounded love thou art;</a:t>
            </a:r>
          </a:p>
          <a:p>
            <a:pPr>
              <a:spcBef>
                <a:spcPct val="0"/>
              </a:spcBef>
            </a:pPr>
            <a:r>
              <a:rPr lang="en-US" sz="1200" i="1" baseline="0" dirty="0">
                <a:latin typeface="Arial" panose="020B0604020202020204" pitchFamily="34" charset="0"/>
                <a:cs typeface="Arial" panose="020B0604020202020204" pitchFamily="34" charset="0"/>
              </a:rPr>
              <a:t>	Visit us with thy salvation;</a:t>
            </a:r>
          </a:p>
          <a:p>
            <a:pPr>
              <a:spcBef>
                <a:spcPct val="0"/>
              </a:spcBef>
            </a:pPr>
            <a:r>
              <a:rPr lang="en-US" sz="1200" i="1" baseline="0" dirty="0">
                <a:latin typeface="Arial" panose="020B0604020202020204" pitchFamily="34" charset="0"/>
                <a:cs typeface="Arial" panose="020B0604020202020204" pitchFamily="34" charset="0"/>
              </a:rPr>
              <a:t>	Enter every trembling heart.</a:t>
            </a:r>
            <a:endParaRPr lang="en-US" sz="1200" i="1" dirty="0">
              <a:latin typeface="Arial" panose="020B0604020202020204" pitchFamily="34" charset="0"/>
              <a:cs typeface="Arial" panose="020B0604020202020204" pitchFamily="34" charset="0"/>
            </a:endParaRPr>
          </a:p>
          <a:p>
            <a:pPr lvl="0"/>
            <a:endParaRPr lang="en-US" sz="1200" b="1" dirty="0">
              <a:latin typeface="Arial" panose="020B0604020202020204" pitchFamily="34" charset="0"/>
              <a:cs typeface="Arial" panose="020B0604020202020204" pitchFamily="34" charset="0"/>
            </a:endParaRPr>
          </a:p>
          <a:p>
            <a:pPr lvl="0"/>
            <a:endParaRPr lang="en-US" sz="1200" dirty="0">
              <a:latin typeface="Arial" panose="020B0604020202020204" pitchFamily="34" charset="0"/>
              <a:cs typeface="Arial" panose="020B0604020202020204" pitchFamily="34" charset="0"/>
            </a:endParaRPr>
          </a:p>
          <a:p>
            <a:pPr lvl="0"/>
            <a:r>
              <a:rPr lang="en-US" sz="1200" dirty="0">
                <a:latin typeface="Arial" panose="020B0604020202020204" pitchFamily="34" charset="0"/>
                <a:cs typeface="Arial" panose="020B0604020202020204" pitchFamily="34" charset="0"/>
              </a:rPr>
              <a:t>© 2013  Spiritual Leadership, Inc.</a:t>
            </a:r>
          </a:p>
          <a:p>
            <a:endParaRPr lang="en-US" dirty="0"/>
          </a:p>
        </p:txBody>
      </p:sp>
      <p:sp>
        <p:nvSpPr>
          <p:cNvPr id="4" name="Slide Number Placeholder 3"/>
          <p:cNvSpPr>
            <a:spLocks noGrp="1"/>
          </p:cNvSpPr>
          <p:nvPr>
            <p:ph type="sldNum" sz="quarter" idx="10"/>
          </p:nvPr>
        </p:nvSpPr>
        <p:spPr/>
        <p:txBody>
          <a:bodyPr/>
          <a:lstStyle/>
          <a:p>
            <a:fld id="{8643ADC0-9ADA-47E1-A643-70B82E7D2E76}" type="slidenum">
              <a:rPr lang="en-US" smtClean="0"/>
              <a:t>5</a:t>
            </a:fld>
            <a:endParaRPr lang="en-US"/>
          </a:p>
        </p:txBody>
      </p:sp>
    </p:spTree>
    <p:extLst>
      <p:ext uri="{BB962C8B-B14F-4D97-AF65-F5344CB8AC3E}">
        <p14:creationId xmlns:p14="http://schemas.microsoft.com/office/powerpoint/2010/main" val="31130861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F9E4716-D8EB-4B59-9D16-F0B5C89847C6}" type="slidenum">
              <a:rPr lang="en-US" smtClean="0"/>
              <a:t>37</a:t>
            </a:fld>
            <a:endParaRPr lang="en-US"/>
          </a:p>
        </p:txBody>
      </p:sp>
    </p:spTree>
    <p:extLst>
      <p:ext uri="{BB962C8B-B14F-4D97-AF65-F5344CB8AC3E}">
        <p14:creationId xmlns:p14="http://schemas.microsoft.com/office/powerpoint/2010/main" val="8632286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4"/>
        <p:cNvGrpSpPr/>
        <p:nvPr/>
      </p:nvGrpSpPr>
      <p:grpSpPr>
        <a:xfrm>
          <a:off x="0" y="0"/>
          <a:ext cx="0" cy="0"/>
          <a:chOff x="0" y="0"/>
          <a:chExt cx="0" cy="0"/>
        </a:xfrm>
      </p:grpSpPr>
      <p:sp>
        <p:nvSpPr>
          <p:cNvPr id="775" name="Google Shape;775;p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76" name="Google Shape;776;p5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777" name="Google Shape;777;p5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38</a:t>
            </a:fld>
            <a:endParaRPr/>
          </a:p>
        </p:txBody>
      </p:sp>
    </p:spTree>
    <p:extLst>
      <p:ext uri="{BB962C8B-B14F-4D97-AF65-F5344CB8AC3E}">
        <p14:creationId xmlns:p14="http://schemas.microsoft.com/office/powerpoint/2010/main" val="11078643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ChangeArrowheads="1" noTextEdit="1"/>
          </p:cNvSpPr>
          <p:nvPr>
            <p:ph type="sldImg"/>
          </p:nvPr>
        </p:nvSpPr>
        <p:spPr bwMode="auto">
          <a:xfrm>
            <a:off x="381000" y="685800"/>
            <a:ext cx="6096000" cy="3429000"/>
          </a:xfrm>
          <a:prstGeom prst="rect">
            <a:avLst/>
          </a:prstGeom>
          <a:noFill/>
          <a:ln>
            <a:solidFill>
              <a:srgbClr val="000000"/>
            </a:solidFill>
            <a:miter lim="800000"/>
            <a:headEnd/>
            <a:tailEnd/>
          </a:ln>
        </p:spPr>
      </p:sp>
      <p:sp>
        <p:nvSpPr>
          <p:cNvPr id="136195" name="Rectangle 3"/>
          <p:cNvSpPr>
            <a:spLocks noGrp="1" noChangeArrowheads="1"/>
          </p:cNvSpPr>
          <p:nvPr>
            <p:ph type="body" idx="1"/>
          </p:nvPr>
        </p:nvSpPr>
        <p:spPr bwMode="auto">
          <a:xfrm>
            <a:off x="685186" y="4344170"/>
            <a:ext cx="5487629" cy="4114800"/>
          </a:xfrm>
          <a:prstGeom prst="rect">
            <a:avLst/>
          </a:prstGeom>
          <a:noFill/>
          <a:ln>
            <a:miter lim="800000"/>
            <a:headEnd/>
            <a:tailEnd/>
          </a:ln>
        </p:spPr>
        <p:txBody>
          <a:bodyPr/>
          <a:lstStyle/>
          <a:p>
            <a:r>
              <a:rPr lang="en-US" b="1" dirty="0">
                <a:latin typeface="Arial" panose="020B0604020202020204" pitchFamily="34" charset="0"/>
                <a:cs typeface="Arial" panose="020B0604020202020204" pitchFamily="34" charset="0"/>
              </a:rPr>
              <a:t>*</a:t>
            </a:r>
          </a:p>
          <a:p>
            <a:r>
              <a:rPr lang="en-US" b="1" dirty="0">
                <a:latin typeface="Arial" panose="020B0604020202020204" pitchFamily="34" charset="0"/>
                <a:cs typeface="Arial" panose="020B0604020202020204" pitchFamily="34" charset="0"/>
              </a:rPr>
              <a:t>Facilitator Notes</a:t>
            </a:r>
          </a:p>
          <a:p>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Purpose</a:t>
            </a:r>
            <a:r>
              <a:rPr lang="en-US" b="1" baseline="0" dirty="0">
                <a:latin typeface="Arial" panose="020B0604020202020204" pitchFamily="34" charset="0"/>
                <a:cs typeface="Arial" panose="020B0604020202020204" pitchFamily="34" charset="0"/>
              </a:rPr>
              <a:t> of the slide: </a:t>
            </a:r>
            <a:r>
              <a:rPr lang="en-US" baseline="0" dirty="0">
                <a:latin typeface="Arial" panose="020B0604020202020204" pitchFamily="34" charset="0"/>
                <a:cs typeface="Arial" panose="020B0604020202020204" pitchFamily="34" charset="0"/>
              </a:rPr>
              <a:t>To link our Formation disciplines to the biblical message and the work of the Holy Spirit in our lives.</a:t>
            </a:r>
          </a:p>
          <a:p>
            <a:endParaRPr lang="en-US" baseline="0" dirty="0">
              <a:latin typeface="Arial" panose="020B0604020202020204" pitchFamily="34" charset="0"/>
              <a:cs typeface="Arial" panose="020B0604020202020204" pitchFamily="34" charset="0"/>
            </a:endParaRPr>
          </a:p>
          <a:p>
            <a:r>
              <a:rPr lang="en-US" b="1" baseline="0" dirty="0">
                <a:latin typeface="Arial" panose="020B0604020202020204" pitchFamily="34" charset="0"/>
                <a:cs typeface="Arial" panose="020B0604020202020204" pitchFamily="34" charset="0"/>
              </a:rPr>
              <a:t>Message of the slide: </a:t>
            </a:r>
            <a:r>
              <a:rPr lang="en-US" baseline="0" dirty="0">
                <a:latin typeface="Arial" panose="020B0604020202020204" pitchFamily="34" charset="0"/>
                <a:cs typeface="Arial" panose="020B0604020202020204" pitchFamily="34" charset="0"/>
              </a:rPr>
              <a:t>SLI’s investment in Spiritual Formation is tied directly to the good news that God intends through the Holy Spirit to transform us into the likeness of Jesus “from one degree of glory to another.” The Christ-likeness into which the Spirit brings us is divine love “full of grace and truth” (John 1:14)</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pPr lvl="0"/>
            <a:r>
              <a:rPr lang="en-US" b="1" dirty="0">
                <a:latin typeface="Arial" panose="020B0604020202020204" pitchFamily="34" charset="0"/>
                <a:cs typeface="Arial" panose="020B0604020202020204" pitchFamily="34" charset="0"/>
              </a:rPr>
              <a:t>Stories: </a:t>
            </a:r>
            <a:r>
              <a:rPr lang="en-US" b="0" dirty="0">
                <a:latin typeface="Arial" panose="020B0604020202020204" pitchFamily="34" charset="0"/>
                <a:cs typeface="Arial" panose="020B0604020202020204" pitchFamily="34" charset="0"/>
              </a:rPr>
              <a:t>S</a:t>
            </a:r>
            <a:r>
              <a:rPr lang="en-US" dirty="0">
                <a:latin typeface="Arial" panose="020B0604020202020204" pitchFamily="34" charset="0"/>
                <a:cs typeface="Arial" panose="020B0604020202020204" pitchFamily="34" charset="0"/>
              </a:rPr>
              <a:t>ometimes it’s helpful</a:t>
            </a:r>
            <a:r>
              <a:rPr lang="en-US" baseline="0" dirty="0">
                <a:latin typeface="Arial" panose="020B0604020202020204" pitchFamily="34" charset="0"/>
                <a:cs typeface="Arial" panose="020B0604020202020204" pitchFamily="34" charset="0"/>
              </a:rPr>
              <a:t> to remind each other that Christian salvation is not only “getting us into heaven, but also getting heaven into us.” Perhaps this is a good place for the facilitator to describe how this concept first began to grow in your own life.</a:t>
            </a:r>
          </a:p>
          <a:p>
            <a:pPr lvl="0"/>
            <a:endParaRPr lang="en-US" baseline="0" dirty="0">
              <a:latin typeface="Arial" panose="020B0604020202020204" pitchFamily="34" charset="0"/>
              <a:cs typeface="Arial" panose="020B0604020202020204" pitchFamily="34" charset="0"/>
            </a:endParaRPr>
          </a:p>
          <a:p>
            <a:pPr lvl="0"/>
            <a:r>
              <a:rPr lang="en-US" baseline="0" dirty="0">
                <a:latin typeface="Arial" panose="020B0604020202020204" pitchFamily="34" charset="0"/>
                <a:cs typeface="Arial" panose="020B0604020202020204" pitchFamily="34" charset="0"/>
              </a:rPr>
              <a:t>John and Charles Wesley came to this transforming reality within a few days of each other in the spring of 1738 and then gave their lives and gifts to extend this possibility as the “Good Medicine of life.”</a:t>
            </a:r>
          </a:p>
          <a:p>
            <a:pPr lvl="0"/>
            <a:r>
              <a:rPr lang="en-US" baseline="0" dirty="0">
                <a:latin typeface="Arial" panose="020B0604020202020204" pitchFamily="34" charset="0"/>
                <a:cs typeface="Arial" panose="020B0604020202020204" pitchFamily="34" charset="0"/>
              </a:rPr>
              <a:t>Charles Wesley described this in his hymn:</a:t>
            </a:r>
          </a:p>
          <a:p>
            <a:pPr lvl="0"/>
            <a:r>
              <a:rPr lang="en-US" baseline="0" dirty="0">
                <a:latin typeface="Arial" panose="020B0604020202020204" pitchFamily="34" charset="0"/>
                <a:cs typeface="Arial" panose="020B0604020202020204" pitchFamily="34" charset="0"/>
              </a:rPr>
              <a:t>	   Love divine, all loves excelling, joy of heaven to earth come down;</a:t>
            </a:r>
          </a:p>
          <a:p>
            <a:pPr lvl="0"/>
            <a:r>
              <a:rPr lang="en-US" baseline="0" dirty="0">
                <a:latin typeface="Arial" panose="020B0604020202020204" pitchFamily="34" charset="0"/>
                <a:cs typeface="Arial" panose="020B0604020202020204" pitchFamily="34" charset="0"/>
              </a:rPr>
              <a:t>	Fix in us thy humble dwelling; all thy faithful mercies crown!</a:t>
            </a:r>
          </a:p>
          <a:p>
            <a:pPr lvl="0"/>
            <a:r>
              <a:rPr lang="en-US" baseline="0" dirty="0">
                <a:latin typeface="Arial" panose="020B0604020202020204" pitchFamily="34" charset="0"/>
                <a:cs typeface="Arial" panose="020B0604020202020204" pitchFamily="34" charset="0"/>
              </a:rPr>
              <a:t>	Jesus, thou art all compassion, pure, unbounded love thou art;</a:t>
            </a:r>
          </a:p>
          <a:p>
            <a:pPr lvl="0"/>
            <a:r>
              <a:rPr lang="en-US" baseline="0" dirty="0">
                <a:latin typeface="Arial" panose="020B0604020202020204" pitchFamily="34" charset="0"/>
                <a:cs typeface="Arial" panose="020B0604020202020204" pitchFamily="34" charset="0"/>
              </a:rPr>
              <a:t>	visit us with thy salvation; enter every trembling heart.</a:t>
            </a:r>
          </a:p>
          <a:p>
            <a:pPr lvl="0"/>
            <a:endParaRPr lang="en-US" baseline="0" dirty="0">
              <a:latin typeface="Arial" panose="020B0604020202020204" pitchFamily="34" charset="0"/>
              <a:cs typeface="Arial" panose="020B0604020202020204" pitchFamily="34" charset="0"/>
            </a:endParaRPr>
          </a:p>
          <a:p>
            <a:pPr lvl="0"/>
            <a:r>
              <a:rPr lang="en-US" baseline="0" dirty="0">
                <a:latin typeface="Arial" panose="020B0604020202020204" pitchFamily="34" charset="0"/>
                <a:cs typeface="Arial" panose="020B0604020202020204" pitchFamily="34" charset="0"/>
              </a:rPr>
              <a:t>	   Finish, then, thy new creation; pure and spotless let us be. </a:t>
            </a:r>
          </a:p>
          <a:p>
            <a:pPr lvl="0"/>
            <a:r>
              <a:rPr lang="en-US" baseline="0" dirty="0">
                <a:latin typeface="Arial" panose="020B0604020202020204" pitchFamily="34" charset="0"/>
                <a:cs typeface="Arial" panose="020B0604020202020204" pitchFamily="34" charset="0"/>
              </a:rPr>
              <a:t>	Let us see they great salvation perfectly restored in thee;</a:t>
            </a:r>
          </a:p>
          <a:p>
            <a:pPr lvl="0"/>
            <a:r>
              <a:rPr lang="en-US" baseline="0" dirty="0">
                <a:latin typeface="Arial" panose="020B0604020202020204" pitchFamily="34" charset="0"/>
                <a:cs typeface="Arial" panose="020B0604020202020204" pitchFamily="34" charset="0"/>
              </a:rPr>
              <a:t>	changed from glory into glory, till in heaven we take our place,</a:t>
            </a:r>
          </a:p>
          <a:p>
            <a:pPr lvl="0"/>
            <a:r>
              <a:rPr lang="en-US" baseline="0" dirty="0">
                <a:latin typeface="Arial" panose="020B0604020202020204" pitchFamily="34" charset="0"/>
                <a:cs typeface="Arial" panose="020B0604020202020204" pitchFamily="34" charset="0"/>
              </a:rPr>
              <a:t>	till we cast our crowns before thee, lost in wonder, love, and praise.</a:t>
            </a:r>
          </a:p>
          <a:p>
            <a:pPr lvl="0"/>
            <a:r>
              <a:rPr lang="en-US" baseline="0" dirty="0">
                <a:latin typeface="Arial" panose="020B0604020202020204" pitchFamily="34" charset="0"/>
                <a:cs typeface="Arial" panose="020B0604020202020204" pitchFamily="34" charset="0"/>
              </a:rPr>
              <a:t>	</a:t>
            </a:r>
          </a:p>
          <a:p>
            <a:pPr lvl="0"/>
            <a:endParaRPr lang="en-US" dirty="0">
              <a:latin typeface="Arial" panose="020B0604020202020204" pitchFamily="34" charset="0"/>
              <a:cs typeface="Arial" panose="020B0604020202020204" pitchFamily="34" charset="0"/>
            </a:endParaRPr>
          </a:p>
          <a:p>
            <a:pPr lvl="0"/>
            <a:r>
              <a:rPr lang="en-US" b="1" dirty="0">
                <a:latin typeface="Arial" panose="020B0604020202020204" pitchFamily="34" charset="0"/>
                <a:cs typeface="Arial" panose="020B0604020202020204" pitchFamily="34" charset="0"/>
              </a:rPr>
              <a:t>References: </a:t>
            </a:r>
            <a:r>
              <a:rPr lang="en-US" dirty="0">
                <a:latin typeface="Arial" panose="020B0604020202020204" pitchFamily="34" charset="0"/>
                <a:cs typeface="Arial" panose="020B0604020202020204" pitchFamily="34" charset="0"/>
              </a:rPr>
              <a:t>Hymn: “Love Divine,</a:t>
            </a:r>
            <a:r>
              <a:rPr lang="en-US" baseline="0" dirty="0">
                <a:latin typeface="Arial" panose="020B0604020202020204" pitchFamily="34" charset="0"/>
                <a:cs typeface="Arial" panose="020B0604020202020204" pitchFamily="34" charset="0"/>
              </a:rPr>
              <a:t> All Loves Excelling” 1747</a:t>
            </a:r>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lvl="0"/>
            <a:endParaRPr lang="en-US" sz="1200" dirty="0">
              <a:latin typeface="Arial" panose="020B0604020202020204" pitchFamily="34" charset="0"/>
              <a:cs typeface="Arial" panose="020B0604020202020204" pitchFamily="34" charset="0"/>
            </a:endParaRPr>
          </a:p>
          <a:p>
            <a:pPr lvl="0"/>
            <a:r>
              <a:rPr lang="en-US" dirty="0">
                <a:latin typeface="Arial" panose="020B0604020202020204" pitchFamily="34" charset="0"/>
                <a:cs typeface="Arial" panose="020B0604020202020204" pitchFamily="34" charset="0"/>
              </a:rPr>
              <a:t>Image purchased from </a:t>
            </a:r>
            <a:r>
              <a:rPr lang="en-US" dirty="0" err="1">
                <a:latin typeface="Arial" panose="020B0604020202020204" pitchFamily="34" charset="0"/>
                <a:cs typeface="Arial" panose="020B0604020202020204" pitchFamily="34" charset="0"/>
              </a:rPr>
              <a:t>Lightstock</a:t>
            </a:r>
            <a:r>
              <a:rPr lang="en-US" dirty="0">
                <a:latin typeface="Arial" panose="020B0604020202020204" pitchFamily="34" charset="0"/>
                <a:cs typeface="Arial" panose="020B0604020202020204" pitchFamily="34" charset="0"/>
              </a:rPr>
              <a:t> </a:t>
            </a:r>
            <a:r>
              <a:rPr lang="en-US" baseline="0" dirty="0">
                <a:latin typeface="Arial" panose="020B0604020202020204" pitchFamily="34" charset="0"/>
                <a:cs typeface="Arial" panose="020B0604020202020204" pitchFamily="34" charset="0"/>
              </a:rPr>
              <a:t>(do not use without permission)</a:t>
            </a:r>
          </a:p>
          <a:p>
            <a:pPr lvl="0"/>
            <a:endParaRPr lang="en-US" baseline="0" dirty="0">
              <a:latin typeface="Arial" panose="020B0604020202020204" pitchFamily="34" charset="0"/>
              <a:cs typeface="Arial" panose="020B0604020202020204" pitchFamily="34" charset="0"/>
            </a:endParaRPr>
          </a:p>
          <a:p>
            <a:r>
              <a:rPr lang="en-US" dirty="0"/>
              <a:t>The concepts in this presentation are the intellectual property of Spiritual Leadership Inc., except as noted otherwise.</a:t>
            </a:r>
          </a:p>
          <a:p>
            <a:r>
              <a:rPr lang="en-US" dirty="0"/>
              <a:t>Copyright © 2016 Spiritual Leadership, Inc. All Rights Reserved. </a:t>
            </a:r>
          </a:p>
          <a:p>
            <a:pPr lvl="0"/>
            <a:endParaRPr lang="en-US" dirty="0">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126282248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F9E4716-D8EB-4B59-9D16-F0B5C89847C6}" type="slidenum">
              <a:rPr lang="en-US" smtClean="0"/>
              <a:t>41</a:t>
            </a:fld>
            <a:endParaRPr lang="en-US"/>
          </a:p>
        </p:txBody>
      </p:sp>
    </p:spTree>
    <p:extLst>
      <p:ext uri="{BB962C8B-B14F-4D97-AF65-F5344CB8AC3E}">
        <p14:creationId xmlns:p14="http://schemas.microsoft.com/office/powerpoint/2010/main" val="36861041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F9E4716-D8EB-4B59-9D16-F0B5C89847C6}" type="slidenum">
              <a:rPr lang="en-US" smtClean="0"/>
              <a:t>42</a:t>
            </a:fld>
            <a:endParaRPr lang="en-US"/>
          </a:p>
        </p:txBody>
      </p:sp>
    </p:spTree>
    <p:extLst>
      <p:ext uri="{BB962C8B-B14F-4D97-AF65-F5344CB8AC3E}">
        <p14:creationId xmlns:p14="http://schemas.microsoft.com/office/powerpoint/2010/main" val="408902071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0" name="Google Shape;340;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Facilitator Notes</a:t>
            </a:r>
            <a:endParaRPr/>
          </a:p>
          <a:p>
            <a:pPr marL="0" lvl="0" indent="0" algn="l" rtl="0">
              <a:spcBef>
                <a:spcPts val="0"/>
              </a:spcBef>
              <a:spcAft>
                <a:spcPts val="0"/>
              </a:spcAft>
              <a:buNone/>
            </a:pPr>
            <a:endParaRPr/>
          </a:p>
          <a:p>
            <a:pPr marL="0" lvl="0" indent="0" algn="l" rtl="0">
              <a:spcBef>
                <a:spcPts val="0"/>
              </a:spcBef>
              <a:spcAft>
                <a:spcPts val="0"/>
              </a:spcAft>
              <a:buNone/>
            </a:pPr>
            <a:r>
              <a:rPr lang="en-US"/>
              <a:t>The SLI process results in a change of DNA, of environment, of culture.  The SLI L3 culture is built upon sustainable underlying </a:t>
            </a:r>
            <a:r>
              <a:rPr lang="en-US" b="1"/>
              <a:t>principles</a:t>
            </a:r>
            <a:r>
              <a:rPr lang="en-US"/>
              <a:t> that do not change. </a:t>
            </a:r>
            <a:r>
              <a:rPr lang="en-US" b="1"/>
              <a:t>Processes</a:t>
            </a:r>
            <a:r>
              <a:rPr lang="en-US"/>
              <a:t> are the outflow of those principles, and these principles lead us to the </a:t>
            </a:r>
            <a:r>
              <a:rPr lang="en-US" b="1"/>
              <a:t>results</a:t>
            </a:r>
            <a:r>
              <a:rPr lang="en-US"/>
              <a:t> of Generative Ministry.  Personal, Organizational and Community transformation will occur if we truly live into this L3 culture.</a:t>
            </a:r>
            <a:endParaRPr/>
          </a:p>
          <a:p>
            <a:pPr marL="0" lvl="0" indent="0" algn="l" rtl="0">
              <a:spcBef>
                <a:spcPts val="0"/>
              </a:spcBef>
              <a:spcAft>
                <a:spcPts val="0"/>
              </a:spcAft>
              <a:buNone/>
            </a:pPr>
            <a:endParaRPr/>
          </a:p>
          <a:p>
            <a:pPr marL="0" lvl="0" indent="0" algn="l" rtl="0">
              <a:spcBef>
                <a:spcPts val="0"/>
              </a:spcBef>
              <a:spcAft>
                <a:spcPts val="0"/>
              </a:spcAft>
              <a:buNone/>
            </a:pPr>
            <a:r>
              <a:rPr lang="en-US"/>
              <a:t>The L3 culture, that is based on principles which produce processes that create sustainable and generative results, will not only change the way we understand leadership, but also what true discipleship means.  It’s so much more than doing, or actions.  Its being and it’s abiding, then leading and living from there.</a:t>
            </a:r>
            <a:endParaRPr/>
          </a:p>
          <a:p>
            <a:pPr marL="0" lvl="0" indent="0" algn="l" rtl="0">
              <a:spcBef>
                <a:spcPts val="0"/>
              </a:spcBef>
              <a:spcAft>
                <a:spcPts val="0"/>
              </a:spcAft>
              <a:buNone/>
            </a:pPr>
            <a:endParaRPr/>
          </a:p>
          <a:p>
            <a:pPr marL="0" lvl="0" indent="0" algn="l" rtl="0">
              <a:spcBef>
                <a:spcPts val="0"/>
              </a:spcBef>
              <a:spcAft>
                <a:spcPts val="0"/>
              </a:spcAft>
              <a:buNone/>
            </a:pPr>
            <a:r>
              <a:rPr lang="en-US"/>
              <a:t>As the team explores this slide, share these thoughts, and ask their perspective – take the time to unpack these important pieces of the L3 culture.  Be sure to share the principles and processes listed below when in your discussions, and make sure they know that each of these will be part of the process:</a:t>
            </a:r>
            <a:endParaRPr/>
          </a:p>
          <a:p>
            <a:pPr marL="0" lvl="0" indent="0" algn="l" rtl="0">
              <a:spcBef>
                <a:spcPts val="0"/>
              </a:spcBef>
              <a:spcAft>
                <a:spcPts val="0"/>
              </a:spcAft>
              <a:buNone/>
            </a:pPr>
            <a:endParaRPr/>
          </a:p>
          <a:p>
            <a:pPr marL="0" lvl="0" indent="0" algn="l" rtl="0">
              <a:spcBef>
                <a:spcPts val="0"/>
              </a:spcBef>
              <a:spcAft>
                <a:spcPts val="0"/>
              </a:spcAft>
              <a:buNone/>
            </a:pPr>
            <a:r>
              <a:rPr lang="en-US"/>
              <a:t>Most of the time we begin at results – looking for the outcome without paying much attention to what lies under those results.  Much like the iceberg above what is where the attention is paid without realizing there is a much larger, wider one lying underneath.</a:t>
            </a:r>
            <a:endParaRPr/>
          </a:p>
          <a:p>
            <a:pPr marL="0" lvl="0" indent="0" algn="l" rtl="0">
              <a:spcBef>
                <a:spcPts val="0"/>
              </a:spcBef>
              <a:spcAft>
                <a:spcPts val="0"/>
              </a:spcAft>
              <a:buNone/>
            </a:pPr>
            <a:endParaRPr/>
          </a:p>
          <a:p>
            <a:pPr marL="0" lvl="0" indent="0" algn="l" rtl="0">
              <a:spcBef>
                <a:spcPts val="0"/>
              </a:spcBef>
              <a:spcAft>
                <a:spcPts val="0"/>
              </a:spcAft>
              <a:buNone/>
            </a:pPr>
            <a:r>
              <a:rPr lang="en-US"/>
              <a:t>Our perspective is a shift in how we look at the results we are hoping for.  Taking the time, doing the hard work of identifying our driving principles, figuring out how they lead to what processes will insure definite, sustainable, results.  This approach also creates accountability, as we are aware of how we obtained our desired results.</a:t>
            </a:r>
            <a:endParaRPr/>
          </a:p>
          <a:p>
            <a:pPr marL="0" lvl="0" indent="0" algn="l" rtl="0">
              <a:spcBef>
                <a:spcPts val="0"/>
              </a:spcBef>
              <a:spcAft>
                <a:spcPts val="0"/>
              </a:spcAft>
              <a:buNone/>
            </a:pPr>
            <a:endParaRPr/>
          </a:p>
          <a:p>
            <a:pPr marL="0" lvl="0" indent="0" algn="l" rtl="0">
              <a:spcBef>
                <a:spcPts val="0"/>
              </a:spcBef>
              <a:spcAft>
                <a:spcPts val="0"/>
              </a:spcAft>
              <a:buNone/>
            </a:pPr>
            <a:r>
              <a:rPr lang="en-US" i="1" u="sng"/>
              <a:t>Some of the principles of the SLI process include</a:t>
            </a:r>
            <a:r>
              <a:rPr lang="en-US"/>
              <a:t>:</a:t>
            </a:r>
            <a:endParaRPr/>
          </a:p>
          <a:p>
            <a:pPr marL="0" lvl="0" indent="0" algn="l" rtl="0">
              <a:spcBef>
                <a:spcPts val="0"/>
              </a:spcBef>
              <a:spcAft>
                <a:spcPts val="0"/>
              </a:spcAft>
              <a:buNone/>
            </a:pPr>
            <a:r>
              <a:rPr lang="en-US"/>
              <a:t>Alignment with God</a:t>
            </a:r>
            <a:endParaRPr/>
          </a:p>
          <a:p>
            <a:pPr marL="0" lvl="0" indent="0" algn="l" rtl="0">
              <a:spcBef>
                <a:spcPts val="0"/>
              </a:spcBef>
              <a:spcAft>
                <a:spcPts val="0"/>
              </a:spcAft>
              <a:buNone/>
            </a:pPr>
            <a:r>
              <a:rPr lang="en-US"/>
              <a:t>Mental Modes</a:t>
            </a:r>
            <a:endParaRPr/>
          </a:p>
          <a:p>
            <a:pPr marL="0" lvl="0" indent="0" algn="l" rtl="0">
              <a:spcBef>
                <a:spcPts val="0"/>
              </a:spcBef>
              <a:spcAft>
                <a:spcPts val="0"/>
              </a:spcAft>
              <a:buNone/>
            </a:pPr>
            <a:r>
              <a:rPr lang="en-US"/>
              <a:t>Continuous Improvement</a:t>
            </a:r>
            <a:endParaRPr/>
          </a:p>
          <a:p>
            <a:pPr marL="0" lvl="0" indent="0" algn="l" rtl="0">
              <a:spcBef>
                <a:spcPts val="0"/>
              </a:spcBef>
              <a:spcAft>
                <a:spcPts val="0"/>
              </a:spcAft>
              <a:buNone/>
            </a:pPr>
            <a:r>
              <a:rPr lang="en-US"/>
              <a:t>Root Cause </a:t>
            </a:r>
            <a:endParaRPr/>
          </a:p>
          <a:p>
            <a:pPr marL="0" lvl="0" indent="0" algn="l" rtl="0">
              <a:spcBef>
                <a:spcPts val="0"/>
              </a:spcBef>
              <a:spcAft>
                <a:spcPts val="0"/>
              </a:spcAft>
              <a:buNone/>
            </a:pPr>
            <a:r>
              <a:rPr lang="en-US"/>
              <a:t>Missional Effectiveness Framework</a:t>
            </a:r>
            <a:endParaRPr/>
          </a:p>
          <a:p>
            <a:pPr marL="0" lvl="0" indent="0" algn="l" rtl="0">
              <a:spcBef>
                <a:spcPts val="0"/>
              </a:spcBef>
              <a:spcAft>
                <a:spcPts val="0"/>
              </a:spcAft>
              <a:buNone/>
            </a:pPr>
            <a:r>
              <a:rPr lang="en-US"/>
              <a:t>Spiritual Formation</a:t>
            </a:r>
            <a:endParaRPr/>
          </a:p>
          <a:p>
            <a:pPr marL="0" lvl="0" indent="0" algn="l" rtl="0">
              <a:spcBef>
                <a:spcPts val="0"/>
              </a:spcBef>
              <a:spcAft>
                <a:spcPts val="0"/>
              </a:spcAft>
              <a:buNone/>
            </a:pPr>
            <a:r>
              <a:rPr lang="en-US"/>
              <a:t>Trust Building </a:t>
            </a:r>
            <a:endParaRPr/>
          </a:p>
          <a:p>
            <a:pPr marL="0" lvl="0" indent="0" algn="l" rtl="0">
              <a:spcBef>
                <a:spcPts val="0"/>
              </a:spcBef>
              <a:spcAft>
                <a:spcPts val="0"/>
              </a:spcAft>
              <a:buNone/>
            </a:pPr>
            <a:r>
              <a:rPr lang="en-US"/>
              <a:t>Community</a:t>
            </a:r>
            <a:endParaRPr/>
          </a:p>
          <a:p>
            <a:pPr marL="0" lvl="0" indent="0" algn="l" rtl="0">
              <a:spcBef>
                <a:spcPts val="0"/>
              </a:spcBef>
              <a:spcAft>
                <a:spcPts val="0"/>
              </a:spcAft>
              <a:buNone/>
            </a:pPr>
            <a:r>
              <a:rPr lang="en-US" i="1" u="sng"/>
              <a:t>Some of the processes of the SLI process include</a:t>
            </a:r>
            <a:r>
              <a:rPr lang="en-US"/>
              <a:t>:</a:t>
            </a:r>
            <a:endParaRPr/>
          </a:p>
          <a:p>
            <a:pPr marL="0" lvl="0" indent="0" algn="l" rtl="0">
              <a:spcBef>
                <a:spcPts val="0"/>
              </a:spcBef>
              <a:spcAft>
                <a:spcPts val="0"/>
              </a:spcAft>
              <a:buNone/>
            </a:pPr>
            <a:r>
              <a:rPr lang="en-US"/>
              <a:t>Covenant Accountability</a:t>
            </a:r>
            <a:endParaRPr/>
          </a:p>
          <a:p>
            <a:pPr marL="0" lvl="0" indent="0" algn="l" rtl="0">
              <a:spcBef>
                <a:spcPts val="0"/>
              </a:spcBef>
              <a:spcAft>
                <a:spcPts val="0"/>
              </a:spcAft>
              <a:buNone/>
            </a:pPr>
            <a:r>
              <a:rPr lang="en-US"/>
              <a:t>Teams</a:t>
            </a:r>
            <a:endParaRPr/>
          </a:p>
          <a:p>
            <a:pPr marL="0" lvl="0" indent="0" algn="l" rtl="0">
              <a:spcBef>
                <a:spcPts val="0"/>
              </a:spcBef>
              <a:spcAft>
                <a:spcPts val="0"/>
              </a:spcAft>
              <a:buNone/>
            </a:pPr>
            <a:r>
              <a:rPr lang="en-US"/>
              <a:t>Systems</a:t>
            </a:r>
            <a:endParaRPr/>
          </a:p>
          <a:p>
            <a:pPr marL="0" lvl="0" indent="0" algn="l" rtl="0">
              <a:spcBef>
                <a:spcPts val="0"/>
              </a:spcBef>
              <a:spcAft>
                <a:spcPts val="0"/>
              </a:spcAft>
              <a:buNone/>
            </a:pPr>
            <a:r>
              <a:rPr lang="en-US"/>
              <a:t>Change Readiness</a:t>
            </a:r>
            <a:endParaRPr/>
          </a:p>
          <a:p>
            <a:pPr marL="0" lvl="0" indent="0" algn="l" rtl="0">
              <a:spcBef>
                <a:spcPts val="0"/>
              </a:spcBef>
              <a:spcAft>
                <a:spcPts val="0"/>
              </a:spcAft>
              <a:buNone/>
            </a:pPr>
            <a:r>
              <a:rPr lang="en-US"/>
              <a:t>MAPs</a:t>
            </a:r>
            <a:endParaRPr/>
          </a:p>
          <a:p>
            <a:pPr marL="0" lvl="0" indent="0" algn="l" rtl="0">
              <a:spcBef>
                <a:spcPts val="0"/>
              </a:spcBef>
              <a:spcAft>
                <a:spcPts val="0"/>
              </a:spcAft>
              <a:buNone/>
            </a:pPr>
            <a:r>
              <a:rPr lang="en-US"/>
              <a:t>Telescoped Strategies</a:t>
            </a:r>
            <a:endParaRPr/>
          </a:p>
          <a:p>
            <a:pPr marL="0" lvl="0" indent="0" algn="l" rtl="0">
              <a:spcBef>
                <a:spcPts val="0"/>
              </a:spcBef>
              <a:spcAft>
                <a:spcPts val="0"/>
              </a:spcAft>
              <a:buNone/>
            </a:pPr>
            <a:r>
              <a:rPr lang="en-US"/>
              <a:t>RAD</a:t>
            </a:r>
            <a:endParaRPr/>
          </a:p>
          <a:p>
            <a:pPr marL="0" lvl="0" indent="0" algn="l" rtl="0">
              <a:spcBef>
                <a:spcPts val="0"/>
              </a:spcBef>
              <a:spcAft>
                <a:spcPts val="0"/>
              </a:spcAft>
              <a:buNone/>
            </a:pPr>
            <a:r>
              <a:rPr lang="en-US" i="1" u="sng"/>
              <a:t>The results we are looking for in our SLI process</a:t>
            </a:r>
            <a:r>
              <a:rPr lang="en-US"/>
              <a:t>:</a:t>
            </a:r>
            <a:endParaRPr/>
          </a:p>
          <a:p>
            <a:pPr marL="0" lvl="0" indent="0" algn="l" rtl="0">
              <a:spcBef>
                <a:spcPts val="0"/>
              </a:spcBef>
              <a:spcAft>
                <a:spcPts val="0"/>
              </a:spcAft>
              <a:buNone/>
            </a:pPr>
            <a:r>
              <a:rPr lang="en-US"/>
              <a:t>Generative Ministry</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r>
              <a:rPr lang="en-US" b="1" i="1"/>
              <a:t>This slide is part of the review each month at the beginning of each session.  Along the way, ask the Team how their understanding of these values has changed, what they see and hear differently as their journey progresses. </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r>
              <a:rPr lang="en-US"/>
              <a:t>The concepts in this presentation are the intellectual property of Spiritual Leadership Inc., except as noted otherwise.</a:t>
            </a:r>
            <a:endParaRPr/>
          </a:p>
          <a:p>
            <a:pPr marL="0" lvl="0" indent="0" algn="l" rtl="0">
              <a:spcBef>
                <a:spcPts val="0"/>
              </a:spcBef>
              <a:spcAft>
                <a:spcPts val="0"/>
              </a:spcAft>
              <a:buNone/>
            </a:pPr>
            <a:r>
              <a:rPr lang="en-US"/>
              <a:t>Copyright © 2016 Spiritual Leadership, Inc. All Rights Reserved. </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341" name="Google Shape;341;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43</a:t>
            </a:fld>
            <a:endParaRPr/>
          </a:p>
        </p:txBody>
      </p:sp>
    </p:spTree>
    <p:extLst>
      <p:ext uri="{BB962C8B-B14F-4D97-AF65-F5344CB8AC3E}">
        <p14:creationId xmlns:p14="http://schemas.microsoft.com/office/powerpoint/2010/main" val="39239011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F9E4716-D8EB-4B59-9D16-F0B5C89847C6}" type="slidenum">
              <a:rPr lang="en-US" smtClean="0"/>
              <a:t>44</a:t>
            </a:fld>
            <a:endParaRPr lang="en-US"/>
          </a:p>
        </p:txBody>
      </p:sp>
    </p:spTree>
    <p:extLst>
      <p:ext uri="{BB962C8B-B14F-4D97-AF65-F5344CB8AC3E}">
        <p14:creationId xmlns:p14="http://schemas.microsoft.com/office/powerpoint/2010/main" val="101381424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Facilitator</a:t>
            </a:r>
            <a:r>
              <a:rPr lang="en-US" baseline="0" dirty="0"/>
              <a:t> Notes</a:t>
            </a:r>
          </a:p>
          <a:p>
            <a:pPr>
              <a:lnSpc>
                <a:spcPct val="80000"/>
              </a:lnSpc>
            </a:pPr>
            <a:r>
              <a:rPr lang="en-US" sz="3600" dirty="0"/>
              <a:t>Spiritual leaders are nurtured and developed by following three phases of instruction called L</a:t>
            </a:r>
            <a:r>
              <a:rPr lang="en-US" sz="3600" baseline="30000" dirty="0"/>
              <a:t>3</a:t>
            </a:r>
            <a:r>
              <a:rPr lang="en-US" sz="3600" dirty="0"/>
              <a:t> .</a:t>
            </a:r>
          </a:p>
          <a:p>
            <a:pPr lvl="1">
              <a:lnSpc>
                <a:spcPct val="80000"/>
              </a:lnSpc>
            </a:pPr>
            <a:r>
              <a:rPr lang="en-US" sz="2800" dirty="0"/>
              <a:t>L</a:t>
            </a:r>
            <a:r>
              <a:rPr lang="en-US" sz="2800" baseline="30000" dirty="0"/>
              <a:t>1</a:t>
            </a:r>
            <a:r>
              <a:rPr lang="en-US" sz="2800" dirty="0"/>
              <a:t> stands for</a:t>
            </a:r>
            <a:r>
              <a:rPr lang="en-US" sz="2800" dirty="0">
                <a:solidFill>
                  <a:srgbClr val="FF3300"/>
                </a:solidFill>
              </a:rPr>
              <a:t> Loving</a:t>
            </a:r>
            <a:r>
              <a:rPr lang="en-US" sz="2800" dirty="0"/>
              <a:t> God and Neighbor.	</a:t>
            </a:r>
          </a:p>
          <a:p>
            <a:pPr lvl="2">
              <a:lnSpc>
                <a:spcPct val="80000"/>
              </a:lnSpc>
            </a:pPr>
            <a:r>
              <a:rPr lang="en-US" sz="2400" dirty="0"/>
              <a:t>This involves accountability, sharing and worship.</a:t>
            </a:r>
          </a:p>
          <a:p>
            <a:pPr lvl="1">
              <a:lnSpc>
                <a:spcPct val="80000"/>
              </a:lnSpc>
            </a:pPr>
            <a:r>
              <a:rPr lang="en-US" sz="2800" dirty="0"/>
              <a:t>L</a:t>
            </a:r>
            <a:r>
              <a:rPr lang="en-US" sz="2800" baseline="30000" dirty="0"/>
              <a:t>2</a:t>
            </a:r>
            <a:r>
              <a:rPr lang="en-US" sz="2800" dirty="0"/>
              <a:t> stands for </a:t>
            </a:r>
            <a:r>
              <a:rPr lang="en-US" sz="2800" dirty="0">
                <a:solidFill>
                  <a:srgbClr val="FF3300"/>
                </a:solidFill>
              </a:rPr>
              <a:t>Learning</a:t>
            </a:r>
            <a:r>
              <a:rPr lang="en-US" sz="2800" dirty="0"/>
              <a:t> in community.</a:t>
            </a:r>
          </a:p>
          <a:p>
            <a:pPr lvl="2">
              <a:lnSpc>
                <a:spcPct val="80000"/>
              </a:lnSpc>
            </a:pPr>
            <a:r>
              <a:rPr lang="en-US" sz="2400" dirty="0"/>
              <a:t>Lectures, videos, discussions, and exercises are used to help us discover personal gifts and abilities, investigate the current reality of our context, and reveal God’s direction for the future of our ministries.</a:t>
            </a:r>
          </a:p>
          <a:p>
            <a:pPr lvl="1">
              <a:lnSpc>
                <a:spcPct val="80000"/>
              </a:lnSpc>
            </a:pPr>
            <a:r>
              <a:rPr lang="en-US" sz="2800" dirty="0"/>
              <a:t>L</a:t>
            </a:r>
            <a:r>
              <a:rPr lang="en-US" sz="2800" baseline="30000" dirty="0"/>
              <a:t>3</a:t>
            </a:r>
            <a:r>
              <a:rPr lang="en-US" sz="2800" dirty="0"/>
              <a:t> stands for </a:t>
            </a:r>
            <a:r>
              <a:rPr lang="en-US" sz="2800" dirty="0">
                <a:solidFill>
                  <a:srgbClr val="FF3300"/>
                </a:solidFill>
              </a:rPr>
              <a:t>Leading</a:t>
            </a:r>
            <a:r>
              <a:rPr lang="en-US" sz="2800" dirty="0"/>
              <a:t> together.</a:t>
            </a:r>
          </a:p>
          <a:p>
            <a:pPr lvl="2">
              <a:lnSpc>
                <a:spcPct val="80000"/>
              </a:lnSpc>
            </a:pPr>
            <a:r>
              <a:rPr lang="en-US" sz="2400" dirty="0"/>
              <a:t>We lead by forming our own teams as well as designing and implementing a Ministry Action Planning system.</a:t>
            </a:r>
          </a:p>
          <a:p>
            <a:r>
              <a:rPr lang="en-US" dirty="0"/>
              <a:t>Stories</a:t>
            </a:r>
          </a:p>
          <a:p>
            <a:r>
              <a:rPr lang="en-US" dirty="0"/>
              <a:t>References</a:t>
            </a:r>
          </a:p>
          <a:p>
            <a:pPr marL="228600" marR="0"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dirty="0"/>
              <a:t>© 2010  Spiritual Leadership, Inc.</a:t>
            </a:r>
            <a:endParaRPr lang="en-US"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3F9E4716-D8EB-4B59-9D16-F0B5C89847C6}" type="slidenum">
              <a:rPr lang="en-US" smtClean="0"/>
              <a:t>45</a:t>
            </a:fld>
            <a:endParaRPr lang="en-US"/>
          </a:p>
        </p:txBody>
      </p:sp>
    </p:spTree>
    <p:extLst>
      <p:ext uri="{BB962C8B-B14F-4D97-AF65-F5344CB8AC3E}">
        <p14:creationId xmlns:p14="http://schemas.microsoft.com/office/powerpoint/2010/main" val="231718300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Humble</a:t>
            </a:r>
          </a:p>
          <a:p>
            <a:r>
              <a:rPr lang="en-US" sz="1200" kern="1200" dirty="0">
                <a:solidFill>
                  <a:schemeClr val="tx1"/>
                </a:solidFill>
                <a:effectLst/>
                <a:latin typeface="+mn-lt"/>
                <a:ea typeface="+mn-ea"/>
                <a:cs typeface="+mn-cs"/>
              </a:rPr>
              <a:t>Ideal team players are humble. They lack excessive ego or concerns about status. Humble people are quick to point out the contributions of others and slow to seek attention for their own. They share credit, emphasize team over self and define success collectively rather than individually.</a:t>
            </a:r>
          </a:p>
          <a:p>
            <a:pPr lvl="0"/>
            <a:r>
              <a:rPr lang="en-US" sz="1200" kern="1200" dirty="0">
                <a:solidFill>
                  <a:schemeClr val="tx1"/>
                </a:solidFill>
                <a:effectLst/>
                <a:latin typeface="+mn-lt"/>
                <a:ea typeface="+mn-ea"/>
                <a:cs typeface="+mn-cs"/>
              </a:rPr>
              <a:t>Hungry</a:t>
            </a:r>
          </a:p>
          <a:p>
            <a:r>
              <a:rPr lang="en-US" sz="1200" kern="1200" dirty="0">
                <a:solidFill>
                  <a:schemeClr val="tx1"/>
                </a:solidFill>
                <a:effectLst/>
                <a:latin typeface="+mn-lt"/>
                <a:ea typeface="+mn-ea"/>
                <a:cs typeface="+mn-cs"/>
              </a:rPr>
              <a:t>Ideal team players are hungry. They are always looking for more. More things to do. More to learn. More responsibility to take on. Hungry people almost never have to be pushed by a manager to work harder because they are self-motivated and diligent. They are constantly thinking about the next step and the next opportunity.</a:t>
            </a:r>
          </a:p>
          <a:p>
            <a:pPr lvl="0"/>
            <a:r>
              <a:rPr lang="en-US" sz="1200" kern="1200" dirty="0">
                <a:solidFill>
                  <a:schemeClr val="tx1"/>
                </a:solidFill>
                <a:effectLst/>
                <a:latin typeface="+mn-lt"/>
                <a:ea typeface="+mn-ea"/>
                <a:cs typeface="+mn-cs"/>
              </a:rPr>
              <a:t>Smart</a:t>
            </a:r>
          </a:p>
          <a:p>
            <a:r>
              <a:rPr lang="en-US" sz="1200" kern="1200" dirty="0">
                <a:solidFill>
                  <a:schemeClr val="tx1"/>
                </a:solidFill>
                <a:effectLst/>
                <a:latin typeface="+mn-lt"/>
                <a:ea typeface="+mn-ea"/>
                <a:cs typeface="+mn-cs"/>
              </a:rPr>
              <a:t>Ideal team players are smart. They have common sense about people. Smart people tend to know what is happening in a group situation and how to deal with others in the most effective way. They have good judgment and intuition around the subtleties of group dynamics and the impact of their words and actions.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dirty="0" err="1"/>
              <a:t>Lencioni</a:t>
            </a:r>
            <a:r>
              <a:rPr lang="en-US" dirty="0"/>
              <a:t> “The Ideal Team Player”</a:t>
            </a:r>
          </a:p>
        </p:txBody>
      </p:sp>
      <p:sp>
        <p:nvSpPr>
          <p:cNvPr id="4" name="Slide Number Placeholder 3"/>
          <p:cNvSpPr>
            <a:spLocks noGrp="1"/>
          </p:cNvSpPr>
          <p:nvPr>
            <p:ph type="sldNum" sz="quarter" idx="10"/>
          </p:nvPr>
        </p:nvSpPr>
        <p:spPr/>
        <p:txBody>
          <a:bodyPr/>
          <a:lstStyle/>
          <a:p>
            <a:fld id="{5B7CB3BE-368A-43F0-94C3-EEEA3A4DF7E3}" type="slidenum">
              <a:rPr lang="en-US" smtClean="0"/>
              <a:t>47</a:t>
            </a:fld>
            <a:endParaRPr lang="en-US"/>
          </a:p>
        </p:txBody>
      </p:sp>
    </p:spTree>
    <p:extLst>
      <p:ext uri="{BB962C8B-B14F-4D97-AF65-F5344CB8AC3E}">
        <p14:creationId xmlns:p14="http://schemas.microsoft.com/office/powerpoint/2010/main" val="50212372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u="sng" dirty="0"/>
              <a:t>Purpose</a:t>
            </a:r>
            <a:r>
              <a:rPr lang="en-US" b="0" u="sng" baseline="0" dirty="0"/>
              <a:t> of slide</a:t>
            </a:r>
            <a:r>
              <a:rPr lang="en-US" b="0" baseline="0" dirty="0"/>
              <a:t>: </a:t>
            </a:r>
            <a:r>
              <a:rPr lang="en-US" dirty="0"/>
              <a:t>This module outlines the full startup process for an</a:t>
            </a:r>
            <a:r>
              <a:rPr lang="en-US" baseline="0" dirty="0"/>
              <a:t> Operational Team – the details follow. </a:t>
            </a:r>
            <a:endParaRPr lang="en-US" dirty="0"/>
          </a:p>
          <a:p>
            <a:endParaRPr lang="en-US" dirty="0"/>
          </a:p>
          <a:p>
            <a:r>
              <a:rPr lang="en-US" dirty="0"/>
              <a:t>Overview</a:t>
            </a:r>
            <a:r>
              <a:rPr lang="en-US" baseline="0" dirty="0"/>
              <a:t> for everyone – help all see the big picture and see themselves starting a new team.</a:t>
            </a:r>
          </a:p>
          <a:p>
            <a:r>
              <a:rPr lang="en-US" baseline="0" dirty="0"/>
              <a:t>Specific plan for new team leader – steps and tools are provided in this section for new team leaders to follow to start healthy Operational Team environments and relationships.</a:t>
            </a:r>
          </a:p>
          <a:p>
            <a:endParaRPr lang="en-US" b="0" baseline="0" dirty="0"/>
          </a:p>
          <a:p>
            <a:pPr marL="0" marR="0" indent="0" algn="l" defTabSz="914400" rtl="0" eaLnBrk="1" fontAlgn="auto" latinLnBrk="0" hangingPunct="1">
              <a:lnSpc>
                <a:spcPct val="100000"/>
              </a:lnSpc>
              <a:spcBef>
                <a:spcPct val="0"/>
              </a:spcBef>
              <a:spcAft>
                <a:spcPts val="0"/>
              </a:spcAft>
              <a:buClrTx/>
              <a:buSzTx/>
              <a:buFont typeface="Courier New" charset="0"/>
              <a:buNone/>
              <a:tabLst/>
              <a:defRPr/>
            </a:pPr>
            <a:r>
              <a:rPr lang="en-US" u="sng" baseline="0" dirty="0"/>
              <a:t>Message of slide</a:t>
            </a:r>
            <a:r>
              <a:rPr lang="en-US" u="none" baseline="0" dirty="0"/>
              <a:t>: </a:t>
            </a:r>
            <a:r>
              <a:rPr lang="en-US" dirty="0"/>
              <a:t>Some teams</a:t>
            </a:r>
            <a:r>
              <a:rPr lang="en-US" baseline="0" dirty="0"/>
              <a:t> that need to be operational may need to begin at less than ‘full commitment’ and discover as they go that they need more time and energy around trust building, open dialog, seeing the vision, etc.  If so, just have this team and the new team leader/connector keep the goal clearly in mind and keep working toward the type of team they need to become.</a:t>
            </a:r>
          </a:p>
          <a:p>
            <a:pPr lvl="0"/>
            <a:endParaRPr lang="en-US" baseline="0" dirty="0"/>
          </a:p>
          <a:p>
            <a:pPr lvl="0"/>
            <a:r>
              <a:rPr lang="en-US" baseline="0" dirty="0"/>
              <a:t>Regardless of this, the principles which follow apply to beginning any type of team; it’s the depth to which the principles and processes are taken which vary by the type of team and the type of work involved.</a:t>
            </a:r>
          </a:p>
          <a:p>
            <a:pPr lvl="0"/>
            <a:endParaRPr lang="en-US" baseline="0" dirty="0"/>
          </a:p>
          <a:p>
            <a:pPr lvl="0"/>
            <a:r>
              <a:rPr lang="en-US" baseline="0" dirty="0"/>
              <a:t>So a main point to keep in mind is not overwhelming potential leaders with the challenges of starting a new team but rather encouraging them to apply these principles as well and fully as they can, given the purpose of the team to be created.</a:t>
            </a:r>
          </a:p>
          <a:p>
            <a:pPr lvl="0"/>
            <a:endParaRPr lang="en-US" baseline="0" dirty="0"/>
          </a:p>
          <a:p>
            <a:r>
              <a:rPr lang="en-US" baseline="0" dirty="0"/>
              <a:t>Quick outline of this module:</a:t>
            </a:r>
          </a:p>
          <a:p>
            <a:pPr lvl="0"/>
            <a:r>
              <a:rPr lang="en-US" dirty="0"/>
              <a:t>1. Clear Purpose:</a:t>
            </a:r>
            <a:r>
              <a:rPr lang="en-US" baseline="0" dirty="0"/>
              <a:t> </a:t>
            </a:r>
            <a:r>
              <a:rPr lang="en-US" dirty="0"/>
              <a:t>Identify the purpose from the MAP: shift</a:t>
            </a:r>
            <a:r>
              <a:rPr lang="en-US" baseline="0" dirty="0"/>
              <a:t> strategy from parent MAP to purpose/mission of child MAP. </a:t>
            </a:r>
            <a:r>
              <a:rPr lang="en-US" dirty="0"/>
              <a:t>From the purpose and its scope,</a:t>
            </a:r>
            <a:r>
              <a:rPr lang="en-US" baseline="0" dirty="0"/>
              <a:t> determine if the work will be technical, adaptive, or a mix. From this determine the type of team – task, operational, hybrid. We are assuming that the original parent team is launching this new team, which means the purpose of the new team is given. If this process is used generally to launch a new team without a given purpose already, then the purpose will need to be clarified before the team is built.</a:t>
            </a:r>
            <a:endParaRPr lang="en-US" dirty="0"/>
          </a:p>
          <a:p>
            <a:pPr lvl="0"/>
            <a:r>
              <a:rPr lang="en-US" dirty="0"/>
              <a:t>2. Right Leader: Select the right Leader – this is likely</a:t>
            </a:r>
            <a:r>
              <a:rPr lang="en-US" baseline="0" dirty="0"/>
              <a:t> a </a:t>
            </a:r>
            <a:r>
              <a:rPr lang="en-US" dirty="0"/>
              <a:t>member of the parent</a:t>
            </a:r>
            <a:r>
              <a:rPr lang="en-US" baseline="0" dirty="0"/>
              <a:t> team with passion, will, and skills to be the new team leader. If the right person is not on this team, either add him/her to the team or identify a team member with passion for the purpose and assign them as ‘connector’ – the person on both teams to serve as ‘proxy’ for the leader on this team.</a:t>
            </a:r>
            <a:endParaRPr lang="en-US" dirty="0"/>
          </a:p>
          <a:p>
            <a:pPr lvl="0"/>
            <a:r>
              <a:rPr lang="en-US" dirty="0"/>
              <a:t>3. Right Team: Select and Recruit the Right Team – principles</a:t>
            </a:r>
            <a:r>
              <a:rPr lang="en-US" baseline="0" dirty="0"/>
              <a:t> of gift-based leadership and setting high expectations.</a:t>
            </a:r>
            <a:endParaRPr lang="en-US" dirty="0"/>
          </a:p>
          <a:p>
            <a:pPr lvl="0"/>
            <a:r>
              <a:rPr lang="en-US" dirty="0"/>
              <a:t>4. Healthy DNA: Principles and practices to include. </a:t>
            </a:r>
            <a:r>
              <a:rPr lang="en-US" baseline="0" dirty="0"/>
              <a:t> For an operational team, include the following as a minimum from this team’s ‘DNA’:</a:t>
            </a:r>
            <a:endParaRPr lang="en-US" dirty="0"/>
          </a:p>
          <a:p>
            <a:pPr lvl="1"/>
            <a:r>
              <a:rPr lang="en-US" dirty="0" err="1"/>
              <a:t>L1</a:t>
            </a:r>
            <a:r>
              <a:rPr lang="en-US" dirty="0"/>
              <a:t> – Loving God and Others:  Formation, covenant – team living in covenant and growing in Christ is foundational</a:t>
            </a:r>
          </a:p>
          <a:p>
            <a:pPr lvl="1"/>
            <a:r>
              <a:rPr lang="en-US" dirty="0" err="1"/>
              <a:t>L2</a:t>
            </a:r>
            <a:r>
              <a:rPr lang="en-US" baseline="0" dirty="0"/>
              <a:t> – Learning:  focus on </a:t>
            </a:r>
            <a:r>
              <a:rPr lang="en-US" dirty="0"/>
              <a:t>Leadership and topics</a:t>
            </a:r>
            <a:r>
              <a:rPr lang="en-US" baseline="0" dirty="0"/>
              <a:t> around the team’s </a:t>
            </a:r>
            <a:r>
              <a:rPr lang="en-US" dirty="0"/>
              <a:t>purpose – learning</a:t>
            </a:r>
            <a:r>
              <a:rPr lang="en-US" baseline="0" dirty="0"/>
              <a:t> about self and the purpose/focus of the team</a:t>
            </a:r>
            <a:endParaRPr lang="en-US" dirty="0"/>
          </a:p>
          <a:p>
            <a:pPr lvl="1"/>
            <a:r>
              <a:rPr lang="en-US" dirty="0" err="1"/>
              <a:t>L3</a:t>
            </a:r>
            <a:r>
              <a:rPr lang="en-US" dirty="0"/>
              <a:t>:   Child MAP.   The</a:t>
            </a:r>
            <a:r>
              <a:rPr lang="en-US" baseline="0" dirty="0"/>
              <a:t> parent</a:t>
            </a:r>
            <a:r>
              <a:rPr lang="en-US" dirty="0"/>
              <a:t> team provides a skeleton</a:t>
            </a:r>
            <a:r>
              <a:rPr lang="en-US" baseline="0" dirty="0"/>
              <a:t> </a:t>
            </a:r>
            <a:r>
              <a:rPr lang="en-US" dirty="0"/>
              <a:t>draft of a child MAP</a:t>
            </a:r>
            <a:r>
              <a:rPr lang="en-US" baseline="0" dirty="0"/>
              <a:t> to get the new team started </a:t>
            </a:r>
            <a:r>
              <a:rPr lang="en-US" dirty="0"/>
              <a:t>–</a:t>
            </a:r>
            <a:r>
              <a:rPr lang="en-US" baseline="0" dirty="0"/>
              <a:t> by doing the draft, the parent team learns how this works, provides a start to the child MAP for the new leader/team, and sets a framework for RAD between new/child team leader and parent team.</a:t>
            </a:r>
          </a:p>
          <a:p>
            <a:pPr lvl="1"/>
            <a:r>
              <a:rPr lang="en-US" baseline="0" dirty="0"/>
              <a:t>Adaptive/Technical: child team will begin more in ‘cycle 2’ mode than cycle 1– building its foundation and beginning actions/operations at the same time.</a:t>
            </a:r>
            <a:endParaRPr lang="en-US" dirty="0"/>
          </a:p>
          <a:p>
            <a:pPr lvl="0"/>
            <a:r>
              <a:rPr lang="en-US" baseline="0" dirty="0"/>
              <a:t>5. Strong Start</a:t>
            </a:r>
            <a:r>
              <a:rPr lang="en-US" dirty="0"/>
              <a:t>:</a:t>
            </a:r>
            <a:r>
              <a:rPr lang="en-US" baseline="0" dirty="0"/>
              <a:t> </a:t>
            </a:r>
            <a:r>
              <a:rPr lang="en-US" dirty="0"/>
              <a:t>Set up first meeting – set expectations well from the get-go, overcoming</a:t>
            </a:r>
            <a:r>
              <a:rPr lang="en-US" baseline="0" dirty="0"/>
              <a:t> fears for finding the ‘right people’. </a:t>
            </a:r>
            <a:r>
              <a:rPr lang="en-US" dirty="0"/>
              <a:t>Set up for accountability (RAD) – set up clear connections and expectations from the get-go.</a:t>
            </a:r>
            <a:endParaRPr lang="en-US" baseline="0" dirty="0"/>
          </a:p>
          <a:p>
            <a:pPr marL="0" marR="0" indent="0" algn="l" defTabSz="914400" rtl="0" eaLnBrk="1" fontAlgn="auto" latinLnBrk="0" hangingPunct="1">
              <a:lnSpc>
                <a:spcPct val="100000"/>
              </a:lnSpc>
              <a:spcBef>
                <a:spcPct val="0"/>
              </a:spcBef>
              <a:spcAft>
                <a:spcPts val="0"/>
              </a:spcAft>
              <a:buClrTx/>
              <a:buSzTx/>
              <a:buFont typeface="Courier New" charset="0"/>
              <a:buNone/>
              <a:tabLst/>
              <a:defRPr/>
            </a:pPr>
            <a:endParaRPr lang="en-US" baseline="0" dirty="0"/>
          </a:p>
          <a:p>
            <a:r>
              <a:rPr lang="en-US" u="sng" baseline="0" dirty="0"/>
              <a:t>Stories</a:t>
            </a:r>
          </a:p>
          <a:p>
            <a:r>
              <a:rPr lang="en-US" u="sng" baseline="0" dirty="0"/>
              <a:t>References</a:t>
            </a:r>
          </a:p>
          <a:p>
            <a:endParaRPr lang="en-US" u="sng" baseline="0" dirty="0"/>
          </a:p>
          <a:p>
            <a:r>
              <a:rPr lang="en-US" dirty="0"/>
              <a:t>The concepts in this presentation are the intellectual property of Spiritual Leadership Inc., except as noted otherwise.</a:t>
            </a:r>
          </a:p>
          <a:p>
            <a:r>
              <a:rPr lang="en-US" dirty="0"/>
              <a:t>Copyright © 2016 Spiritual Leadership, Inc. All Rights Reserved. </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a:latin typeface="Calibri" charset="0"/>
              </a:rPr>
              <a:t>. </a:t>
            </a:r>
            <a:endParaRPr lang="en-US" dirty="0">
              <a:latin typeface="Calibri" charset="0"/>
              <a:cs typeface="FrankRuehl" charset="0"/>
            </a:endParaRPr>
          </a:p>
          <a:p>
            <a:pPr lvl="0"/>
            <a:endParaRPr lang="en-US" b="1"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E2F0566-8CA0-40E6-9485-210DBC06095D}" type="slidenum">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50</a:t>
            </a:fld>
            <a:endParaRPr kumimoji="0" 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33271526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dirty="0">
                <a:latin typeface="Arial" panose="020B0604020202020204" pitchFamily="34" charset="0"/>
                <a:cs typeface="Arial" panose="020B0604020202020204" pitchFamily="34" charset="0"/>
              </a:rPr>
              <a:t>*</a:t>
            </a:r>
          </a:p>
          <a:p>
            <a:r>
              <a:rPr lang="en-US" sz="1200" b="1" dirty="0">
                <a:latin typeface="Arial" panose="020B0604020202020204" pitchFamily="34" charset="0"/>
                <a:cs typeface="Arial" panose="020B0604020202020204" pitchFamily="34" charset="0"/>
              </a:rPr>
              <a:t>Facilitator Notes</a:t>
            </a:r>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Take some time to read the Scripture on the slide and perhaps even more</a:t>
            </a:r>
            <a:r>
              <a:rPr lang="en-US" sz="1200" baseline="0" dirty="0">
                <a:latin typeface="Arial" panose="020B0604020202020204" pitchFamily="34" charset="0"/>
                <a:cs typeface="Arial" panose="020B0604020202020204" pitchFamily="34" charset="0"/>
              </a:rPr>
              <a:t> of the passage in</a:t>
            </a:r>
            <a:r>
              <a:rPr lang="en-US" sz="1200" dirty="0">
                <a:latin typeface="Arial" panose="020B0604020202020204" pitchFamily="34" charset="0"/>
                <a:cs typeface="Arial" panose="020B0604020202020204" pitchFamily="34" charset="0"/>
              </a:rPr>
              <a:t> John 15:1-17.</a:t>
            </a:r>
            <a:r>
              <a:rPr lang="en-US" sz="1200" baseline="0" dirty="0">
                <a:latin typeface="Arial" panose="020B0604020202020204" pitchFamily="34" charset="0"/>
                <a:cs typeface="Arial" panose="020B0604020202020204" pitchFamily="34" charset="0"/>
              </a:rPr>
              <a:t>  D</a:t>
            </a:r>
            <a:r>
              <a:rPr lang="en-US" sz="1200" dirty="0">
                <a:latin typeface="Arial" panose="020B0604020202020204" pitchFamily="34" charset="0"/>
                <a:cs typeface="Arial" panose="020B0604020202020204" pitchFamily="34" charset="0"/>
              </a:rPr>
              <a:t>iscuss it as a group. What are the implications of this personally? What about corporately?  It might even be helpful to</a:t>
            </a:r>
            <a:r>
              <a:rPr lang="en-US" sz="1200" baseline="0" dirty="0">
                <a:latin typeface="Arial" panose="020B0604020202020204" pitchFamily="34" charset="0"/>
                <a:cs typeface="Arial" panose="020B0604020202020204" pitchFamily="34" charset="0"/>
              </a:rPr>
              <a:t> count the number of times in these 17 verses that the words “abide,” “love,” and “fruit” appear. Quite revealing as one of the last messages Jesus gave his disciples before his crucifixion.</a:t>
            </a:r>
            <a:endParaRPr lang="en-US" sz="1200" dirty="0">
              <a:latin typeface="Arial" panose="020B0604020202020204" pitchFamily="34" charset="0"/>
              <a:cs typeface="Arial" panose="020B0604020202020204" pitchFamily="34" charset="0"/>
            </a:endParaRPr>
          </a:p>
          <a:p>
            <a:endParaRPr lang="en-US" sz="1200" b="1" dirty="0">
              <a:latin typeface="Arial" panose="020B0604020202020204" pitchFamily="34" charset="0"/>
              <a:cs typeface="Arial" panose="020B0604020202020204" pitchFamily="34" charset="0"/>
            </a:endParaRPr>
          </a:p>
          <a:p>
            <a:r>
              <a:rPr lang="en-US" sz="1200" b="1" dirty="0">
                <a:latin typeface="Arial" panose="020B0604020202020204" pitchFamily="34" charset="0"/>
                <a:cs typeface="Arial" panose="020B0604020202020204" pitchFamily="34" charset="0"/>
              </a:rPr>
              <a:t>Purpose of slide:</a:t>
            </a:r>
          </a:p>
          <a:p>
            <a:r>
              <a:rPr lang="en-US" sz="1200" b="0" dirty="0">
                <a:latin typeface="Arial" panose="020B0604020202020204" pitchFamily="34" charset="0"/>
                <a:cs typeface="Arial" panose="020B0604020202020204" pitchFamily="34" charset="0"/>
              </a:rPr>
              <a:t>This slide reminds us how our own intimate relationship with Jesus,</a:t>
            </a:r>
            <a:r>
              <a:rPr lang="en-US" sz="1200" b="0" baseline="0" dirty="0">
                <a:latin typeface="Arial" panose="020B0604020202020204" pitchFamily="34" charset="0"/>
                <a:cs typeface="Arial" panose="020B0604020202020204" pitchFamily="34" charset="0"/>
              </a:rPr>
              <a:t> abiding in his love, enables us to bear the fruit that </a:t>
            </a:r>
            <a:r>
              <a:rPr lang="en-US" sz="1200" b="0" i="1" baseline="0" dirty="0">
                <a:latin typeface="Arial" panose="020B0604020202020204" pitchFamily="34" charset="0"/>
                <a:cs typeface="Arial" panose="020B0604020202020204" pitchFamily="34" charset="0"/>
              </a:rPr>
              <a:t>glorifies</a:t>
            </a:r>
            <a:r>
              <a:rPr lang="en-US" sz="1200" b="0" baseline="0" dirty="0">
                <a:latin typeface="Arial" panose="020B0604020202020204" pitchFamily="34" charset="0"/>
                <a:cs typeface="Arial" panose="020B0604020202020204" pitchFamily="34" charset="0"/>
              </a:rPr>
              <a:t> God and reveals that we are true disciples of Jesus.</a:t>
            </a:r>
          </a:p>
          <a:p>
            <a:endParaRPr lang="en-US" sz="1200" b="0" dirty="0">
              <a:latin typeface="Arial" panose="020B0604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Message of slide:</a:t>
            </a:r>
            <a:endParaRPr lang="en-US" sz="1200" b="0" dirty="0">
              <a:latin typeface="Arial" panose="020B0604020202020204" pitchFamily="34" charset="0"/>
              <a:cs typeface="Arial" panose="020B0604020202020204" pitchFamily="34" charset="0"/>
            </a:endParaRPr>
          </a:p>
          <a:p>
            <a:r>
              <a:rPr lang="en-US" sz="1200" b="0" dirty="0">
                <a:latin typeface="Arial" panose="020B0604020202020204" pitchFamily="34" charset="0"/>
                <a:cs typeface="Arial" panose="020B0604020202020204" pitchFamily="34" charset="0"/>
              </a:rPr>
              <a:t>The first 17 verses of John 15 are all part of a</a:t>
            </a:r>
            <a:r>
              <a:rPr lang="en-US" sz="1200" b="0" baseline="0" dirty="0">
                <a:latin typeface="Arial" panose="020B0604020202020204" pitchFamily="34" charset="0"/>
                <a:cs typeface="Arial" panose="020B0604020202020204" pitchFamily="34" charset="0"/>
              </a:rPr>
              <a:t> very</a:t>
            </a:r>
            <a:r>
              <a:rPr lang="en-US" sz="1200" b="0" dirty="0">
                <a:latin typeface="Arial" panose="020B0604020202020204" pitchFamily="34" charset="0"/>
                <a:cs typeface="Arial" panose="020B0604020202020204" pitchFamily="34" charset="0"/>
              </a:rPr>
              <a:t> important passage for SLI as we emphasize</a:t>
            </a:r>
            <a:r>
              <a:rPr lang="en-US" sz="1200" b="0" baseline="0" dirty="0">
                <a:latin typeface="Arial" panose="020B0604020202020204" pitchFamily="34" charset="0"/>
                <a:cs typeface="Arial" panose="020B0604020202020204" pitchFamily="34" charset="0"/>
              </a:rPr>
              <a:t> “abiding in Christ.” This particular part of the passage reminds us of how we are meant to BE and REVEAL the glory of God—by abiding as branches of the True Vine, and </a:t>
            </a:r>
            <a:r>
              <a:rPr lang="en-US" sz="1200" b="0" i="1" baseline="0" dirty="0">
                <a:latin typeface="Arial" panose="020B0604020202020204" pitchFamily="34" charset="0"/>
                <a:cs typeface="Arial" panose="020B0604020202020204" pitchFamily="34" charset="0"/>
              </a:rPr>
              <a:t>bearing</a:t>
            </a:r>
            <a:r>
              <a:rPr lang="en-US" sz="1200" b="0" baseline="0" dirty="0">
                <a:latin typeface="Arial" panose="020B0604020202020204" pitchFamily="34" charset="0"/>
                <a:cs typeface="Arial" panose="020B0604020202020204" pitchFamily="34" charset="0"/>
              </a:rPr>
              <a:t> (not producing on our own) </a:t>
            </a:r>
            <a:r>
              <a:rPr lang="en-US" sz="1200" b="0" i="1" baseline="0" dirty="0">
                <a:latin typeface="Arial" panose="020B0604020202020204" pitchFamily="34" charset="0"/>
                <a:cs typeface="Arial" panose="020B0604020202020204" pitchFamily="34" charset="0"/>
              </a:rPr>
              <a:t>much fruit </a:t>
            </a:r>
            <a:r>
              <a:rPr lang="en-US" sz="1200" b="0" baseline="0" dirty="0">
                <a:latin typeface="Arial" panose="020B0604020202020204" pitchFamily="34" charset="0"/>
                <a:cs typeface="Arial" panose="020B0604020202020204" pitchFamily="34" charset="0"/>
              </a:rPr>
              <a:t>that reveals his life and purpose for humanity as divine love flowing through our lives as his disciples, to the glory of God.  This is a critical dimension of “the glory of God filling the earth as the waters cover the sea.” Verse 5 “apart from me you can do nothing” is a very important reminder to those of us who tend to place “doing” ahead of “being.”  This could be a critical part of the discussion. </a:t>
            </a:r>
          </a:p>
          <a:p>
            <a:endParaRPr lang="en-US" sz="1200" b="1" dirty="0">
              <a:latin typeface="Arial" panose="020B0604020202020204" pitchFamily="34" charset="0"/>
              <a:cs typeface="Arial" panose="020B0604020202020204" pitchFamily="34" charset="0"/>
            </a:endParaRPr>
          </a:p>
          <a:p>
            <a:r>
              <a:rPr lang="en-US" sz="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(4) Abide in me as I abide in you. Just as the branch cannot bear fruit by itself unless it abides in the vine, neither can you unless you abide in me. (5) I am the vine, you are the branches. Those who abide in me and I in them bear much fruit, because apart from me you can do nothing. (8)</a:t>
            </a:r>
            <a:r>
              <a:rPr lang="en-US" sz="1200" baseline="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My Father is glorified by this, that you bear much fruit and become (or “prove to be”) my disciples.”</a:t>
            </a:r>
            <a:r>
              <a:rPr lang="en-US" sz="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p>
          <a:p>
            <a:endParaRPr lang="en-US" sz="1200" b="1" dirty="0">
              <a:latin typeface="Arial" panose="020B0604020202020204" pitchFamily="34" charset="0"/>
              <a:cs typeface="Arial" panose="020B0604020202020204" pitchFamily="34" charset="0"/>
            </a:endParaRPr>
          </a:p>
          <a:p>
            <a:pPr lvl="0"/>
            <a:r>
              <a:rPr lang="en-US" sz="1200" b="1" dirty="0">
                <a:latin typeface="Arial" panose="020B0604020202020204" pitchFamily="34" charset="0"/>
                <a:cs typeface="Arial" panose="020B0604020202020204" pitchFamily="34" charset="0"/>
              </a:rPr>
              <a:t>Stories: </a:t>
            </a:r>
            <a:r>
              <a:rPr lang="en-US" sz="1200" b="0" dirty="0">
                <a:latin typeface="Arial" panose="020B0604020202020204" pitchFamily="34" charset="0"/>
                <a:cs typeface="Arial" panose="020B0604020202020204" pitchFamily="34" charset="0"/>
              </a:rPr>
              <a:t>Maybe you have a</a:t>
            </a:r>
            <a:r>
              <a:rPr lang="en-US" sz="1200" b="0" baseline="0" dirty="0">
                <a:latin typeface="Arial" panose="020B0604020202020204" pitchFamily="34" charset="0"/>
                <a:cs typeface="Arial" panose="020B0604020202020204" pitchFamily="34" charset="0"/>
              </a:rPr>
              <a:t> short story</a:t>
            </a:r>
            <a:r>
              <a:rPr lang="en-US" sz="1200" b="0" dirty="0">
                <a:latin typeface="Arial" panose="020B0604020202020204" pitchFamily="34" charset="0"/>
                <a:cs typeface="Arial" panose="020B0604020202020204" pitchFamily="34" charset="0"/>
              </a:rPr>
              <a:t> of your own as to how this flow of Christ in your life as his branch first</a:t>
            </a:r>
            <a:r>
              <a:rPr lang="en-US" sz="1200" b="0" baseline="0" dirty="0">
                <a:latin typeface="Arial" panose="020B0604020202020204" pitchFamily="34" charset="0"/>
                <a:cs typeface="Arial" panose="020B0604020202020204" pitchFamily="34" charset="0"/>
              </a:rPr>
              <a:t> became a reality.</a:t>
            </a:r>
            <a:endParaRPr lang="en-US" sz="1200" b="0" dirty="0">
              <a:latin typeface="Arial" panose="020B0604020202020204" pitchFamily="34" charset="0"/>
              <a:cs typeface="Arial" panose="020B0604020202020204" pitchFamily="34" charset="0"/>
            </a:endParaRPr>
          </a:p>
          <a:p>
            <a:pPr lvl="0"/>
            <a:endParaRPr lang="en-US" sz="1200" b="1" dirty="0">
              <a:latin typeface="Arial" panose="020B0604020202020204" pitchFamily="34" charset="0"/>
              <a:cs typeface="Arial" panose="020B0604020202020204" pitchFamily="34" charset="0"/>
            </a:endParaRPr>
          </a:p>
          <a:p>
            <a:pPr lvl="0"/>
            <a:endParaRPr lang="en-US" sz="1200" b="1" dirty="0">
              <a:latin typeface="Arial" panose="020B0604020202020204" pitchFamily="34" charset="0"/>
              <a:cs typeface="Arial" panose="020B0604020202020204" pitchFamily="34" charset="0"/>
            </a:endParaRPr>
          </a:p>
          <a:p>
            <a:pPr lvl="0"/>
            <a:r>
              <a:rPr lang="en-US" sz="1200" b="1" dirty="0">
                <a:latin typeface="Arial" panose="020B0604020202020204" pitchFamily="34" charset="0"/>
                <a:cs typeface="Arial" panose="020B0604020202020204" pitchFamily="34" charset="0"/>
              </a:rPr>
              <a:t>References:</a:t>
            </a:r>
          </a:p>
          <a:p>
            <a:pPr>
              <a:spcBef>
                <a:spcPct val="0"/>
              </a:spcBef>
            </a:pPr>
            <a:r>
              <a:rPr lang="en-US" sz="1200" dirty="0">
                <a:latin typeface="Arial" panose="020B0604020202020204" pitchFamily="34" charset="0"/>
                <a:cs typeface="Arial" panose="020B0604020202020204" pitchFamily="34" charset="0"/>
              </a:rPr>
              <a:t>The abiding is in Christ’s love.  This can easily be forgotten and something else can be substituted.  Ultimately, our task is one of intimacy with Jesus and his love (divine love) flowing into us and through us for fruitfulness in the world. Paul declares that his ultimate prayer for us is: “that according to the riches of his glory, he may grant that</a:t>
            </a:r>
            <a:r>
              <a:rPr lang="en-US" sz="1200" baseline="0" dirty="0">
                <a:latin typeface="Arial" panose="020B0604020202020204" pitchFamily="34" charset="0"/>
                <a:cs typeface="Arial" panose="020B0604020202020204" pitchFamily="34" charset="0"/>
              </a:rPr>
              <a:t> you may be strengthened in your inner being with power through his Spirit, and that Christ may dwell in your hearts through faith, as you are being rooted and grounded in love. . . . and to know the love of Christ that surpasses knowledge, so that ]you may be filled with all the fullness of God” (Ephesians 3:14-21).</a:t>
            </a:r>
            <a:endParaRPr lang="en-US" sz="1200" dirty="0">
              <a:latin typeface="Arial" panose="020B0604020202020204" pitchFamily="34" charset="0"/>
              <a:cs typeface="Arial" panose="020B0604020202020204" pitchFamily="34" charset="0"/>
            </a:endParaRPr>
          </a:p>
          <a:p>
            <a:pPr>
              <a:spcBef>
                <a:spcPct val="0"/>
              </a:spcBef>
            </a:pPr>
            <a:endParaRPr lang="en-US" sz="1200" dirty="0">
              <a:latin typeface="Arial" panose="020B0604020202020204" pitchFamily="34" charset="0"/>
              <a:cs typeface="Arial" panose="020B0604020202020204" pitchFamily="34" charset="0"/>
            </a:endParaRPr>
          </a:p>
          <a:p>
            <a:pPr>
              <a:spcBef>
                <a:spcPct val="0"/>
              </a:spcBef>
            </a:pPr>
            <a:r>
              <a:rPr lang="en-US" sz="1200" dirty="0">
                <a:latin typeface="Arial" panose="020B0604020202020204" pitchFamily="34" charset="0"/>
                <a:cs typeface="Arial" panose="020B0604020202020204" pitchFamily="34" charset="0"/>
              </a:rPr>
              <a:t>In the words of Charles Wesley:</a:t>
            </a:r>
          </a:p>
          <a:p>
            <a:pPr>
              <a:spcBef>
                <a:spcPct val="0"/>
              </a:spcBef>
            </a:pPr>
            <a:r>
              <a:rPr lang="en-US" sz="1200" dirty="0">
                <a:latin typeface="Arial" panose="020B0604020202020204" pitchFamily="34" charset="0"/>
                <a:cs typeface="Arial" panose="020B0604020202020204" pitchFamily="34" charset="0"/>
              </a:rPr>
              <a:t>	</a:t>
            </a:r>
            <a:r>
              <a:rPr lang="en-US" sz="1200" i="1" dirty="0">
                <a:latin typeface="Arial" panose="020B0604020202020204" pitchFamily="34" charset="0"/>
                <a:cs typeface="Arial" panose="020B0604020202020204" pitchFamily="34" charset="0"/>
              </a:rPr>
              <a:t>Love divine, all loves excelling,</a:t>
            </a:r>
          </a:p>
          <a:p>
            <a:pPr>
              <a:spcBef>
                <a:spcPct val="0"/>
              </a:spcBef>
            </a:pPr>
            <a:r>
              <a:rPr lang="en-US" sz="1200" i="1" dirty="0">
                <a:latin typeface="Arial" panose="020B0604020202020204" pitchFamily="34" charset="0"/>
                <a:cs typeface="Arial" panose="020B0604020202020204" pitchFamily="34" charset="0"/>
              </a:rPr>
              <a:t>	Joy of heaven to earth come down,</a:t>
            </a:r>
          </a:p>
          <a:p>
            <a:pPr>
              <a:spcBef>
                <a:spcPct val="0"/>
              </a:spcBef>
            </a:pPr>
            <a:r>
              <a:rPr lang="en-US" sz="1200" i="1" dirty="0">
                <a:latin typeface="Arial" panose="020B0604020202020204" pitchFamily="34" charset="0"/>
                <a:cs typeface="Arial" panose="020B0604020202020204" pitchFamily="34" charset="0"/>
              </a:rPr>
              <a:t>	Fix in us thy humble dwelling,</a:t>
            </a:r>
          </a:p>
          <a:p>
            <a:pPr>
              <a:spcBef>
                <a:spcPct val="0"/>
              </a:spcBef>
            </a:pPr>
            <a:r>
              <a:rPr lang="en-US" sz="1200" i="1" dirty="0">
                <a:latin typeface="Arial" panose="020B0604020202020204" pitchFamily="34" charset="0"/>
                <a:cs typeface="Arial" panose="020B0604020202020204" pitchFamily="34" charset="0"/>
              </a:rPr>
              <a:t>	All thy faithful mercies crown!</a:t>
            </a:r>
          </a:p>
          <a:p>
            <a:pPr>
              <a:spcBef>
                <a:spcPct val="0"/>
              </a:spcBef>
            </a:pPr>
            <a:r>
              <a:rPr lang="en-US" sz="1200" i="1" dirty="0">
                <a:latin typeface="Arial" panose="020B0604020202020204" pitchFamily="34" charset="0"/>
                <a:cs typeface="Arial" panose="020B0604020202020204" pitchFamily="34" charset="0"/>
              </a:rPr>
              <a:t>	Jesus,</a:t>
            </a:r>
            <a:r>
              <a:rPr lang="en-US" sz="1200" i="1" baseline="0" dirty="0">
                <a:latin typeface="Arial" panose="020B0604020202020204" pitchFamily="34" charset="0"/>
                <a:cs typeface="Arial" panose="020B0604020202020204" pitchFamily="34" charset="0"/>
              </a:rPr>
              <a:t> thou art all compassion,</a:t>
            </a:r>
          </a:p>
          <a:p>
            <a:pPr>
              <a:spcBef>
                <a:spcPct val="0"/>
              </a:spcBef>
            </a:pPr>
            <a:r>
              <a:rPr lang="en-US" sz="1200" i="1" baseline="0" dirty="0">
                <a:latin typeface="Arial" panose="020B0604020202020204" pitchFamily="34" charset="0"/>
                <a:cs typeface="Arial" panose="020B0604020202020204" pitchFamily="34" charset="0"/>
              </a:rPr>
              <a:t>	Pure, unbounded love thou art;</a:t>
            </a:r>
          </a:p>
          <a:p>
            <a:pPr>
              <a:spcBef>
                <a:spcPct val="0"/>
              </a:spcBef>
            </a:pPr>
            <a:r>
              <a:rPr lang="en-US" sz="1200" i="1" baseline="0" dirty="0">
                <a:latin typeface="Arial" panose="020B0604020202020204" pitchFamily="34" charset="0"/>
                <a:cs typeface="Arial" panose="020B0604020202020204" pitchFamily="34" charset="0"/>
              </a:rPr>
              <a:t>	Visit us with thy salvation;</a:t>
            </a:r>
          </a:p>
          <a:p>
            <a:pPr>
              <a:spcBef>
                <a:spcPct val="0"/>
              </a:spcBef>
            </a:pPr>
            <a:r>
              <a:rPr lang="en-US" sz="1200" i="1" baseline="0" dirty="0">
                <a:latin typeface="Arial" panose="020B0604020202020204" pitchFamily="34" charset="0"/>
                <a:cs typeface="Arial" panose="020B0604020202020204" pitchFamily="34" charset="0"/>
              </a:rPr>
              <a:t>	Enter every trembling heart.</a:t>
            </a:r>
            <a:endParaRPr lang="en-US" sz="1200" i="1" dirty="0">
              <a:latin typeface="Arial" panose="020B0604020202020204" pitchFamily="34" charset="0"/>
              <a:cs typeface="Arial" panose="020B0604020202020204" pitchFamily="34" charset="0"/>
            </a:endParaRPr>
          </a:p>
          <a:p>
            <a:pPr lvl="0"/>
            <a:endParaRPr lang="en-US" sz="1200" b="1" dirty="0">
              <a:latin typeface="Arial" panose="020B0604020202020204" pitchFamily="34" charset="0"/>
              <a:cs typeface="Arial" panose="020B0604020202020204" pitchFamily="34" charset="0"/>
            </a:endParaRPr>
          </a:p>
          <a:p>
            <a:pPr lvl="0"/>
            <a:endParaRPr lang="en-US" sz="1200" dirty="0">
              <a:latin typeface="Arial" panose="020B0604020202020204" pitchFamily="34" charset="0"/>
              <a:cs typeface="Arial" panose="020B0604020202020204" pitchFamily="34" charset="0"/>
            </a:endParaRPr>
          </a:p>
          <a:p>
            <a:pPr lvl="0"/>
            <a:r>
              <a:rPr lang="en-US" sz="1200" dirty="0">
                <a:latin typeface="Arial" panose="020B0604020202020204" pitchFamily="34" charset="0"/>
                <a:cs typeface="Arial" panose="020B0604020202020204" pitchFamily="34" charset="0"/>
              </a:rPr>
              <a:t>© 2013  Spiritual Leadership, Inc.</a:t>
            </a:r>
          </a:p>
          <a:p>
            <a:endParaRPr lang="en-US" dirty="0"/>
          </a:p>
        </p:txBody>
      </p:sp>
      <p:sp>
        <p:nvSpPr>
          <p:cNvPr id="4" name="Slide Number Placeholder 3"/>
          <p:cNvSpPr>
            <a:spLocks noGrp="1"/>
          </p:cNvSpPr>
          <p:nvPr>
            <p:ph type="sldNum" sz="quarter" idx="10"/>
          </p:nvPr>
        </p:nvSpPr>
        <p:spPr/>
        <p:txBody>
          <a:bodyPr/>
          <a:lstStyle/>
          <a:p>
            <a:fld id="{8643ADC0-9ADA-47E1-A643-70B82E7D2E76}" type="slidenum">
              <a:rPr lang="en-US" smtClean="0"/>
              <a:t>6</a:t>
            </a:fld>
            <a:endParaRPr lang="en-US"/>
          </a:p>
        </p:txBody>
      </p:sp>
    </p:spTree>
    <p:extLst>
      <p:ext uri="{BB962C8B-B14F-4D97-AF65-F5344CB8AC3E}">
        <p14:creationId xmlns:p14="http://schemas.microsoft.com/office/powerpoint/2010/main" val="40835454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*Work Avoidance can fit into here too. Not getting caught in the whirlwind of the day-to-day and remaining</a:t>
            </a:r>
            <a:r>
              <a:rPr lang="en-US" baseline="0" dirty="0"/>
              <a:t> focused on what is most important. (“Eat the frog first”)</a:t>
            </a:r>
          </a:p>
          <a:p>
            <a:endParaRPr lang="en-US" baseline="0" dirty="0"/>
          </a:p>
          <a:p>
            <a:r>
              <a:rPr lang="en-US" baseline="0" dirty="0"/>
              <a:t>Ex. If we don’t have a bulletin this week, is anyone even going to notice?</a:t>
            </a:r>
            <a:endParaRPr lang="en-US" dirty="0"/>
          </a:p>
        </p:txBody>
      </p:sp>
      <p:sp>
        <p:nvSpPr>
          <p:cNvPr id="4" name="Slide Number Placeholder 3"/>
          <p:cNvSpPr>
            <a:spLocks noGrp="1"/>
          </p:cNvSpPr>
          <p:nvPr>
            <p:ph type="sldNum" sz="quarter" idx="10"/>
          </p:nvPr>
        </p:nvSpPr>
        <p:spPr/>
        <p:txBody>
          <a:bodyPr/>
          <a:lstStyle/>
          <a:p>
            <a:fld id="{3F9E4716-D8EB-4B59-9D16-F0B5C89847C6}" type="slidenum">
              <a:rPr lang="en-US" smtClean="0"/>
              <a:t>51</a:t>
            </a:fld>
            <a:endParaRPr lang="en-US"/>
          </a:p>
        </p:txBody>
      </p:sp>
    </p:spTree>
    <p:extLst>
      <p:ext uri="{BB962C8B-B14F-4D97-AF65-F5344CB8AC3E}">
        <p14:creationId xmlns:p14="http://schemas.microsoft.com/office/powerpoint/2010/main" val="7635009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Facilitator</a:t>
            </a:r>
            <a:r>
              <a:rPr lang="en-US" baseline="0" dirty="0"/>
              <a:t> Notes</a:t>
            </a:r>
          </a:p>
          <a:p>
            <a:pPr>
              <a:lnSpc>
                <a:spcPct val="80000"/>
              </a:lnSpc>
            </a:pPr>
            <a:r>
              <a:rPr lang="en-US" sz="3600" dirty="0"/>
              <a:t>Spiritual leaders are nurtured and developed by following three phases of instruction called L</a:t>
            </a:r>
            <a:r>
              <a:rPr lang="en-US" sz="3600" baseline="30000" dirty="0"/>
              <a:t>3</a:t>
            </a:r>
            <a:r>
              <a:rPr lang="en-US" sz="3600" dirty="0"/>
              <a:t> .</a:t>
            </a:r>
          </a:p>
          <a:p>
            <a:pPr lvl="1">
              <a:lnSpc>
                <a:spcPct val="80000"/>
              </a:lnSpc>
            </a:pPr>
            <a:r>
              <a:rPr lang="en-US" sz="2800" dirty="0"/>
              <a:t>L</a:t>
            </a:r>
            <a:r>
              <a:rPr lang="en-US" sz="2800" baseline="30000" dirty="0"/>
              <a:t>1</a:t>
            </a:r>
            <a:r>
              <a:rPr lang="en-US" sz="2800" dirty="0"/>
              <a:t> stands for</a:t>
            </a:r>
            <a:r>
              <a:rPr lang="en-US" sz="2800" dirty="0">
                <a:solidFill>
                  <a:srgbClr val="FF3300"/>
                </a:solidFill>
              </a:rPr>
              <a:t> Loving</a:t>
            </a:r>
            <a:r>
              <a:rPr lang="en-US" sz="2800" dirty="0"/>
              <a:t> God and Neighbor.	</a:t>
            </a:r>
          </a:p>
          <a:p>
            <a:pPr lvl="2">
              <a:lnSpc>
                <a:spcPct val="80000"/>
              </a:lnSpc>
            </a:pPr>
            <a:r>
              <a:rPr lang="en-US" sz="2400" dirty="0"/>
              <a:t>This involves accountability, sharing and worship.</a:t>
            </a:r>
          </a:p>
          <a:p>
            <a:pPr lvl="1">
              <a:lnSpc>
                <a:spcPct val="80000"/>
              </a:lnSpc>
            </a:pPr>
            <a:r>
              <a:rPr lang="en-US" sz="2800" dirty="0"/>
              <a:t>L</a:t>
            </a:r>
            <a:r>
              <a:rPr lang="en-US" sz="2800" baseline="30000" dirty="0"/>
              <a:t>2</a:t>
            </a:r>
            <a:r>
              <a:rPr lang="en-US" sz="2800" dirty="0"/>
              <a:t> stands for </a:t>
            </a:r>
            <a:r>
              <a:rPr lang="en-US" sz="2800" dirty="0">
                <a:solidFill>
                  <a:srgbClr val="FF3300"/>
                </a:solidFill>
              </a:rPr>
              <a:t>Learning</a:t>
            </a:r>
            <a:r>
              <a:rPr lang="en-US" sz="2800" dirty="0"/>
              <a:t> in community.</a:t>
            </a:r>
          </a:p>
          <a:p>
            <a:pPr lvl="2">
              <a:lnSpc>
                <a:spcPct val="80000"/>
              </a:lnSpc>
            </a:pPr>
            <a:r>
              <a:rPr lang="en-US" sz="2400" dirty="0"/>
              <a:t>Lectures, videos, discussions, and exercises are used to help us discover personal gifts and abilities, investigate the current reality of our context, and reveal God’s direction for the future of our ministries.</a:t>
            </a:r>
          </a:p>
          <a:p>
            <a:pPr lvl="1">
              <a:lnSpc>
                <a:spcPct val="80000"/>
              </a:lnSpc>
            </a:pPr>
            <a:r>
              <a:rPr lang="en-US" sz="2800" dirty="0"/>
              <a:t>L</a:t>
            </a:r>
            <a:r>
              <a:rPr lang="en-US" sz="2800" baseline="30000" dirty="0"/>
              <a:t>3</a:t>
            </a:r>
            <a:r>
              <a:rPr lang="en-US" sz="2800" dirty="0"/>
              <a:t> stands for </a:t>
            </a:r>
            <a:r>
              <a:rPr lang="en-US" sz="2800" dirty="0">
                <a:solidFill>
                  <a:srgbClr val="FF3300"/>
                </a:solidFill>
              </a:rPr>
              <a:t>Leading</a:t>
            </a:r>
            <a:r>
              <a:rPr lang="en-US" sz="2800" dirty="0"/>
              <a:t> together.</a:t>
            </a:r>
          </a:p>
          <a:p>
            <a:pPr lvl="2">
              <a:lnSpc>
                <a:spcPct val="80000"/>
              </a:lnSpc>
            </a:pPr>
            <a:r>
              <a:rPr lang="en-US" sz="2400" dirty="0"/>
              <a:t>We lead by forming our own teams as well as designing and implementing a Ministry Action Planning system.</a:t>
            </a:r>
          </a:p>
          <a:p>
            <a:r>
              <a:rPr lang="en-US" dirty="0"/>
              <a:t>Stories</a:t>
            </a:r>
          </a:p>
          <a:p>
            <a:r>
              <a:rPr lang="en-US" dirty="0"/>
              <a:t>References</a:t>
            </a:r>
          </a:p>
          <a:p>
            <a:pPr marL="228600" marR="0"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dirty="0"/>
              <a:t>© 2010  Spiritual Leadership, Inc.</a:t>
            </a:r>
            <a:endParaRPr lang="en-US"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3F9E4716-D8EB-4B59-9D16-F0B5C89847C6}" type="slidenum">
              <a:rPr lang="en-US" smtClean="0"/>
              <a:t>52</a:t>
            </a:fld>
            <a:endParaRPr lang="en-US"/>
          </a:p>
        </p:txBody>
      </p:sp>
    </p:spTree>
    <p:extLst>
      <p:ext uri="{BB962C8B-B14F-4D97-AF65-F5344CB8AC3E}">
        <p14:creationId xmlns:p14="http://schemas.microsoft.com/office/powerpoint/2010/main" val="421422723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effectLst/>
              </a:rPr>
              <a:t>(see also: Lev 26:12; </a:t>
            </a:r>
            <a:r>
              <a:rPr lang="en-US" dirty="0" err="1">
                <a:effectLst/>
              </a:rPr>
              <a:t>Jer</a:t>
            </a:r>
            <a:r>
              <a:rPr lang="en-US" dirty="0">
                <a:effectLst/>
              </a:rPr>
              <a:t> 7:23; 11:4; 30:22; </a:t>
            </a:r>
            <a:r>
              <a:rPr lang="en-US" dirty="0" err="1">
                <a:effectLst/>
              </a:rPr>
              <a:t>Ezek</a:t>
            </a:r>
            <a:r>
              <a:rPr lang="en-US" dirty="0">
                <a:effectLst/>
              </a:rPr>
              <a:t> 36:28)</a:t>
            </a:r>
          </a:p>
          <a:p>
            <a:endParaRPr lang="en-US" dirty="0"/>
          </a:p>
        </p:txBody>
      </p:sp>
      <p:sp>
        <p:nvSpPr>
          <p:cNvPr id="4" name="Slide Number Placeholder 3"/>
          <p:cNvSpPr>
            <a:spLocks noGrp="1"/>
          </p:cNvSpPr>
          <p:nvPr>
            <p:ph type="sldNum" sz="quarter" idx="10"/>
          </p:nvPr>
        </p:nvSpPr>
        <p:spPr/>
        <p:txBody>
          <a:bodyPr/>
          <a:lstStyle/>
          <a:p>
            <a:fld id="{EF7E3F29-583D-B54A-96E1-C06E2CB4309D}" type="slidenum">
              <a:rPr lang="en-US" smtClean="0"/>
              <a:t>53</a:t>
            </a:fld>
            <a:endParaRPr lang="en-US"/>
          </a:p>
        </p:txBody>
      </p:sp>
    </p:spTree>
    <p:extLst>
      <p:ext uri="{BB962C8B-B14F-4D97-AF65-F5344CB8AC3E}">
        <p14:creationId xmlns:p14="http://schemas.microsoft.com/office/powerpoint/2010/main" val="359599885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ChangeArrowheads="1" noTextEdit="1"/>
          </p:cNvSpPr>
          <p:nvPr>
            <p:ph type="sldImg"/>
          </p:nvPr>
        </p:nvSpPr>
        <p:spPr bwMode="auto">
          <a:xfrm>
            <a:off x="417513" y="701675"/>
            <a:ext cx="6242050" cy="3511550"/>
          </a:xfrm>
          <a:prstGeom prst="rect">
            <a:avLst/>
          </a:prstGeom>
          <a:noFill/>
          <a:ln>
            <a:solidFill>
              <a:srgbClr val="000000"/>
            </a:solidFill>
            <a:miter lim="800000"/>
            <a:headEnd/>
            <a:tailEnd/>
          </a:ln>
        </p:spPr>
      </p:sp>
      <p:sp>
        <p:nvSpPr>
          <p:cNvPr id="136195" name="Rectangle 3"/>
          <p:cNvSpPr>
            <a:spLocks noGrp="1" noChangeArrowheads="1"/>
          </p:cNvSpPr>
          <p:nvPr>
            <p:ph type="body" idx="1"/>
          </p:nvPr>
        </p:nvSpPr>
        <p:spPr bwMode="auto">
          <a:xfrm>
            <a:off x="707075" y="4448249"/>
            <a:ext cx="5662928" cy="4213384"/>
          </a:xfrm>
          <a:prstGeom prst="rect">
            <a:avLst/>
          </a:prstGeom>
          <a:noFill/>
          <a:ln>
            <a:miter lim="800000"/>
            <a:headEnd/>
            <a:tailEnd/>
          </a:ln>
        </p:spPr>
        <p:txBody>
          <a:bodyPr/>
          <a:lstStyle/>
          <a:p>
            <a:r>
              <a:rPr lang="en-US" b="1" dirty="0">
                <a:latin typeface="Arial" panose="020B0604020202020204" pitchFamily="34" charset="0"/>
                <a:cs typeface="Arial" panose="020B0604020202020204" pitchFamily="34" charset="0"/>
              </a:rPr>
              <a:t>*</a:t>
            </a:r>
          </a:p>
          <a:p>
            <a:r>
              <a:rPr lang="en-US" b="1" dirty="0">
                <a:latin typeface="Arial" panose="020B0604020202020204" pitchFamily="34" charset="0"/>
                <a:cs typeface="Arial" panose="020B0604020202020204" pitchFamily="34" charset="0"/>
              </a:rPr>
              <a:t>Facilitator Notes</a:t>
            </a:r>
          </a:p>
          <a:p>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Purpose</a:t>
            </a:r>
            <a:r>
              <a:rPr lang="en-US" b="1" baseline="0" dirty="0">
                <a:latin typeface="Arial" panose="020B0604020202020204" pitchFamily="34" charset="0"/>
                <a:cs typeface="Arial" panose="020B0604020202020204" pitchFamily="34" charset="0"/>
              </a:rPr>
              <a:t> of the slide: </a:t>
            </a:r>
            <a:r>
              <a:rPr lang="en-US" baseline="0" dirty="0">
                <a:latin typeface="Arial" panose="020B0604020202020204" pitchFamily="34" charset="0"/>
                <a:cs typeface="Arial" panose="020B0604020202020204" pitchFamily="34" charset="0"/>
              </a:rPr>
              <a:t>To link our Formation disciplines to the biblical message and the work of the Holy Spirit in our lives.</a:t>
            </a:r>
          </a:p>
          <a:p>
            <a:endParaRPr lang="en-US" baseline="0" dirty="0">
              <a:latin typeface="Arial" panose="020B0604020202020204" pitchFamily="34" charset="0"/>
              <a:cs typeface="Arial" panose="020B0604020202020204" pitchFamily="34" charset="0"/>
            </a:endParaRPr>
          </a:p>
          <a:p>
            <a:r>
              <a:rPr lang="en-US" b="1" baseline="0" dirty="0">
                <a:latin typeface="Arial" panose="020B0604020202020204" pitchFamily="34" charset="0"/>
                <a:cs typeface="Arial" panose="020B0604020202020204" pitchFamily="34" charset="0"/>
              </a:rPr>
              <a:t>Message of the slide: </a:t>
            </a:r>
            <a:r>
              <a:rPr lang="en-US" baseline="0" dirty="0">
                <a:latin typeface="Arial" panose="020B0604020202020204" pitchFamily="34" charset="0"/>
                <a:cs typeface="Arial" panose="020B0604020202020204" pitchFamily="34" charset="0"/>
              </a:rPr>
              <a:t>SLI’s investment in Spiritual Formation is tied directly to the good news that God intends through the Holy Spirit to transform us into the likeness of Jesus “from one degree of glory to another.” The Christ-likeness into which the Spirit brings us is divine love “full of grace and truth” (John 1:14)</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pPr lvl="0"/>
            <a:r>
              <a:rPr lang="en-US" b="1" dirty="0">
                <a:latin typeface="Arial" panose="020B0604020202020204" pitchFamily="34" charset="0"/>
                <a:cs typeface="Arial" panose="020B0604020202020204" pitchFamily="34" charset="0"/>
              </a:rPr>
              <a:t>Stories: </a:t>
            </a:r>
            <a:r>
              <a:rPr lang="en-US" b="0" dirty="0">
                <a:latin typeface="Arial" panose="020B0604020202020204" pitchFamily="34" charset="0"/>
                <a:cs typeface="Arial" panose="020B0604020202020204" pitchFamily="34" charset="0"/>
              </a:rPr>
              <a:t>S</a:t>
            </a:r>
            <a:r>
              <a:rPr lang="en-US" dirty="0">
                <a:latin typeface="Arial" panose="020B0604020202020204" pitchFamily="34" charset="0"/>
                <a:cs typeface="Arial" panose="020B0604020202020204" pitchFamily="34" charset="0"/>
              </a:rPr>
              <a:t>ometimes it’s helpful</a:t>
            </a:r>
            <a:r>
              <a:rPr lang="en-US" baseline="0" dirty="0">
                <a:latin typeface="Arial" panose="020B0604020202020204" pitchFamily="34" charset="0"/>
                <a:cs typeface="Arial" panose="020B0604020202020204" pitchFamily="34" charset="0"/>
              </a:rPr>
              <a:t> to remind each other that Christian salvation is not only “getting us into heaven, but also getting heaven into us.” Perhaps this is a good place for the facilitator to describe how this concept first began to grow in your own life.</a:t>
            </a:r>
          </a:p>
          <a:p>
            <a:pPr lvl="0"/>
            <a:endParaRPr lang="en-US" baseline="0" dirty="0">
              <a:latin typeface="Arial" panose="020B0604020202020204" pitchFamily="34" charset="0"/>
              <a:cs typeface="Arial" panose="020B0604020202020204" pitchFamily="34" charset="0"/>
            </a:endParaRPr>
          </a:p>
          <a:p>
            <a:pPr lvl="0"/>
            <a:r>
              <a:rPr lang="en-US" baseline="0" dirty="0">
                <a:latin typeface="Arial" panose="020B0604020202020204" pitchFamily="34" charset="0"/>
                <a:cs typeface="Arial" panose="020B0604020202020204" pitchFamily="34" charset="0"/>
              </a:rPr>
              <a:t>John and Charles Wesley came to this transforming reality within a few days of each other in the spring of 1738 and then gave their lives and gifts to extend this possibility as the “Good Medicine of life.”</a:t>
            </a:r>
          </a:p>
          <a:p>
            <a:pPr lvl="0"/>
            <a:r>
              <a:rPr lang="en-US" baseline="0" dirty="0">
                <a:latin typeface="Arial" panose="020B0604020202020204" pitchFamily="34" charset="0"/>
                <a:cs typeface="Arial" panose="020B0604020202020204" pitchFamily="34" charset="0"/>
              </a:rPr>
              <a:t>Charles Wesley described this in his hymn:</a:t>
            </a:r>
          </a:p>
          <a:p>
            <a:pPr lvl="0"/>
            <a:r>
              <a:rPr lang="en-US" baseline="0" dirty="0">
                <a:latin typeface="Arial" panose="020B0604020202020204" pitchFamily="34" charset="0"/>
                <a:cs typeface="Arial" panose="020B0604020202020204" pitchFamily="34" charset="0"/>
              </a:rPr>
              <a:t>	   Love divine, all loves excelling, joy of heaven to earth come down;</a:t>
            </a:r>
          </a:p>
          <a:p>
            <a:pPr lvl="0"/>
            <a:r>
              <a:rPr lang="en-US" baseline="0" dirty="0">
                <a:latin typeface="Arial" panose="020B0604020202020204" pitchFamily="34" charset="0"/>
                <a:cs typeface="Arial" panose="020B0604020202020204" pitchFamily="34" charset="0"/>
              </a:rPr>
              <a:t>	Fix in us thy humble dwelling; all thy faithful mercies crown!</a:t>
            </a:r>
          </a:p>
          <a:p>
            <a:pPr lvl="0"/>
            <a:r>
              <a:rPr lang="en-US" baseline="0" dirty="0">
                <a:latin typeface="Arial" panose="020B0604020202020204" pitchFamily="34" charset="0"/>
                <a:cs typeface="Arial" panose="020B0604020202020204" pitchFamily="34" charset="0"/>
              </a:rPr>
              <a:t>	Jesus, thou art all compassion, pure, unbounded love thou art;</a:t>
            </a:r>
          </a:p>
          <a:p>
            <a:pPr lvl="0"/>
            <a:r>
              <a:rPr lang="en-US" baseline="0" dirty="0">
                <a:latin typeface="Arial" panose="020B0604020202020204" pitchFamily="34" charset="0"/>
                <a:cs typeface="Arial" panose="020B0604020202020204" pitchFamily="34" charset="0"/>
              </a:rPr>
              <a:t>	visit us with thy salvation; enter every trembling heart.</a:t>
            </a:r>
          </a:p>
          <a:p>
            <a:pPr lvl="0"/>
            <a:endParaRPr lang="en-US" baseline="0" dirty="0">
              <a:latin typeface="Arial" panose="020B0604020202020204" pitchFamily="34" charset="0"/>
              <a:cs typeface="Arial" panose="020B0604020202020204" pitchFamily="34" charset="0"/>
            </a:endParaRPr>
          </a:p>
          <a:p>
            <a:pPr lvl="0"/>
            <a:r>
              <a:rPr lang="en-US" baseline="0" dirty="0">
                <a:latin typeface="Arial" panose="020B0604020202020204" pitchFamily="34" charset="0"/>
                <a:cs typeface="Arial" panose="020B0604020202020204" pitchFamily="34" charset="0"/>
              </a:rPr>
              <a:t>	   Finish, then, thy new creation; pure and spotless let us be. </a:t>
            </a:r>
          </a:p>
          <a:p>
            <a:pPr lvl="0"/>
            <a:r>
              <a:rPr lang="en-US" baseline="0" dirty="0">
                <a:latin typeface="Arial" panose="020B0604020202020204" pitchFamily="34" charset="0"/>
                <a:cs typeface="Arial" panose="020B0604020202020204" pitchFamily="34" charset="0"/>
              </a:rPr>
              <a:t>	Let us see they great salvation perfectly restored in thee;</a:t>
            </a:r>
          </a:p>
          <a:p>
            <a:pPr lvl="0"/>
            <a:r>
              <a:rPr lang="en-US" baseline="0" dirty="0">
                <a:latin typeface="Arial" panose="020B0604020202020204" pitchFamily="34" charset="0"/>
                <a:cs typeface="Arial" panose="020B0604020202020204" pitchFamily="34" charset="0"/>
              </a:rPr>
              <a:t>	changed from glory into glory, till in heaven we take our place,</a:t>
            </a:r>
          </a:p>
          <a:p>
            <a:pPr lvl="0"/>
            <a:r>
              <a:rPr lang="en-US" baseline="0" dirty="0">
                <a:latin typeface="Arial" panose="020B0604020202020204" pitchFamily="34" charset="0"/>
                <a:cs typeface="Arial" panose="020B0604020202020204" pitchFamily="34" charset="0"/>
              </a:rPr>
              <a:t>	till we cast our crowns before thee, lost in wonder, love, and praise.</a:t>
            </a:r>
          </a:p>
          <a:p>
            <a:pPr lvl="0"/>
            <a:r>
              <a:rPr lang="en-US" baseline="0" dirty="0">
                <a:latin typeface="Arial" panose="020B0604020202020204" pitchFamily="34" charset="0"/>
                <a:cs typeface="Arial" panose="020B0604020202020204" pitchFamily="34" charset="0"/>
              </a:rPr>
              <a:t>	</a:t>
            </a:r>
          </a:p>
          <a:p>
            <a:pPr lvl="0"/>
            <a:endParaRPr lang="en-US" dirty="0">
              <a:latin typeface="Arial" panose="020B0604020202020204" pitchFamily="34" charset="0"/>
              <a:cs typeface="Arial" panose="020B0604020202020204" pitchFamily="34" charset="0"/>
            </a:endParaRPr>
          </a:p>
          <a:p>
            <a:pPr lvl="0"/>
            <a:r>
              <a:rPr lang="en-US" b="1" dirty="0">
                <a:latin typeface="Arial" panose="020B0604020202020204" pitchFamily="34" charset="0"/>
                <a:cs typeface="Arial" panose="020B0604020202020204" pitchFamily="34" charset="0"/>
              </a:rPr>
              <a:t>References: </a:t>
            </a:r>
            <a:r>
              <a:rPr lang="en-US" dirty="0">
                <a:latin typeface="Arial" panose="020B0604020202020204" pitchFamily="34" charset="0"/>
                <a:cs typeface="Arial" panose="020B0604020202020204" pitchFamily="34" charset="0"/>
              </a:rPr>
              <a:t>Hymn: “Love Divine,</a:t>
            </a:r>
            <a:r>
              <a:rPr lang="en-US" baseline="0" dirty="0">
                <a:latin typeface="Arial" panose="020B0604020202020204" pitchFamily="34" charset="0"/>
                <a:cs typeface="Arial" panose="020B0604020202020204" pitchFamily="34" charset="0"/>
              </a:rPr>
              <a:t> All Loves Excelling” 1747</a:t>
            </a:r>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lvl="0"/>
            <a:r>
              <a:rPr lang="en-US" dirty="0">
                <a:latin typeface="Arial" panose="020B0604020202020204" pitchFamily="34" charset="0"/>
                <a:cs typeface="Arial" panose="020B0604020202020204" pitchFamily="34" charset="0"/>
              </a:rPr>
              <a:t>Image purchased from </a:t>
            </a:r>
            <a:r>
              <a:rPr lang="en-US" dirty="0" err="1">
                <a:latin typeface="Arial" panose="020B0604020202020204" pitchFamily="34" charset="0"/>
                <a:cs typeface="Arial" panose="020B0604020202020204" pitchFamily="34" charset="0"/>
              </a:rPr>
              <a:t>Lightstock</a:t>
            </a:r>
            <a:r>
              <a:rPr lang="en-US" dirty="0">
                <a:latin typeface="Arial" panose="020B0604020202020204" pitchFamily="34" charset="0"/>
                <a:cs typeface="Arial" panose="020B0604020202020204" pitchFamily="34" charset="0"/>
              </a:rPr>
              <a:t> </a:t>
            </a:r>
            <a:r>
              <a:rPr lang="en-US" baseline="0" dirty="0">
                <a:latin typeface="Arial" panose="020B0604020202020204" pitchFamily="34" charset="0"/>
                <a:cs typeface="Arial" panose="020B0604020202020204" pitchFamily="34" charset="0"/>
              </a:rPr>
              <a:t>(do not use without permission)</a:t>
            </a:r>
          </a:p>
          <a:p>
            <a:pPr lvl="0"/>
            <a:endParaRPr lang="en-US" baseline="0" dirty="0">
              <a:latin typeface="Arial" panose="020B0604020202020204" pitchFamily="34" charset="0"/>
              <a:cs typeface="Arial" panose="020B0604020202020204" pitchFamily="34" charset="0"/>
            </a:endParaRPr>
          </a:p>
          <a:p>
            <a:r>
              <a:rPr lang="en-US" dirty="0"/>
              <a:t>The concepts in this presentation are the intellectual property of Spiritual Leadership Inc., except as noted otherwise.</a:t>
            </a:r>
          </a:p>
          <a:p>
            <a:r>
              <a:rPr lang="en-US" dirty="0"/>
              <a:t>Copyright © 2016 Spiritual Leadership, Inc. All Rights Reserved. </a:t>
            </a:r>
          </a:p>
          <a:p>
            <a:pPr lvl="0"/>
            <a:endParaRPr lang="en-US" dirty="0">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362683310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9E0D673-6B12-BA49-8D9A-25489AAA628B}" type="slidenum">
              <a:rPr lang="en-US">
                <a:solidFill>
                  <a:prstClr val="black"/>
                </a:solidFill>
              </a:rPr>
              <a:pPr/>
              <a:t>55</a:t>
            </a:fld>
            <a:endParaRPr lang="en-US">
              <a:solidFill>
                <a:prstClr val="black"/>
              </a:solidFill>
            </a:endParaRPr>
          </a:p>
        </p:txBody>
      </p:sp>
      <p:sp>
        <p:nvSpPr>
          <p:cNvPr id="684034"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684035"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Copyright- </a:t>
            </a:r>
            <a:r>
              <a:rPr lang="en-US" sz="1200" dirty="0">
                <a:latin typeface="Arial" panose="020B0604020202020204" pitchFamily="34" charset="0"/>
                <a:cs typeface="Arial" panose="020B0604020202020204" pitchFamily="34" charset="0"/>
              </a:rPr>
              <a:t>This slide comes from the design or experience of SLI – © 2010  Spiritual Leadership, Inc.</a:t>
            </a:r>
            <a:endParaRPr lang="en-US" dirty="0">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402150924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Arial" panose="020B0604020202020204" pitchFamily="34" charset="0"/>
                <a:ea typeface="+mn-ea"/>
                <a:cs typeface="Arial" panose="020B0604020202020204" pitchFamily="34" charset="0"/>
              </a:rPr>
              <a:t>*</a:t>
            </a:r>
          </a:p>
          <a:p>
            <a:r>
              <a:rPr lang="en-US" sz="1200" kern="1200" dirty="0">
                <a:solidFill>
                  <a:schemeClr val="tx1"/>
                </a:solidFill>
                <a:latin typeface="Arial" panose="020B0604020202020204" pitchFamily="34" charset="0"/>
                <a:ea typeface="+mn-ea"/>
                <a:cs typeface="Arial" panose="020B0604020202020204" pitchFamily="34" charset="0"/>
              </a:rPr>
              <a:t>Facilitator Notes</a:t>
            </a:r>
          </a:p>
          <a:p>
            <a:pPr lvl="1"/>
            <a:r>
              <a:rPr lang="en-US" dirty="0">
                <a:latin typeface="Arial" panose="020B0604020202020204" pitchFamily="34" charset="0"/>
                <a:cs typeface="Arial" panose="020B0604020202020204" pitchFamily="34" charset="0"/>
              </a:rPr>
              <a:t>This slides</a:t>
            </a:r>
            <a:r>
              <a:rPr lang="en-US" baseline="0" dirty="0">
                <a:latin typeface="Arial" panose="020B0604020202020204" pitchFamily="34" charset="0"/>
                <a:cs typeface="Arial" panose="020B0604020202020204" pitchFamily="34" charset="0"/>
              </a:rPr>
              <a:t> depicts the relationships between the 5 dysfunctions graphically, with Trust as foundational to all the others, etc. </a:t>
            </a:r>
            <a:endParaRPr lang="en-US" dirty="0">
              <a:latin typeface="Arial" panose="020B0604020202020204" pitchFamily="34" charset="0"/>
              <a:cs typeface="Arial" panose="020B0604020202020204" pitchFamily="34" charset="0"/>
            </a:endParaRPr>
          </a:p>
          <a:p>
            <a:r>
              <a:rPr lang="en-US" sz="1200" kern="1200" dirty="0">
                <a:solidFill>
                  <a:schemeClr val="tx1"/>
                </a:solidFill>
                <a:latin typeface="Arial" panose="020B0604020202020204" pitchFamily="34" charset="0"/>
                <a:ea typeface="+mn-ea"/>
                <a:cs typeface="Arial" panose="020B0604020202020204" pitchFamily="34" charset="0"/>
              </a:rPr>
              <a:t>Stories</a:t>
            </a:r>
          </a:p>
          <a:p>
            <a:r>
              <a:rPr lang="en-US" sz="1200" kern="1200" dirty="0">
                <a:solidFill>
                  <a:schemeClr val="tx1"/>
                </a:solidFill>
                <a:latin typeface="Arial" panose="020B0604020202020204" pitchFamily="34" charset="0"/>
                <a:ea typeface="+mn-ea"/>
                <a:cs typeface="Arial" panose="020B0604020202020204" pitchFamily="34" charset="0"/>
              </a:rPr>
              <a:t>References</a:t>
            </a:r>
          </a:p>
          <a:p>
            <a:r>
              <a:rPr lang="en-US" sz="1200" kern="1200" dirty="0">
                <a:solidFill>
                  <a:schemeClr val="tx1"/>
                </a:solidFill>
                <a:latin typeface="Arial" panose="020B0604020202020204" pitchFamily="34" charset="0"/>
                <a:ea typeface="+mn-ea"/>
                <a:cs typeface="Arial" panose="020B0604020202020204" pitchFamily="34" charset="0"/>
              </a:rPr>
              <a:t>© 2010  Spiritual Leadership, Inc. </a:t>
            </a:r>
          </a:p>
          <a:p>
            <a:endParaRPr lang="en-US" dirty="0"/>
          </a:p>
        </p:txBody>
      </p:sp>
      <p:sp>
        <p:nvSpPr>
          <p:cNvPr id="4" name="Slide Number Placeholder 3"/>
          <p:cNvSpPr>
            <a:spLocks noGrp="1"/>
          </p:cNvSpPr>
          <p:nvPr>
            <p:ph type="sldNum" sz="quarter" idx="10"/>
          </p:nvPr>
        </p:nvSpPr>
        <p:spPr/>
        <p:txBody>
          <a:bodyPr/>
          <a:lstStyle/>
          <a:p>
            <a:fld id="{BA70E0D4-4D3E-4D97-8A9E-F373889C7C29}" type="slidenum">
              <a:rPr lang="en-US" smtClean="0">
                <a:solidFill>
                  <a:prstClr val="black"/>
                </a:solidFill>
              </a:rPr>
              <a:pPr/>
              <a:t>56</a:t>
            </a:fld>
            <a:endParaRPr lang="en-US">
              <a:solidFill>
                <a:prstClr val="black"/>
              </a:solidFill>
            </a:endParaRPr>
          </a:p>
        </p:txBody>
      </p:sp>
    </p:spTree>
    <p:extLst>
      <p:ext uri="{BB962C8B-B14F-4D97-AF65-F5344CB8AC3E}">
        <p14:creationId xmlns:p14="http://schemas.microsoft.com/office/powerpoint/2010/main" val="48960089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Rot="1" noChangeAspect="1" noChangeArrowheads="1" noTextEdit="1"/>
          </p:cNvSpPr>
          <p:nvPr>
            <p:ph type="sldImg"/>
          </p:nvPr>
        </p:nvSpPr>
        <p:spPr bwMode="auto">
          <a:xfrm>
            <a:off x="381000" y="685800"/>
            <a:ext cx="6096000" cy="3429000"/>
          </a:xfrm>
          <a:prstGeom prst="rect">
            <a:avLst/>
          </a:prstGeom>
          <a:noFill/>
          <a:ln>
            <a:solidFill>
              <a:srgbClr val="000000"/>
            </a:solidFill>
            <a:miter lim="800000"/>
            <a:headEnd/>
            <a:tailEnd/>
          </a:ln>
        </p:spPr>
      </p:sp>
      <p:sp>
        <p:nvSpPr>
          <p:cNvPr id="157699" name="Rectangle 3"/>
          <p:cNvSpPr>
            <a:spLocks noGrp="1" noChangeArrowheads="1"/>
          </p:cNvSpPr>
          <p:nvPr>
            <p:ph type="body" idx="1"/>
          </p:nvPr>
        </p:nvSpPr>
        <p:spPr bwMode="auto">
          <a:xfrm>
            <a:off x="685186" y="4344170"/>
            <a:ext cx="5487629" cy="4114800"/>
          </a:xfrm>
          <a:prstGeom prst="rect">
            <a:avLst/>
          </a:prstGeom>
          <a:noFill/>
          <a:ln>
            <a:miter lim="800000"/>
            <a:headEnd/>
            <a:tailEnd/>
          </a:ln>
        </p:spPr>
        <p:txBody>
          <a:bodyPr/>
          <a:lstStyle/>
          <a:p>
            <a:pPr>
              <a:lnSpc>
                <a:spcPct val="90000"/>
              </a:lnSpc>
            </a:pPr>
            <a:r>
              <a:rPr lang="en-US" u="sng" dirty="0"/>
              <a:t>Purpose</a:t>
            </a:r>
            <a:r>
              <a:rPr lang="en-US" u="sng" baseline="0" dirty="0"/>
              <a:t> of Slide</a:t>
            </a:r>
            <a:r>
              <a:rPr lang="en-US" dirty="0"/>
              <a:t>: Help the team learn the process of developing and living within covenant. First focus on Leadership, Teamwork, and then the Non-negotiables, and Desired outcome.</a:t>
            </a:r>
          </a:p>
          <a:p>
            <a:pPr>
              <a:lnSpc>
                <a:spcPct val="90000"/>
              </a:lnSpc>
            </a:pPr>
            <a:endParaRPr lang="en-US" dirty="0"/>
          </a:p>
          <a:p>
            <a:r>
              <a:rPr lang="en-US" dirty="0"/>
              <a:t>As a reminder, covenant building is a group process. A covenant creates the ground rules for the way a</a:t>
            </a:r>
            <a:r>
              <a:rPr lang="en-US" baseline="0" dirty="0"/>
              <a:t> group </a:t>
            </a:r>
            <a:r>
              <a:rPr lang="en-US" dirty="0"/>
              <a:t>lives together in community. Specifically,</a:t>
            </a:r>
            <a:r>
              <a:rPr lang="en-US" baseline="0" dirty="0"/>
              <a:t> the covenant will clarify our </a:t>
            </a:r>
            <a:r>
              <a:rPr lang="en-US" b="1" baseline="0" dirty="0"/>
              <a:t>commitment and expectations </a:t>
            </a:r>
            <a:r>
              <a:rPr lang="en-US" baseline="0" dirty="0"/>
              <a:t>together.</a:t>
            </a:r>
            <a:endParaRPr lang="en-US" dirty="0"/>
          </a:p>
          <a:p>
            <a:endParaRPr lang="en-US" dirty="0"/>
          </a:p>
          <a:p>
            <a:pPr>
              <a:lnSpc>
                <a:spcPct val="90000"/>
              </a:lnSpc>
            </a:pPr>
            <a:r>
              <a:rPr lang="en-US" u="sng" dirty="0"/>
              <a:t>Message</a:t>
            </a:r>
            <a:r>
              <a:rPr lang="en-US" u="sng" baseline="0" dirty="0"/>
              <a:t> of Slide</a:t>
            </a:r>
            <a:r>
              <a:rPr lang="en-US" dirty="0"/>
              <a:t>:</a:t>
            </a:r>
            <a:r>
              <a:rPr lang="en-US" baseline="0" dirty="0"/>
              <a:t> </a:t>
            </a:r>
            <a:r>
              <a:rPr lang="en-US" dirty="0"/>
              <a:t>Set up a white board or flip chart so you can list the group’s responses to the following four questions. You may ask different people to take notes for the group on the white board or flip chart, or do it yourself.</a:t>
            </a:r>
          </a:p>
          <a:p>
            <a:pPr>
              <a:lnSpc>
                <a:spcPct val="90000"/>
              </a:lnSpc>
            </a:pPr>
            <a:endParaRPr lang="en-US" dirty="0"/>
          </a:p>
          <a:p>
            <a:pPr lvl="1">
              <a:lnSpc>
                <a:spcPct val="90000"/>
              </a:lnSpc>
            </a:pPr>
            <a:r>
              <a:rPr lang="en-US" dirty="0"/>
              <a:t>Your goal will be to have four lists of answers that the group can reflect on as you write out the covenant.</a:t>
            </a:r>
          </a:p>
          <a:p>
            <a:pPr>
              <a:lnSpc>
                <a:spcPct val="90000"/>
              </a:lnSpc>
            </a:pPr>
            <a:endParaRPr lang="en-US" dirty="0"/>
          </a:p>
          <a:p>
            <a:pPr lvl="1">
              <a:lnSpc>
                <a:spcPct val="90000"/>
              </a:lnSpc>
            </a:pPr>
            <a:r>
              <a:rPr lang="en-US" dirty="0"/>
              <a:t>For the first two questions, generate a general list of ideas.</a:t>
            </a:r>
          </a:p>
          <a:p>
            <a:pPr>
              <a:lnSpc>
                <a:spcPct val="90000"/>
              </a:lnSpc>
            </a:pPr>
            <a:endParaRPr lang="en-US" dirty="0"/>
          </a:p>
          <a:p>
            <a:pPr lvl="1">
              <a:lnSpc>
                <a:spcPct val="90000"/>
              </a:lnSpc>
            </a:pPr>
            <a:r>
              <a:rPr lang="en-US" dirty="0"/>
              <a:t>1.  What does a great leader look like?        </a:t>
            </a:r>
          </a:p>
          <a:p>
            <a:pPr lvl="1">
              <a:lnSpc>
                <a:spcPct val="90000"/>
              </a:lnSpc>
            </a:pPr>
            <a:r>
              <a:rPr lang="en-US" dirty="0"/>
              <a:t>2.  What does a great team look like?          </a:t>
            </a:r>
          </a:p>
          <a:p>
            <a:pPr>
              <a:lnSpc>
                <a:spcPct val="90000"/>
              </a:lnSpc>
            </a:pPr>
            <a:endParaRPr lang="en-US" dirty="0"/>
          </a:p>
          <a:p>
            <a:pPr lvl="1">
              <a:lnSpc>
                <a:spcPct val="90000"/>
              </a:lnSpc>
            </a:pPr>
            <a:r>
              <a:rPr lang="en-US" dirty="0"/>
              <a:t>Questions 3 and 4</a:t>
            </a:r>
            <a:r>
              <a:rPr lang="en-US" baseline="0" dirty="0"/>
              <a:t> </a:t>
            </a:r>
            <a:r>
              <a:rPr lang="en-US" dirty="0"/>
              <a:t>help you focus on the guidelines for your particular team and/or</a:t>
            </a:r>
            <a:r>
              <a:rPr lang="en-US" baseline="0" dirty="0"/>
              <a:t> p</a:t>
            </a:r>
            <a:r>
              <a:rPr lang="en-US" dirty="0"/>
              <a:t>roject.</a:t>
            </a:r>
          </a:p>
          <a:p>
            <a:pPr>
              <a:lnSpc>
                <a:spcPct val="90000"/>
              </a:lnSpc>
            </a:pPr>
            <a:endParaRPr lang="en-US" dirty="0"/>
          </a:p>
          <a:p>
            <a:pPr lvl="1">
              <a:lnSpc>
                <a:spcPct val="90000"/>
              </a:lnSpc>
            </a:pPr>
            <a:r>
              <a:rPr lang="en-US" dirty="0"/>
              <a:t>3.  What are the non-negotiables of our relationships in this Project?         </a:t>
            </a:r>
          </a:p>
          <a:p>
            <a:pPr marL="685800" lvl="1" indent="-228600">
              <a:lnSpc>
                <a:spcPct val="90000"/>
              </a:lnSpc>
              <a:buAutoNum type="arabicPeriod" startAt="4"/>
            </a:pPr>
            <a:r>
              <a:rPr lang="en-US" dirty="0"/>
              <a:t>What are the specific commitment</a:t>
            </a:r>
            <a:r>
              <a:rPr lang="en-US" baseline="0" dirty="0"/>
              <a:t> and </a:t>
            </a:r>
            <a:r>
              <a:rPr lang="en-US" dirty="0"/>
              <a:t>expectations of these relationships in our Project?        </a:t>
            </a:r>
          </a:p>
          <a:p>
            <a:pPr marL="685800" lvl="1" indent="-228600">
              <a:lnSpc>
                <a:spcPct val="90000"/>
              </a:lnSpc>
              <a:buAutoNum type="arabicPeriod" startAt="4"/>
            </a:pPr>
            <a:endParaRPr lang="en-US" dirty="0"/>
          </a:p>
          <a:p>
            <a:pPr lvl="0"/>
            <a:r>
              <a:rPr lang="en-US" sz="1200" kern="1200" dirty="0">
                <a:solidFill>
                  <a:schemeClr val="tx1"/>
                </a:solidFill>
                <a:latin typeface="+mn-lt"/>
                <a:ea typeface="+mn-ea"/>
                <a:cs typeface="+mn-cs"/>
              </a:rPr>
              <a:t>Facilitator Notes</a:t>
            </a:r>
          </a:p>
          <a:p>
            <a:pPr lvl="1"/>
            <a:r>
              <a:rPr lang="en-US" sz="1200" kern="1200" dirty="0">
                <a:solidFill>
                  <a:schemeClr val="tx1"/>
                </a:solidFill>
                <a:latin typeface="+mn-lt"/>
                <a:ea typeface="+mn-ea"/>
                <a:cs typeface="+mn-cs"/>
              </a:rPr>
              <a:t>The goal here is to make the general ideas from Question</a:t>
            </a:r>
            <a:r>
              <a:rPr lang="en-US" sz="1200" kern="1200" baseline="0" dirty="0">
                <a:solidFill>
                  <a:schemeClr val="tx1"/>
                </a:solidFill>
                <a:latin typeface="+mn-lt"/>
                <a:ea typeface="+mn-ea"/>
                <a:cs typeface="+mn-cs"/>
              </a:rPr>
              <a:t>s 1 and 2  more practical – how in practice can the team hold each other accountable for the principles captured so far, and how can the list be refined to be manageable without becoming just a checklist?</a:t>
            </a:r>
          </a:p>
          <a:p>
            <a:pPr lvl="1"/>
            <a:r>
              <a:rPr lang="en-US" sz="1200" kern="1200" baseline="0" dirty="0">
                <a:solidFill>
                  <a:schemeClr val="tx1"/>
                </a:solidFill>
                <a:latin typeface="+mn-lt"/>
                <a:ea typeface="+mn-ea"/>
                <a:cs typeface="+mn-cs"/>
              </a:rPr>
              <a:t>The practice will become bringing back the covenant in front of the group each meeting to ask if there are issues or items that need to be discussed among the group – a way of preventing conflicts or misunderstanding from festering unspoken vs. brought out on the table to talk about.   This practice alone often generates some of the best ‘team building’ experiences and shared commitment levels of Project teams, difficult and ‘not normal’ as it is. </a:t>
            </a:r>
          </a:p>
          <a:p>
            <a:pPr marL="0" lvl="1" indent="0">
              <a:buFont typeface="+mj-lt"/>
              <a:buNone/>
            </a:pPr>
            <a:endParaRPr lang="en-US" sz="1200" kern="1200" baseline="0" dirty="0">
              <a:solidFill>
                <a:schemeClr val="tx1"/>
              </a:solidFill>
              <a:latin typeface="+mn-lt"/>
              <a:ea typeface="+mn-ea"/>
              <a:cs typeface="+mn-cs"/>
            </a:endParaRPr>
          </a:p>
          <a:p>
            <a:pPr marL="0" lvl="1" indent="0">
              <a:buFont typeface="+mj-lt"/>
              <a:buNone/>
            </a:pPr>
            <a:r>
              <a:rPr lang="en-US" sz="2800" dirty="0"/>
              <a:t>Using the non-negotiable list developed, begin to refine the list into a team covenant. </a:t>
            </a:r>
          </a:p>
          <a:p>
            <a:pPr marL="1200150" lvl="2" indent="-742950">
              <a:buFont typeface="+mj-lt"/>
              <a:buAutoNum type="alphaLcPeriod"/>
            </a:pPr>
            <a:r>
              <a:rPr lang="en-US" sz="2400" baseline="0" dirty="0"/>
              <a:t>One practical suggestion here at Step 4 is to get several different colored markers. You may have a list of 8-15 different non-negotiables, which is too many to remember. Ask the team to identify any non-negotiables that could be grouped together and circle each group in its own color. Have the team label each grouping. This should get you to 3 to 5 labels, which will be easier for the team to remember.</a:t>
            </a:r>
          </a:p>
          <a:p>
            <a:pPr marL="1200150" lvl="2" indent="-742950">
              <a:buFont typeface="+mj-lt"/>
              <a:buAutoNum type="alphaLcPeriod"/>
            </a:pPr>
            <a:r>
              <a:rPr lang="en-US" sz="2400" baseline="0" dirty="0"/>
              <a:t>Once you have those groupings, take one group at a time and provide enough description so the team can actually be accountable to the covenant.</a:t>
            </a:r>
          </a:p>
          <a:p>
            <a:pPr marL="1200150" lvl="2" indent="-742950">
              <a:buFont typeface="+mj-lt"/>
              <a:buAutoNum type="alphaLcPeriod"/>
            </a:pPr>
            <a:r>
              <a:rPr lang="en-US" sz="2400" dirty="0"/>
              <a:t>Identify ‘early warning signs’ of eroding spirit or passion of team </a:t>
            </a:r>
          </a:p>
          <a:p>
            <a:pPr marL="1371600" lvl="3" indent="-742950">
              <a:buNone/>
            </a:pPr>
            <a:r>
              <a:rPr lang="en-US" dirty="0"/>
              <a:t>	2-3 per category</a:t>
            </a:r>
          </a:p>
          <a:p>
            <a:pPr marL="1200150" lvl="2" indent="-742950">
              <a:buFont typeface="+mj-lt"/>
              <a:buAutoNum type="alphaLcPeriod"/>
            </a:pPr>
            <a:r>
              <a:rPr lang="en-US" dirty="0"/>
              <a:t>Find a practical midpoint between ‘checklist’ and ‘flowery language’ </a:t>
            </a:r>
          </a:p>
          <a:p>
            <a:pPr marL="1200150" lvl="2" indent="-742950">
              <a:buFont typeface="+mj-lt"/>
              <a:buAutoNum type="alphaLcPeriod"/>
            </a:pPr>
            <a:r>
              <a:rPr lang="en-US" dirty="0"/>
              <a:t>Prepare to use this to open a window for sharing ‘Spirit nudges’ about the team environment. In other words, each</a:t>
            </a:r>
            <a:r>
              <a:rPr lang="en-US" baseline="0" dirty="0"/>
              <a:t> meeting we will look at our covenant and each person will be responsible to share either an affirmation or concern as the Spirit prompts them.</a:t>
            </a:r>
            <a:endParaRPr lang="en-US" dirty="0"/>
          </a:p>
          <a:p>
            <a:endParaRPr lang="en-US" baseline="0" dirty="0"/>
          </a:p>
          <a:p>
            <a:pPr lvl="0"/>
            <a:r>
              <a:rPr lang="en-US" u="sng" dirty="0"/>
              <a:t>Stories</a:t>
            </a:r>
            <a:r>
              <a:rPr lang="en-US" u="none" dirty="0"/>
              <a:t>: Below is an example covenant. Notice how a longer list of non-negotiables was grouped into 3 categories. Also notice how the specific non-negotiables</a:t>
            </a:r>
            <a:r>
              <a:rPr lang="en-US" u="none" baseline="0" dirty="0"/>
              <a:t> are captured in the covenant as sub-bullets under each category. Also notice how this team made a number of these bullets more specific in order to be accountable to it. As an example, rather than simply saying we are in covenant for prayer, this team provided some detail to their covenant that allowed for true accountability. </a:t>
            </a:r>
            <a:endParaRPr lang="en-US" u="sng" dirty="0"/>
          </a:p>
          <a:p>
            <a:pPr lvl="0"/>
            <a:endParaRPr lang="en-US" u="sng" dirty="0"/>
          </a:p>
          <a:p>
            <a:pPr lvl="0"/>
            <a:r>
              <a:rPr lang="en-US" sz="2400" dirty="0"/>
              <a:t>Christ centered (glorifying)</a:t>
            </a:r>
          </a:p>
          <a:p>
            <a:pPr lvl="1"/>
            <a:r>
              <a:rPr lang="en-US" sz="1800" dirty="0"/>
              <a:t>Constantly following Christ (listening)</a:t>
            </a:r>
          </a:p>
          <a:p>
            <a:pPr lvl="1"/>
            <a:r>
              <a:rPr lang="en-US" sz="1800" dirty="0"/>
              <a:t>Relational – Great Commandment</a:t>
            </a:r>
          </a:p>
          <a:p>
            <a:pPr lvl="0"/>
            <a:r>
              <a:rPr lang="en-US" sz="2400" dirty="0"/>
              <a:t>Commitment to Purpose</a:t>
            </a:r>
          </a:p>
          <a:p>
            <a:pPr lvl="1"/>
            <a:r>
              <a:rPr lang="en-US" sz="1800" dirty="0"/>
              <a:t>Freedom &amp; Grace </a:t>
            </a:r>
            <a:r>
              <a:rPr lang="en-US" sz="1800" dirty="0">
                <a:sym typeface="Wingdings"/>
              </a:rPr>
              <a:t> Radical Change – Hearing Others (ourselves, congregations, conference)</a:t>
            </a:r>
          </a:p>
          <a:p>
            <a:pPr lvl="1"/>
            <a:r>
              <a:rPr lang="en-US" sz="1800" dirty="0">
                <a:sym typeface="Wingdings"/>
              </a:rPr>
              <a:t>Challenge to start new ministries – Generative (teams, ministries, churches – reaching new people)</a:t>
            </a:r>
          </a:p>
          <a:p>
            <a:pPr lvl="1"/>
            <a:r>
              <a:rPr lang="en-US" sz="1800" dirty="0">
                <a:sym typeface="Wingdings"/>
              </a:rPr>
              <a:t>Give it our all</a:t>
            </a:r>
          </a:p>
          <a:p>
            <a:pPr lvl="0"/>
            <a:r>
              <a:rPr lang="en-US" sz="2400" dirty="0"/>
              <a:t>Commitment</a:t>
            </a:r>
            <a:r>
              <a:rPr lang="en-US" sz="2400" baseline="0" dirty="0"/>
              <a:t> to </a:t>
            </a:r>
            <a:r>
              <a:rPr lang="en-US" sz="2400" dirty="0"/>
              <a:t>God &amp; One Another</a:t>
            </a:r>
          </a:p>
          <a:p>
            <a:pPr lvl="1"/>
            <a:r>
              <a:rPr lang="en-US" sz="1800" dirty="0"/>
              <a:t>Prayer</a:t>
            </a:r>
          </a:p>
          <a:p>
            <a:pPr lvl="2"/>
            <a:r>
              <a:rPr lang="en-US" sz="1200" dirty="0"/>
              <a:t>One prayer focus each session – response/discernment (email, call, share with group)</a:t>
            </a:r>
          </a:p>
          <a:p>
            <a:pPr lvl="2"/>
            <a:r>
              <a:rPr lang="en-US" sz="1200" dirty="0"/>
              <a:t>For one another weekly</a:t>
            </a:r>
          </a:p>
          <a:p>
            <a:pPr lvl="2"/>
            <a:r>
              <a:rPr lang="en-US" sz="1200" dirty="0"/>
              <a:t>For God’s leading/direction</a:t>
            </a:r>
          </a:p>
          <a:p>
            <a:pPr lvl="1"/>
            <a:r>
              <a:rPr lang="en-US" sz="1800" dirty="0"/>
              <a:t>Time, presence, homework</a:t>
            </a:r>
          </a:p>
          <a:p>
            <a:pPr lvl="2"/>
            <a:r>
              <a:rPr lang="en-US" sz="1400" dirty="0"/>
              <a:t>100%</a:t>
            </a:r>
          </a:p>
          <a:p>
            <a:pPr lvl="2"/>
            <a:r>
              <a:rPr lang="en-US" sz="1400" dirty="0"/>
              <a:t>Trust &amp; offer grace</a:t>
            </a:r>
          </a:p>
          <a:p>
            <a:pPr lvl="2"/>
            <a:r>
              <a:rPr lang="en-US" sz="1400" dirty="0"/>
              <a:t>Start and stop on time</a:t>
            </a:r>
          </a:p>
          <a:p>
            <a:pPr lvl="2"/>
            <a:r>
              <a:rPr lang="en-US" sz="1400" dirty="0"/>
              <a:t>Notify if must miss</a:t>
            </a:r>
          </a:p>
          <a:p>
            <a:pPr lvl="2"/>
            <a:r>
              <a:rPr lang="en-US" sz="1400" dirty="0"/>
              <a:t>Previous commitment, higher expectations</a:t>
            </a:r>
          </a:p>
          <a:p>
            <a:pPr lvl="1"/>
            <a:r>
              <a:rPr lang="en-US" sz="2000" dirty="0"/>
              <a:t>Confidentiality</a:t>
            </a:r>
          </a:p>
          <a:p>
            <a:pPr lvl="2"/>
            <a:r>
              <a:rPr lang="en-US" sz="1400" dirty="0"/>
              <a:t>Designated items</a:t>
            </a:r>
          </a:p>
          <a:p>
            <a:pPr lvl="2"/>
            <a:r>
              <a:rPr lang="en-US" sz="1400" dirty="0"/>
              <a:t>Personal concerns/accountability</a:t>
            </a:r>
          </a:p>
          <a:p>
            <a:pPr lvl="2"/>
            <a:r>
              <a:rPr lang="en-US" sz="1400" dirty="0"/>
              <a:t>Sharing in worship</a:t>
            </a:r>
          </a:p>
          <a:p>
            <a:pPr lvl="2"/>
            <a:r>
              <a:rPr lang="en-US" sz="1400" dirty="0"/>
              <a:t>If could hurt or perceive to hurt</a:t>
            </a:r>
          </a:p>
          <a:p>
            <a:pPr lvl="2"/>
            <a:r>
              <a:rPr lang="en-US" sz="1400" dirty="0"/>
              <a:t>Not: Teaching &amp; Ministry Ideas</a:t>
            </a:r>
          </a:p>
          <a:p>
            <a:pPr lvl="0"/>
            <a:endParaRPr lang="en-US" u="sng" dirty="0"/>
          </a:p>
          <a:p>
            <a:pPr lvl="0"/>
            <a:r>
              <a:rPr lang="en-US" u="sng" dirty="0"/>
              <a:t>References</a:t>
            </a:r>
          </a:p>
          <a:p>
            <a:pPr>
              <a:lnSpc>
                <a:spcPct val="90000"/>
              </a:lnSpc>
            </a:pPr>
            <a:endParaRPr lang="en-US" dirty="0"/>
          </a:p>
          <a:p>
            <a:pPr>
              <a:lnSpc>
                <a:spcPct val="90000"/>
              </a:lnSpc>
            </a:pPr>
            <a:endParaRPr lang="en-US" dirty="0"/>
          </a:p>
          <a:p>
            <a:r>
              <a:rPr lang="en-US" dirty="0"/>
              <a:t>The concepts in this presentation are the intellectual property of Spiritual Leadership Inc., except as noted otherwise.</a:t>
            </a:r>
          </a:p>
          <a:p>
            <a:r>
              <a:rPr lang="en-US" dirty="0"/>
              <a:t>Copyright © 2016 Spiritual Leadership, Inc. All Rights Reserved. </a:t>
            </a:r>
          </a:p>
          <a:p>
            <a:pPr>
              <a:lnSpc>
                <a:spcPct val="90000"/>
              </a:lnSpc>
            </a:pPr>
            <a:endParaRPr lang="en-US" dirty="0"/>
          </a:p>
          <a:p>
            <a:pPr>
              <a:lnSpc>
                <a:spcPct val="90000"/>
              </a:lnSpc>
            </a:pPr>
            <a:endParaRPr lang="en-US" dirty="0"/>
          </a:p>
        </p:txBody>
      </p:sp>
    </p:spTree>
    <p:extLst>
      <p:ext uri="{BB962C8B-B14F-4D97-AF65-F5344CB8AC3E}">
        <p14:creationId xmlns:p14="http://schemas.microsoft.com/office/powerpoint/2010/main" val="322203178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F9E4716-D8EB-4B59-9D16-F0B5C89847C6}" type="slidenum">
              <a:rPr lang="en-US" smtClean="0"/>
              <a:t>59</a:t>
            </a:fld>
            <a:endParaRPr lang="en-US"/>
          </a:p>
        </p:txBody>
      </p:sp>
    </p:spTree>
    <p:extLst>
      <p:ext uri="{BB962C8B-B14F-4D97-AF65-F5344CB8AC3E}">
        <p14:creationId xmlns:p14="http://schemas.microsoft.com/office/powerpoint/2010/main" val="89628285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MAP = Mission/Ministry Action Planning</a:t>
            </a:r>
          </a:p>
          <a:p>
            <a:endParaRPr lang="en-US" dirty="0"/>
          </a:p>
          <a:p>
            <a:pPr marL="0" lvl="0" indent="0" algn="l" rtl="0">
              <a:spcBef>
                <a:spcPts val="0"/>
              </a:spcBef>
              <a:spcAft>
                <a:spcPts val="0"/>
              </a:spcAft>
              <a:buNone/>
            </a:pPr>
            <a:r>
              <a:rPr lang="en-US" dirty="0"/>
              <a:t>The concepts in this presentation are the intellectual property of Spiritual Leadership Inc., except as noted otherwise.</a:t>
            </a:r>
          </a:p>
          <a:p>
            <a:pPr marL="0" lvl="0" indent="0" algn="l" rtl="0">
              <a:spcBef>
                <a:spcPts val="0"/>
              </a:spcBef>
              <a:spcAft>
                <a:spcPts val="0"/>
              </a:spcAft>
              <a:buNone/>
            </a:pPr>
            <a:r>
              <a:rPr lang="en-US" dirty="0"/>
              <a:t>Copyright © 2016 Spiritual Leadership, Inc. All Rights Reserved. </a:t>
            </a:r>
          </a:p>
          <a:p>
            <a:endParaRPr lang="en-US" dirty="0"/>
          </a:p>
        </p:txBody>
      </p:sp>
      <p:sp>
        <p:nvSpPr>
          <p:cNvPr id="4" name="Slide Number Placeholder 3"/>
          <p:cNvSpPr>
            <a:spLocks noGrp="1"/>
          </p:cNvSpPr>
          <p:nvPr>
            <p:ph type="sldNum" sz="quarter" idx="5"/>
          </p:nvPr>
        </p:nvSpPr>
        <p:spPr/>
        <p:txBody>
          <a:bodyPr/>
          <a:lstStyle/>
          <a:p>
            <a:fld id="{3F9E4716-D8EB-4B59-9D16-F0B5C89847C6}" type="slidenum">
              <a:rPr lang="en-US" smtClean="0"/>
              <a:t>60</a:t>
            </a:fld>
            <a:endParaRPr lang="en-US"/>
          </a:p>
        </p:txBody>
      </p:sp>
    </p:spTree>
    <p:extLst>
      <p:ext uri="{BB962C8B-B14F-4D97-AF65-F5344CB8AC3E}">
        <p14:creationId xmlns:p14="http://schemas.microsoft.com/office/powerpoint/2010/main" val="269263361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 </a:t>
            </a:r>
          </a:p>
          <a:p>
            <a:pPr marL="171450" indent="-171450">
              <a:buFont typeface="Arial" panose="020B0604020202020204" pitchFamily="34" charset="0"/>
              <a:buChar char="•"/>
            </a:pPr>
            <a:r>
              <a:rPr lang="en-US" dirty="0"/>
              <a:t>Spiritual – practicing the means of grace – always a response to God’s goodness, faithfulness, holiness, and love. Righteousness credited to us (Gen 15:6; II Cor 5:14-21. Abiding (John 15). What if approach walk with Jesus as an invitation to adventure – child-like wonder – ‘that my joy may be in you’ (Jesus in John 15)</a:t>
            </a:r>
          </a:p>
          <a:p>
            <a:pPr marL="171450" indent="-171450">
              <a:buFont typeface="Arial" panose="020B0604020202020204" pitchFamily="34" charset="0"/>
              <a:buChar char="•"/>
            </a:pPr>
            <a:r>
              <a:rPr lang="en-US" dirty="0"/>
              <a:t>Relational – ‘for the sake of others’ – love one another – litmus test of spiritual health is relational growth (Mulholland) – invitation to adventure &amp; wonder – how create environments for more of the fruit of the Spirit</a:t>
            </a:r>
          </a:p>
          <a:p>
            <a:pPr marL="171450" indent="-171450">
              <a:buFont typeface="Arial" panose="020B0604020202020204" pitchFamily="34" charset="0"/>
              <a:buChar char="•"/>
            </a:pPr>
            <a:r>
              <a:rPr lang="en-US" dirty="0"/>
              <a:t>Missional – joining Jesus – Mt 28:18-20 – Mt 10:40 – Christ’s love compels us (II Cor 5:14-21) – Micah 6:8 – pursuing calling/passion (primary &amp; secondary call) – connected with deeper sense of purpose &amp; adventure – how create environments for this?</a:t>
            </a:r>
          </a:p>
        </p:txBody>
      </p:sp>
      <p:sp>
        <p:nvSpPr>
          <p:cNvPr id="4" name="Slide Number Placeholder 3"/>
          <p:cNvSpPr>
            <a:spLocks noGrp="1"/>
          </p:cNvSpPr>
          <p:nvPr>
            <p:ph type="sldNum" sz="quarter" idx="5"/>
          </p:nvPr>
        </p:nvSpPr>
        <p:spPr/>
        <p:txBody>
          <a:bodyPr/>
          <a:lstStyle/>
          <a:p>
            <a:fld id="{5B7CB3BE-368A-43F0-94C3-EEEA3A4DF7E3}" type="slidenum">
              <a:rPr lang="en-US" smtClean="0"/>
              <a:t>61</a:t>
            </a:fld>
            <a:endParaRPr lang="en-US"/>
          </a:p>
        </p:txBody>
      </p:sp>
    </p:spTree>
    <p:extLst>
      <p:ext uri="{BB962C8B-B14F-4D97-AF65-F5344CB8AC3E}">
        <p14:creationId xmlns:p14="http://schemas.microsoft.com/office/powerpoint/2010/main" val="22234796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dirty="0">
                <a:latin typeface="Arial" panose="020B0604020202020204" pitchFamily="34" charset="0"/>
                <a:cs typeface="Arial" panose="020B0604020202020204" pitchFamily="34" charset="0"/>
              </a:rPr>
              <a:t>*</a:t>
            </a:r>
          </a:p>
          <a:p>
            <a:r>
              <a:rPr lang="en-US" sz="1200" b="1" dirty="0">
                <a:latin typeface="Arial" panose="020B0604020202020204" pitchFamily="34" charset="0"/>
                <a:cs typeface="Arial" panose="020B0604020202020204" pitchFamily="34" charset="0"/>
              </a:rPr>
              <a:t>Facilitator Notes</a:t>
            </a:r>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Take some time to read the Scripture on the slide and perhaps even more</a:t>
            </a:r>
            <a:r>
              <a:rPr lang="en-US" sz="1200" baseline="0" dirty="0">
                <a:latin typeface="Arial" panose="020B0604020202020204" pitchFamily="34" charset="0"/>
                <a:cs typeface="Arial" panose="020B0604020202020204" pitchFamily="34" charset="0"/>
              </a:rPr>
              <a:t> of the passage in</a:t>
            </a:r>
            <a:r>
              <a:rPr lang="en-US" sz="1200" dirty="0">
                <a:latin typeface="Arial" panose="020B0604020202020204" pitchFamily="34" charset="0"/>
                <a:cs typeface="Arial" panose="020B0604020202020204" pitchFamily="34" charset="0"/>
              </a:rPr>
              <a:t> John 15:1-17.</a:t>
            </a:r>
            <a:r>
              <a:rPr lang="en-US" sz="1200" baseline="0" dirty="0">
                <a:latin typeface="Arial" panose="020B0604020202020204" pitchFamily="34" charset="0"/>
                <a:cs typeface="Arial" panose="020B0604020202020204" pitchFamily="34" charset="0"/>
              </a:rPr>
              <a:t>  D</a:t>
            </a:r>
            <a:r>
              <a:rPr lang="en-US" sz="1200" dirty="0">
                <a:latin typeface="Arial" panose="020B0604020202020204" pitchFamily="34" charset="0"/>
                <a:cs typeface="Arial" panose="020B0604020202020204" pitchFamily="34" charset="0"/>
              </a:rPr>
              <a:t>iscuss it as a group. What are the implications of this personally? What about corporately?  It might even be helpful to</a:t>
            </a:r>
            <a:r>
              <a:rPr lang="en-US" sz="1200" baseline="0" dirty="0">
                <a:latin typeface="Arial" panose="020B0604020202020204" pitchFamily="34" charset="0"/>
                <a:cs typeface="Arial" panose="020B0604020202020204" pitchFamily="34" charset="0"/>
              </a:rPr>
              <a:t> count the number of times in these 17 verses that the words “abide,” “love,” and “fruit” appear. Quite revealing as one of the last messages Jesus gave his disciples before his crucifixion.</a:t>
            </a:r>
            <a:endParaRPr lang="en-US" sz="1200" dirty="0">
              <a:latin typeface="Arial" panose="020B0604020202020204" pitchFamily="34" charset="0"/>
              <a:cs typeface="Arial" panose="020B0604020202020204" pitchFamily="34" charset="0"/>
            </a:endParaRPr>
          </a:p>
          <a:p>
            <a:endParaRPr lang="en-US" sz="1200" b="1" dirty="0">
              <a:latin typeface="Arial" panose="020B0604020202020204" pitchFamily="34" charset="0"/>
              <a:cs typeface="Arial" panose="020B0604020202020204" pitchFamily="34" charset="0"/>
            </a:endParaRPr>
          </a:p>
          <a:p>
            <a:r>
              <a:rPr lang="en-US" sz="1200" b="1" dirty="0">
                <a:latin typeface="Arial" panose="020B0604020202020204" pitchFamily="34" charset="0"/>
                <a:cs typeface="Arial" panose="020B0604020202020204" pitchFamily="34" charset="0"/>
              </a:rPr>
              <a:t>Purpose of slide:</a:t>
            </a:r>
          </a:p>
          <a:p>
            <a:r>
              <a:rPr lang="en-US" sz="1200" b="0" dirty="0">
                <a:latin typeface="Arial" panose="020B0604020202020204" pitchFamily="34" charset="0"/>
                <a:cs typeface="Arial" panose="020B0604020202020204" pitchFamily="34" charset="0"/>
              </a:rPr>
              <a:t>This slide reminds us how our own intimate relationship with Jesus,</a:t>
            </a:r>
            <a:r>
              <a:rPr lang="en-US" sz="1200" b="0" baseline="0" dirty="0">
                <a:latin typeface="Arial" panose="020B0604020202020204" pitchFamily="34" charset="0"/>
                <a:cs typeface="Arial" panose="020B0604020202020204" pitchFamily="34" charset="0"/>
              </a:rPr>
              <a:t> abiding in his love, enables us to bear the fruit that </a:t>
            </a:r>
            <a:r>
              <a:rPr lang="en-US" sz="1200" b="0" i="1" baseline="0" dirty="0">
                <a:latin typeface="Arial" panose="020B0604020202020204" pitchFamily="34" charset="0"/>
                <a:cs typeface="Arial" panose="020B0604020202020204" pitchFamily="34" charset="0"/>
              </a:rPr>
              <a:t>glorifies</a:t>
            </a:r>
            <a:r>
              <a:rPr lang="en-US" sz="1200" b="0" baseline="0" dirty="0">
                <a:latin typeface="Arial" panose="020B0604020202020204" pitchFamily="34" charset="0"/>
                <a:cs typeface="Arial" panose="020B0604020202020204" pitchFamily="34" charset="0"/>
              </a:rPr>
              <a:t> God and reveals that we are true disciples of Jesus.</a:t>
            </a:r>
          </a:p>
          <a:p>
            <a:endParaRPr lang="en-US" sz="1200" b="0" dirty="0">
              <a:latin typeface="Arial" panose="020B0604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Message of slide:</a:t>
            </a:r>
            <a:endParaRPr lang="en-US" sz="1200" b="0" dirty="0">
              <a:latin typeface="Arial" panose="020B0604020202020204" pitchFamily="34" charset="0"/>
              <a:cs typeface="Arial" panose="020B0604020202020204" pitchFamily="34" charset="0"/>
            </a:endParaRPr>
          </a:p>
          <a:p>
            <a:r>
              <a:rPr lang="en-US" sz="1200" b="0" dirty="0">
                <a:latin typeface="Arial" panose="020B0604020202020204" pitchFamily="34" charset="0"/>
                <a:cs typeface="Arial" panose="020B0604020202020204" pitchFamily="34" charset="0"/>
              </a:rPr>
              <a:t>The first 17 verses of John 15 are all part of a</a:t>
            </a:r>
            <a:r>
              <a:rPr lang="en-US" sz="1200" b="0" baseline="0" dirty="0">
                <a:latin typeface="Arial" panose="020B0604020202020204" pitchFamily="34" charset="0"/>
                <a:cs typeface="Arial" panose="020B0604020202020204" pitchFamily="34" charset="0"/>
              </a:rPr>
              <a:t> very</a:t>
            </a:r>
            <a:r>
              <a:rPr lang="en-US" sz="1200" b="0" dirty="0">
                <a:latin typeface="Arial" panose="020B0604020202020204" pitchFamily="34" charset="0"/>
                <a:cs typeface="Arial" panose="020B0604020202020204" pitchFamily="34" charset="0"/>
              </a:rPr>
              <a:t> important passage for SLI as we emphasize</a:t>
            </a:r>
            <a:r>
              <a:rPr lang="en-US" sz="1200" b="0" baseline="0" dirty="0">
                <a:latin typeface="Arial" panose="020B0604020202020204" pitchFamily="34" charset="0"/>
                <a:cs typeface="Arial" panose="020B0604020202020204" pitchFamily="34" charset="0"/>
              </a:rPr>
              <a:t> “abiding in Christ.” This particular part of the passage reminds us of how we are meant to BE and REVEAL the glory of God—by abiding as branches of the True Vine, and </a:t>
            </a:r>
            <a:r>
              <a:rPr lang="en-US" sz="1200" b="0" i="1" baseline="0" dirty="0">
                <a:latin typeface="Arial" panose="020B0604020202020204" pitchFamily="34" charset="0"/>
                <a:cs typeface="Arial" panose="020B0604020202020204" pitchFamily="34" charset="0"/>
              </a:rPr>
              <a:t>bearing</a:t>
            </a:r>
            <a:r>
              <a:rPr lang="en-US" sz="1200" b="0" baseline="0" dirty="0">
                <a:latin typeface="Arial" panose="020B0604020202020204" pitchFamily="34" charset="0"/>
                <a:cs typeface="Arial" panose="020B0604020202020204" pitchFamily="34" charset="0"/>
              </a:rPr>
              <a:t> (not producing on our own) </a:t>
            </a:r>
            <a:r>
              <a:rPr lang="en-US" sz="1200" b="0" i="1" baseline="0" dirty="0">
                <a:latin typeface="Arial" panose="020B0604020202020204" pitchFamily="34" charset="0"/>
                <a:cs typeface="Arial" panose="020B0604020202020204" pitchFamily="34" charset="0"/>
              </a:rPr>
              <a:t>much fruit </a:t>
            </a:r>
            <a:r>
              <a:rPr lang="en-US" sz="1200" b="0" baseline="0" dirty="0">
                <a:latin typeface="Arial" panose="020B0604020202020204" pitchFamily="34" charset="0"/>
                <a:cs typeface="Arial" panose="020B0604020202020204" pitchFamily="34" charset="0"/>
              </a:rPr>
              <a:t>that reveals his life and purpose for humanity as divine love flowing through our lives as his disciples, to the glory of God.  This is a critical dimension of “the glory of God filling the earth as the waters cover the sea.” Verse 5 “apart from me you can do nothing” is a very important reminder to those of us who tend to place “doing” ahead of “being.”  This could be a critical part of the discussion. </a:t>
            </a:r>
          </a:p>
          <a:p>
            <a:endParaRPr lang="en-US" sz="1200" b="1" dirty="0">
              <a:latin typeface="Arial" panose="020B0604020202020204" pitchFamily="34" charset="0"/>
              <a:cs typeface="Arial" panose="020B0604020202020204" pitchFamily="34" charset="0"/>
            </a:endParaRPr>
          </a:p>
          <a:p>
            <a:r>
              <a:rPr lang="en-US" sz="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(4) Abide in me as I abide in you. Just as the branch cannot bear fruit by itself unless it abides in the vine, neither can you unless you abide in me. (5) I am the vine, you are the branches. Those who abide in me and I in them bear much fruit, because apart from me you can do nothing. (8)</a:t>
            </a:r>
            <a:r>
              <a:rPr lang="en-US" sz="1200" baseline="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My Father is glorified by this, that you bear much fruit and become (or “prove to be”) my disciples.”</a:t>
            </a:r>
            <a:r>
              <a:rPr lang="en-US" sz="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p>
          <a:p>
            <a:endParaRPr lang="en-US" sz="1200" b="1" dirty="0">
              <a:latin typeface="Arial" panose="020B0604020202020204" pitchFamily="34" charset="0"/>
              <a:cs typeface="Arial" panose="020B0604020202020204" pitchFamily="34" charset="0"/>
            </a:endParaRPr>
          </a:p>
          <a:p>
            <a:pPr lvl="0"/>
            <a:r>
              <a:rPr lang="en-US" sz="1200" b="1" dirty="0">
                <a:latin typeface="Arial" panose="020B0604020202020204" pitchFamily="34" charset="0"/>
                <a:cs typeface="Arial" panose="020B0604020202020204" pitchFamily="34" charset="0"/>
              </a:rPr>
              <a:t>Stories: </a:t>
            </a:r>
            <a:r>
              <a:rPr lang="en-US" sz="1200" b="0" dirty="0">
                <a:latin typeface="Arial" panose="020B0604020202020204" pitchFamily="34" charset="0"/>
                <a:cs typeface="Arial" panose="020B0604020202020204" pitchFamily="34" charset="0"/>
              </a:rPr>
              <a:t>Maybe you have a</a:t>
            </a:r>
            <a:r>
              <a:rPr lang="en-US" sz="1200" b="0" baseline="0" dirty="0">
                <a:latin typeface="Arial" panose="020B0604020202020204" pitchFamily="34" charset="0"/>
                <a:cs typeface="Arial" panose="020B0604020202020204" pitchFamily="34" charset="0"/>
              </a:rPr>
              <a:t> short story</a:t>
            </a:r>
            <a:r>
              <a:rPr lang="en-US" sz="1200" b="0" dirty="0">
                <a:latin typeface="Arial" panose="020B0604020202020204" pitchFamily="34" charset="0"/>
                <a:cs typeface="Arial" panose="020B0604020202020204" pitchFamily="34" charset="0"/>
              </a:rPr>
              <a:t> of your own as to how this flow of Christ in your life as his branch first</a:t>
            </a:r>
            <a:r>
              <a:rPr lang="en-US" sz="1200" b="0" baseline="0" dirty="0">
                <a:latin typeface="Arial" panose="020B0604020202020204" pitchFamily="34" charset="0"/>
                <a:cs typeface="Arial" panose="020B0604020202020204" pitchFamily="34" charset="0"/>
              </a:rPr>
              <a:t> became a reality.</a:t>
            </a:r>
            <a:endParaRPr lang="en-US" sz="1200" b="0" dirty="0">
              <a:latin typeface="Arial" panose="020B0604020202020204" pitchFamily="34" charset="0"/>
              <a:cs typeface="Arial" panose="020B0604020202020204" pitchFamily="34" charset="0"/>
            </a:endParaRPr>
          </a:p>
          <a:p>
            <a:pPr lvl="0"/>
            <a:endParaRPr lang="en-US" sz="1200" b="1" dirty="0">
              <a:latin typeface="Arial" panose="020B0604020202020204" pitchFamily="34" charset="0"/>
              <a:cs typeface="Arial" panose="020B0604020202020204" pitchFamily="34" charset="0"/>
            </a:endParaRPr>
          </a:p>
          <a:p>
            <a:pPr lvl="0"/>
            <a:endParaRPr lang="en-US" sz="1200" b="1" dirty="0">
              <a:latin typeface="Arial" panose="020B0604020202020204" pitchFamily="34" charset="0"/>
              <a:cs typeface="Arial" panose="020B0604020202020204" pitchFamily="34" charset="0"/>
            </a:endParaRPr>
          </a:p>
          <a:p>
            <a:pPr lvl="0"/>
            <a:r>
              <a:rPr lang="en-US" sz="1200" b="1" dirty="0">
                <a:latin typeface="Arial" panose="020B0604020202020204" pitchFamily="34" charset="0"/>
                <a:cs typeface="Arial" panose="020B0604020202020204" pitchFamily="34" charset="0"/>
              </a:rPr>
              <a:t>References:</a:t>
            </a:r>
          </a:p>
          <a:p>
            <a:pPr>
              <a:spcBef>
                <a:spcPct val="0"/>
              </a:spcBef>
            </a:pPr>
            <a:r>
              <a:rPr lang="en-US" sz="1200" dirty="0">
                <a:latin typeface="Arial" panose="020B0604020202020204" pitchFamily="34" charset="0"/>
                <a:cs typeface="Arial" panose="020B0604020202020204" pitchFamily="34" charset="0"/>
              </a:rPr>
              <a:t>The abiding is in Christ’s love.  This can easily be forgotten and something else can be substituted.  Ultimately, our task is one of intimacy with Jesus and his love (divine love) flowing into us and through us for fruitfulness in the world. Paul declares that his ultimate prayer for us is: “that according to the riches of his glory, he may grant that</a:t>
            </a:r>
            <a:r>
              <a:rPr lang="en-US" sz="1200" baseline="0" dirty="0">
                <a:latin typeface="Arial" panose="020B0604020202020204" pitchFamily="34" charset="0"/>
                <a:cs typeface="Arial" panose="020B0604020202020204" pitchFamily="34" charset="0"/>
              </a:rPr>
              <a:t> you may be strengthened in your inner being with power through his Spirit, and that Christ may dwell in your hearts through faith, as you are being rooted and grounded in love. . . . and to know the love of Christ that surpasses knowledge, so that ]you may be filled with all the fullness of God” (Ephesians 3:14-21).</a:t>
            </a:r>
            <a:endParaRPr lang="en-US" sz="1200" dirty="0">
              <a:latin typeface="Arial" panose="020B0604020202020204" pitchFamily="34" charset="0"/>
              <a:cs typeface="Arial" panose="020B0604020202020204" pitchFamily="34" charset="0"/>
            </a:endParaRPr>
          </a:p>
          <a:p>
            <a:pPr>
              <a:spcBef>
                <a:spcPct val="0"/>
              </a:spcBef>
            </a:pPr>
            <a:endParaRPr lang="en-US" sz="1200" dirty="0">
              <a:latin typeface="Arial" panose="020B0604020202020204" pitchFamily="34" charset="0"/>
              <a:cs typeface="Arial" panose="020B0604020202020204" pitchFamily="34" charset="0"/>
            </a:endParaRPr>
          </a:p>
          <a:p>
            <a:pPr>
              <a:spcBef>
                <a:spcPct val="0"/>
              </a:spcBef>
            </a:pPr>
            <a:r>
              <a:rPr lang="en-US" sz="1200" dirty="0">
                <a:latin typeface="Arial" panose="020B0604020202020204" pitchFamily="34" charset="0"/>
                <a:cs typeface="Arial" panose="020B0604020202020204" pitchFamily="34" charset="0"/>
              </a:rPr>
              <a:t>In the words of Charles Wesley:</a:t>
            </a:r>
          </a:p>
          <a:p>
            <a:pPr>
              <a:spcBef>
                <a:spcPct val="0"/>
              </a:spcBef>
            </a:pPr>
            <a:r>
              <a:rPr lang="en-US" sz="1200" dirty="0">
                <a:latin typeface="Arial" panose="020B0604020202020204" pitchFamily="34" charset="0"/>
                <a:cs typeface="Arial" panose="020B0604020202020204" pitchFamily="34" charset="0"/>
              </a:rPr>
              <a:t>	</a:t>
            </a:r>
            <a:r>
              <a:rPr lang="en-US" sz="1200" i="1" dirty="0">
                <a:latin typeface="Arial" panose="020B0604020202020204" pitchFamily="34" charset="0"/>
                <a:cs typeface="Arial" panose="020B0604020202020204" pitchFamily="34" charset="0"/>
              </a:rPr>
              <a:t>Love divine, all loves excelling,</a:t>
            </a:r>
          </a:p>
          <a:p>
            <a:pPr>
              <a:spcBef>
                <a:spcPct val="0"/>
              </a:spcBef>
            </a:pPr>
            <a:r>
              <a:rPr lang="en-US" sz="1200" i="1" dirty="0">
                <a:latin typeface="Arial" panose="020B0604020202020204" pitchFamily="34" charset="0"/>
                <a:cs typeface="Arial" panose="020B0604020202020204" pitchFamily="34" charset="0"/>
              </a:rPr>
              <a:t>	Joy of heaven to earth come down,</a:t>
            </a:r>
          </a:p>
          <a:p>
            <a:pPr>
              <a:spcBef>
                <a:spcPct val="0"/>
              </a:spcBef>
            </a:pPr>
            <a:r>
              <a:rPr lang="en-US" sz="1200" i="1" dirty="0">
                <a:latin typeface="Arial" panose="020B0604020202020204" pitchFamily="34" charset="0"/>
                <a:cs typeface="Arial" panose="020B0604020202020204" pitchFamily="34" charset="0"/>
              </a:rPr>
              <a:t>	Fix in us thy humble dwelling,</a:t>
            </a:r>
          </a:p>
          <a:p>
            <a:pPr>
              <a:spcBef>
                <a:spcPct val="0"/>
              </a:spcBef>
            </a:pPr>
            <a:r>
              <a:rPr lang="en-US" sz="1200" i="1" dirty="0">
                <a:latin typeface="Arial" panose="020B0604020202020204" pitchFamily="34" charset="0"/>
                <a:cs typeface="Arial" panose="020B0604020202020204" pitchFamily="34" charset="0"/>
              </a:rPr>
              <a:t>	All thy faithful mercies crown!</a:t>
            </a:r>
          </a:p>
          <a:p>
            <a:pPr>
              <a:spcBef>
                <a:spcPct val="0"/>
              </a:spcBef>
            </a:pPr>
            <a:r>
              <a:rPr lang="en-US" sz="1200" i="1" dirty="0">
                <a:latin typeface="Arial" panose="020B0604020202020204" pitchFamily="34" charset="0"/>
                <a:cs typeface="Arial" panose="020B0604020202020204" pitchFamily="34" charset="0"/>
              </a:rPr>
              <a:t>	Jesus,</a:t>
            </a:r>
            <a:r>
              <a:rPr lang="en-US" sz="1200" i="1" baseline="0" dirty="0">
                <a:latin typeface="Arial" panose="020B0604020202020204" pitchFamily="34" charset="0"/>
                <a:cs typeface="Arial" panose="020B0604020202020204" pitchFamily="34" charset="0"/>
              </a:rPr>
              <a:t> thou art all compassion,</a:t>
            </a:r>
          </a:p>
          <a:p>
            <a:pPr>
              <a:spcBef>
                <a:spcPct val="0"/>
              </a:spcBef>
            </a:pPr>
            <a:r>
              <a:rPr lang="en-US" sz="1200" i="1" baseline="0" dirty="0">
                <a:latin typeface="Arial" panose="020B0604020202020204" pitchFamily="34" charset="0"/>
                <a:cs typeface="Arial" panose="020B0604020202020204" pitchFamily="34" charset="0"/>
              </a:rPr>
              <a:t>	Pure, unbounded love thou art;</a:t>
            </a:r>
          </a:p>
          <a:p>
            <a:pPr>
              <a:spcBef>
                <a:spcPct val="0"/>
              </a:spcBef>
            </a:pPr>
            <a:r>
              <a:rPr lang="en-US" sz="1200" i="1" baseline="0" dirty="0">
                <a:latin typeface="Arial" panose="020B0604020202020204" pitchFamily="34" charset="0"/>
                <a:cs typeface="Arial" panose="020B0604020202020204" pitchFamily="34" charset="0"/>
              </a:rPr>
              <a:t>	Visit us with thy salvation;</a:t>
            </a:r>
          </a:p>
          <a:p>
            <a:pPr>
              <a:spcBef>
                <a:spcPct val="0"/>
              </a:spcBef>
            </a:pPr>
            <a:r>
              <a:rPr lang="en-US" sz="1200" i="1" baseline="0" dirty="0">
                <a:latin typeface="Arial" panose="020B0604020202020204" pitchFamily="34" charset="0"/>
                <a:cs typeface="Arial" panose="020B0604020202020204" pitchFamily="34" charset="0"/>
              </a:rPr>
              <a:t>	Enter every trembling heart.</a:t>
            </a:r>
            <a:endParaRPr lang="en-US" sz="1200" i="1" dirty="0">
              <a:latin typeface="Arial" panose="020B0604020202020204" pitchFamily="34" charset="0"/>
              <a:cs typeface="Arial" panose="020B0604020202020204" pitchFamily="34" charset="0"/>
            </a:endParaRPr>
          </a:p>
          <a:p>
            <a:pPr lvl="0"/>
            <a:endParaRPr lang="en-US" sz="1200" b="1" dirty="0">
              <a:latin typeface="Arial" panose="020B0604020202020204" pitchFamily="34" charset="0"/>
              <a:cs typeface="Arial" panose="020B0604020202020204" pitchFamily="34" charset="0"/>
            </a:endParaRPr>
          </a:p>
          <a:p>
            <a:pPr lvl="0"/>
            <a:endParaRPr lang="en-US" sz="1200" dirty="0">
              <a:latin typeface="Arial" panose="020B0604020202020204" pitchFamily="34" charset="0"/>
              <a:cs typeface="Arial" panose="020B0604020202020204" pitchFamily="34" charset="0"/>
            </a:endParaRPr>
          </a:p>
          <a:p>
            <a:pPr lvl="0"/>
            <a:r>
              <a:rPr lang="en-US" sz="1200" dirty="0">
                <a:latin typeface="Arial" panose="020B0604020202020204" pitchFamily="34" charset="0"/>
                <a:cs typeface="Arial" panose="020B0604020202020204" pitchFamily="34" charset="0"/>
              </a:rPr>
              <a:t>© 2013  Spiritual Leadership, Inc.</a:t>
            </a:r>
          </a:p>
          <a:p>
            <a:endParaRPr lang="en-US" dirty="0"/>
          </a:p>
        </p:txBody>
      </p:sp>
      <p:sp>
        <p:nvSpPr>
          <p:cNvPr id="4" name="Slide Number Placeholder 3"/>
          <p:cNvSpPr>
            <a:spLocks noGrp="1"/>
          </p:cNvSpPr>
          <p:nvPr>
            <p:ph type="sldNum" sz="quarter" idx="10"/>
          </p:nvPr>
        </p:nvSpPr>
        <p:spPr/>
        <p:txBody>
          <a:bodyPr/>
          <a:lstStyle/>
          <a:p>
            <a:fld id="{8643ADC0-9ADA-47E1-A643-70B82E7D2E76}" type="slidenum">
              <a:rPr lang="en-US" smtClean="0"/>
              <a:t>7</a:t>
            </a:fld>
            <a:endParaRPr lang="en-US"/>
          </a:p>
        </p:txBody>
      </p:sp>
    </p:spTree>
    <p:extLst>
      <p:ext uri="{BB962C8B-B14F-4D97-AF65-F5344CB8AC3E}">
        <p14:creationId xmlns:p14="http://schemas.microsoft.com/office/powerpoint/2010/main" val="323938869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B7CB3BE-368A-43F0-94C3-EEEA3A4DF7E3}" type="slidenum">
              <a:rPr lang="en-US" smtClean="0"/>
              <a:t>65</a:t>
            </a:fld>
            <a:endParaRPr lang="en-US"/>
          </a:p>
        </p:txBody>
      </p:sp>
    </p:spTree>
    <p:extLst>
      <p:ext uri="{BB962C8B-B14F-4D97-AF65-F5344CB8AC3E}">
        <p14:creationId xmlns:p14="http://schemas.microsoft.com/office/powerpoint/2010/main" val="330997095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Leading Together through Adaptive Challenges (35 minutes)</a:t>
            </a:r>
          </a:p>
        </p:txBody>
      </p:sp>
      <p:sp>
        <p:nvSpPr>
          <p:cNvPr id="4" name="Slide Number Placeholder 3"/>
          <p:cNvSpPr>
            <a:spLocks noGrp="1"/>
          </p:cNvSpPr>
          <p:nvPr>
            <p:ph type="sldNum" sz="quarter" idx="5"/>
          </p:nvPr>
        </p:nvSpPr>
        <p:spPr/>
        <p:txBody>
          <a:bodyPr/>
          <a:lstStyle/>
          <a:p>
            <a:fld id="{3F9E4716-D8EB-4B59-9D16-F0B5C89847C6}" type="slidenum">
              <a:rPr lang="en-US" smtClean="0"/>
              <a:t>66</a:t>
            </a:fld>
            <a:endParaRPr lang="en-US"/>
          </a:p>
        </p:txBody>
      </p:sp>
    </p:spTree>
    <p:extLst>
      <p:ext uri="{BB962C8B-B14F-4D97-AF65-F5344CB8AC3E}">
        <p14:creationId xmlns:p14="http://schemas.microsoft.com/office/powerpoint/2010/main" val="188080075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F9E4716-D8EB-4B59-9D16-F0B5C89847C6}" type="slidenum">
              <a:rPr lang="en-US" smtClean="0"/>
              <a:t>67</a:t>
            </a:fld>
            <a:endParaRPr lang="en-US"/>
          </a:p>
        </p:txBody>
      </p:sp>
    </p:spTree>
    <p:extLst>
      <p:ext uri="{BB962C8B-B14F-4D97-AF65-F5344CB8AC3E}">
        <p14:creationId xmlns:p14="http://schemas.microsoft.com/office/powerpoint/2010/main" val="104050420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ChangeArrowheads="1" noTextEdit="1"/>
          </p:cNvSpPr>
          <p:nvPr>
            <p:ph type="sldImg"/>
          </p:nvPr>
        </p:nvSpPr>
        <p:spPr bwMode="auto">
          <a:xfrm>
            <a:off x="417513" y="701675"/>
            <a:ext cx="6242050" cy="3511550"/>
          </a:xfrm>
          <a:prstGeom prst="rect">
            <a:avLst/>
          </a:prstGeom>
          <a:noFill/>
          <a:ln>
            <a:solidFill>
              <a:srgbClr val="000000"/>
            </a:solidFill>
            <a:miter lim="800000"/>
            <a:headEnd/>
            <a:tailEnd/>
          </a:ln>
        </p:spPr>
      </p:sp>
      <p:sp>
        <p:nvSpPr>
          <p:cNvPr id="136195" name="Rectangle 3"/>
          <p:cNvSpPr>
            <a:spLocks noGrp="1" noChangeArrowheads="1"/>
          </p:cNvSpPr>
          <p:nvPr>
            <p:ph type="body" idx="1"/>
          </p:nvPr>
        </p:nvSpPr>
        <p:spPr bwMode="auto">
          <a:xfrm>
            <a:off x="707075" y="4448249"/>
            <a:ext cx="5662928" cy="4213384"/>
          </a:xfrm>
          <a:prstGeom prst="rect">
            <a:avLst/>
          </a:prstGeom>
          <a:noFill/>
          <a:ln>
            <a:miter lim="800000"/>
            <a:headEnd/>
            <a:tailEnd/>
          </a:ln>
        </p:spPr>
        <p:txBody>
          <a:bodyPr/>
          <a:lstStyle/>
          <a:p>
            <a:r>
              <a:rPr lang="en-US" b="1" dirty="0">
                <a:latin typeface="Arial" panose="020B0604020202020204" pitchFamily="34" charset="0"/>
                <a:cs typeface="Arial" panose="020B0604020202020204" pitchFamily="34" charset="0"/>
              </a:rPr>
              <a:t>*</a:t>
            </a:r>
          </a:p>
          <a:p>
            <a:r>
              <a:rPr lang="en-US" b="1" dirty="0">
                <a:latin typeface="Arial" panose="020B0604020202020204" pitchFamily="34" charset="0"/>
                <a:cs typeface="Arial" panose="020B0604020202020204" pitchFamily="34" charset="0"/>
              </a:rPr>
              <a:t>Facilitator Notes</a:t>
            </a:r>
          </a:p>
          <a:p>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Purpose</a:t>
            </a:r>
            <a:r>
              <a:rPr lang="en-US" b="1" baseline="0" dirty="0">
                <a:latin typeface="Arial" panose="020B0604020202020204" pitchFamily="34" charset="0"/>
                <a:cs typeface="Arial" panose="020B0604020202020204" pitchFamily="34" charset="0"/>
              </a:rPr>
              <a:t> of the slide: </a:t>
            </a:r>
            <a:r>
              <a:rPr lang="en-US" baseline="0" dirty="0">
                <a:latin typeface="Arial" panose="020B0604020202020204" pitchFamily="34" charset="0"/>
                <a:cs typeface="Arial" panose="020B0604020202020204" pitchFamily="34" charset="0"/>
              </a:rPr>
              <a:t>To link our Formation disciplines to the biblical message and the work of the Holy Spirit in our lives.</a:t>
            </a:r>
          </a:p>
          <a:p>
            <a:endParaRPr lang="en-US" baseline="0" dirty="0">
              <a:latin typeface="Arial" panose="020B0604020202020204" pitchFamily="34" charset="0"/>
              <a:cs typeface="Arial" panose="020B0604020202020204" pitchFamily="34" charset="0"/>
            </a:endParaRPr>
          </a:p>
          <a:p>
            <a:r>
              <a:rPr lang="en-US" b="1" baseline="0" dirty="0">
                <a:latin typeface="Arial" panose="020B0604020202020204" pitchFamily="34" charset="0"/>
                <a:cs typeface="Arial" panose="020B0604020202020204" pitchFamily="34" charset="0"/>
              </a:rPr>
              <a:t>Message of the slide: </a:t>
            </a:r>
            <a:r>
              <a:rPr lang="en-US" baseline="0" dirty="0">
                <a:latin typeface="Arial" panose="020B0604020202020204" pitchFamily="34" charset="0"/>
                <a:cs typeface="Arial" panose="020B0604020202020204" pitchFamily="34" charset="0"/>
              </a:rPr>
              <a:t>SLI’s investment in Spiritual Formation is tied directly to the good news that God intends through the Holy Spirit to transform us into the likeness of Jesus “from one degree of glory to another.” The Christ-likeness into which the Spirit brings us is divine love “full of grace and truth” (John 1:14)</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pPr lvl="0"/>
            <a:r>
              <a:rPr lang="en-US" b="1" dirty="0">
                <a:latin typeface="Arial" panose="020B0604020202020204" pitchFamily="34" charset="0"/>
                <a:cs typeface="Arial" panose="020B0604020202020204" pitchFamily="34" charset="0"/>
              </a:rPr>
              <a:t>Stories: </a:t>
            </a:r>
            <a:r>
              <a:rPr lang="en-US" b="0" dirty="0">
                <a:latin typeface="Arial" panose="020B0604020202020204" pitchFamily="34" charset="0"/>
                <a:cs typeface="Arial" panose="020B0604020202020204" pitchFamily="34" charset="0"/>
              </a:rPr>
              <a:t>S</a:t>
            </a:r>
            <a:r>
              <a:rPr lang="en-US" dirty="0">
                <a:latin typeface="Arial" panose="020B0604020202020204" pitchFamily="34" charset="0"/>
                <a:cs typeface="Arial" panose="020B0604020202020204" pitchFamily="34" charset="0"/>
              </a:rPr>
              <a:t>ometimes it’s helpful</a:t>
            </a:r>
            <a:r>
              <a:rPr lang="en-US" baseline="0" dirty="0">
                <a:latin typeface="Arial" panose="020B0604020202020204" pitchFamily="34" charset="0"/>
                <a:cs typeface="Arial" panose="020B0604020202020204" pitchFamily="34" charset="0"/>
              </a:rPr>
              <a:t> to remind each other that Christian salvation is not only “getting us into heaven, but also getting heaven into us.” Perhaps this is a good place for the facilitator to describe how this concept first began to grow in your own life.</a:t>
            </a:r>
          </a:p>
          <a:p>
            <a:pPr lvl="0"/>
            <a:endParaRPr lang="en-US" baseline="0" dirty="0">
              <a:latin typeface="Arial" panose="020B0604020202020204" pitchFamily="34" charset="0"/>
              <a:cs typeface="Arial" panose="020B0604020202020204" pitchFamily="34" charset="0"/>
            </a:endParaRPr>
          </a:p>
          <a:p>
            <a:pPr lvl="0"/>
            <a:r>
              <a:rPr lang="en-US" baseline="0" dirty="0">
                <a:latin typeface="Arial" panose="020B0604020202020204" pitchFamily="34" charset="0"/>
                <a:cs typeface="Arial" panose="020B0604020202020204" pitchFamily="34" charset="0"/>
              </a:rPr>
              <a:t>John and Charles Wesley came to this transforming reality within a few days of each other in the spring of 1738 and then gave their lives and gifts to extend this possibility as the “Good Medicine of life.”</a:t>
            </a:r>
          </a:p>
          <a:p>
            <a:pPr lvl="0"/>
            <a:r>
              <a:rPr lang="en-US" baseline="0" dirty="0">
                <a:latin typeface="Arial" panose="020B0604020202020204" pitchFamily="34" charset="0"/>
                <a:cs typeface="Arial" panose="020B0604020202020204" pitchFamily="34" charset="0"/>
              </a:rPr>
              <a:t>Charles Wesley described this in his hymn:</a:t>
            </a:r>
          </a:p>
          <a:p>
            <a:pPr lvl="0"/>
            <a:r>
              <a:rPr lang="en-US" baseline="0" dirty="0">
                <a:latin typeface="Arial" panose="020B0604020202020204" pitchFamily="34" charset="0"/>
                <a:cs typeface="Arial" panose="020B0604020202020204" pitchFamily="34" charset="0"/>
              </a:rPr>
              <a:t>	   Love divine, all loves excelling, joy of heaven to earth come down;</a:t>
            </a:r>
          </a:p>
          <a:p>
            <a:pPr lvl="0"/>
            <a:r>
              <a:rPr lang="en-US" baseline="0" dirty="0">
                <a:latin typeface="Arial" panose="020B0604020202020204" pitchFamily="34" charset="0"/>
                <a:cs typeface="Arial" panose="020B0604020202020204" pitchFamily="34" charset="0"/>
              </a:rPr>
              <a:t>	Fix in us thy humble dwelling; all thy faithful mercies crown!</a:t>
            </a:r>
          </a:p>
          <a:p>
            <a:pPr lvl="0"/>
            <a:r>
              <a:rPr lang="en-US" baseline="0" dirty="0">
                <a:latin typeface="Arial" panose="020B0604020202020204" pitchFamily="34" charset="0"/>
                <a:cs typeface="Arial" panose="020B0604020202020204" pitchFamily="34" charset="0"/>
              </a:rPr>
              <a:t>	Jesus, thou art all compassion, pure, unbounded love thou art;</a:t>
            </a:r>
          </a:p>
          <a:p>
            <a:pPr lvl="0"/>
            <a:r>
              <a:rPr lang="en-US" baseline="0" dirty="0">
                <a:latin typeface="Arial" panose="020B0604020202020204" pitchFamily="34" charset="0"/>
                <a:cs typeface="Arial" panose="020B0604020202020204" pitchFamily="34" charset="0"/>
              </a:rPr>
              <a:t>	visit us with thy salvation; enter every trembling heart.</a:t>
            </a:r>
          </a:p>
          <a:p>
            <a:pPr lvl="0"/>
            <a:endParaRPr lang="en-US" baseline="0" dirty="0">
              <a:latin typeface="Arial" panose="020B0604020202020204" pitchFamily="34" charset="0"/>
              <a:cs typeface="Arial" panose="020B0604020202020204" pitchFamily="34" charset="0"/>
            </a:endParaRPr>
          </a:p>
          <a:p>
            <a:pPr lvl="0"/>
            <a:r>
              <a:rPr lang="en-US" baseline="0" dirty="0">
                <a:latin typeface="Arial" panose="020B0604020202020204" pitchFamily="34" charset="0"/>
                <a:cs typeface="Arial" panose="020B0604020202020204" pitchFamily="34" charset="0"/>
              </a:rPr>
              <a:t>	   Finish, then, thy new creation; pure and spotless let us be. </a:t>
            </a:r>
          </a:p>
          <a:p>
            <a:pPr lvl="0"/>
            <a:r>
              <a:rPr lang="en-US" baseline="0" dirty="0">
                <a:latin typeface="Arial" panose="020B0604020202020204" pitchFamily="34" charset="0"/>
                <a:cs typeface="Arial" panose="020B0604020202020204" pitchFamily="34" charset="0"/>
              </a:rPr>
              <a:t>	Let us see they great salvation perfectly restored in thee;</a:t>
            </a:r>
          </a:p>
          <a:p>
            <a:pPr lvl="0"/>
            <a:r>
              <a:rPr lang="en-US" baseline="0" dirty="0">
                <a:latin typeface="Arial" panose="020B0604020202020204" pitchFamily="34" charset="0"/>
                <a:cs typeface="Arial" panose="020B0604020202020204" pitchFamily="34" charset="0"/>
              </a:rPr>
              <a:t>	changed from glory into glory, till in heaven we take our place,</a:t>
            </a:r>
          </a:p>
          <a:p>
            <a:pPr lvl="0"/>
            <a:r>
              <a:rPr lang="en-US" baseline="0" dirty="0">
                <a:latin typeface="Arial" panose="020B0604020202020204" pitchFamily="34" charset="0"/>
                <a:cs typeface="Arial" panose="020B0604020202020204" pitchFamily="34" charset="0"/>
              </a:rPr>
              <a:t>	till we cast our crowns before thee, lost in wonder, love, and praise.</a:t>
            </a:r>
          </a:p>
          <a:p>
            <a:pPr lvl="0"/>
            <a:r>
              <a:rPr lang="en-US" baseline="0" dirty="0">
                <a:latin typeface="Arial" panose="020B0604020202020204" pitchFamily="34" charset="0"/>
                <a:cs typeface="Arial" panose="020B0604020202020204" pitchFamily="34" charset="0"/>
              </a:rPr>
              <a:t>	</a:t>
            </a:r>
          </a:p>
          <a:p>
            <a:pPr lvl="0"/>
            <a:endParaRPr lang="en-US" dirty="0">
              <a:latin typeface="Arial" panose="020B0604020202020204" pitchFamily="34" charset="0"/>
              <a:cs typeface="Arial" panose="020B0604020202020204" pitchFamily="34" charset="0"/>
            </a:endParaRPr>
          </a:p>
          <a:p>
            <a:pPr lvl="0"/>
            <a:r>
              <a:rPr lang="en-US" b="1" dirty="0">
                <a:latin typeface="Arial" panose="020B0604020202020204" pitchFamily="34" charset="0"/>
                <a:cs typeface="Arial" panose="020B0604020202020204" pitchFamily="34" charset="0"/>
              </a:rPr>
              <a:t>References: </a:t>
            </a:r>
            <a:r>
              <a:rPr lang="en-US" dirty="0">
                <a:latin typeface="Arial" panose="020B0604020202020204" pitchFamily="34" charset="0"/>
                <a:cs typeface="Arial" panose="020B0604020202020204" pitchFamily="34" charset="0"/>
              </a:rPr>
              <a:t>Hymn: “Love Divine,</a:t>
            </a:r>
            <a:r>
              <a:rPr lang="en-US" baseline="0" dirty="0">
                <a:latin typeface="Arial" panose="020B0604020202020204" pitchFamily="34" charset="0"/>
                <a:cs typeface="Arial" panose="020B0604020202020204" pitchFamily="34" charset="0"/>
              </a:rPr>
              <a:t> All Loves Excelling” 1747</a:t>
            </a:r>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lvl="0"/>
            <a:r>
              <a:rPr lang="en-US" dirty="0">
                <a:latin typeface="Arial" panose="020B0604020202020204" pitchFamily="34" charset="0"/>
                <a:cs typeface="Arial" panose="020B0604020202020204" pitchFamily="34" charset="0"/>
              </a:rPr>
              <a:t>Image purchased from </a:t>
            </a:r>
            <a:r>
              <a:rPr lang="en-US" dirty="0" err="1">
                <a:latin typeface="Arial" panose="020B0604020202020204" pitchFamily="34" charset="0"/>
                <a:cs typeface="Arial" panose="020B0604020202020204" pitchFamily="34" charset="0"/>
              </a:rPr>
              <a:t>Lightstock</a:t>
            </a:r>
            <a:r>
              <a:rPr lang="en-US" dirty="0">
                <a:latin typeface="Arial" panose="020B0604020202020204" pitchFamily="34" charset="0"/>
                <a:cs typeface="Arial" panose="020B0604020202020204" pitchFamily="34" charset="0"/>
              </a:rPr>
              <a:t> </a:t>
            </a:r>
            <a:r>
              <a:rPr lang="en-US" baseline="0" dirty="0">
                <a:latin typeface="Arial" panose="020B0604020202020204" pitchFamily="34" charset="0"/>
                <a:cs typeface="Arial" panose="020B0604020202020204" pitchFamily="34" charset="0"/>
              </a:rPr>
              <a:t>(do not use without permission)</a:t>
            </a:r>
          </a:p>
          <a:p>
            <a:pPr lvl="0"/>
            <a:endParaRPr lang="en-US" baseline="0" dirty="0">
              <a:latin typeface="Arial" panose="020B0604020202020204" pitchFamily="34" charset="0"/>
              <a:cs typeface="Arial" panose="020B0604020202020204" pitchFamily="34" charset="0"/>
            </a:endParaRPr>
          </a:p>
          <a:p>
            <a:r>
              <a:rPr lang="en-US" dirty="0"/>
              <a:t>The concepts in this presentation are the intellectual property of Spiritual Leadership Inc., except as noted otherwise.</a:t>
            </a:r>
          </a:p>
          <a:p>
            <a:r>
              <a:rPr lang="en-US" dirty="0"/>
              <a:t>Copyright © 2016 Spiritual Leadership, Inc. All Rights Reserved. </a:t>
            </a:r>
          </a:p>
          <a:p>
            <a:pPr lvl="0"/>
            <a:endParaRPr lang="en-US" dirty="0">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55392042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ChangeArrowheads="1" noTextEdit="1"/>
          </p:cNvSpPr>
          <p:nvPr>
            <p:ph type="sldImg"/>
          </p:nvPr>
        </p:nvSpPr>
        <p:spPr bwMode="auto">
          <a:xfrm>
            <a:off x="417513" y="701675"/>
            <a:ext cx="6242050" cy="3511550"/>
          </a:xfrm>
          <a:prstGeom prst="rect">
            <a:avLst/>
          </a:prstGeom>
          <a:noFill/>
          <a:ln>
            <a:solidFill>
              <a:srgbClr val="000000"/>
            </a:solidFill>
            <a:miter lim="800000"/>
            <a:headEnd/>
            <a:tailEnd/>
          </a:ln>
        </p:spPr>
      </p:sp>
      <p:sp>
        <p:nvSpPr>
          <p:cNvPr id="136195" name="Rectangle 3"/>
          <p:cNvSpPr>
            <a:spLocks noGrp="1" noChangeArrowheads="1"/>
          </p:cNvSpPr>
          <p:nvPr>
            <p:ph type="body" idx="1"/>
          </p:nvPr>
        </p:nvSpPr>
        <p:spPr bwMode="auto">
          <a:xfrm>
            <a:off x="707075" y="4448249"/>
            <a:ext cx="5662928" cy="4213384"/>
          </a:xfrm>
          <a:prstGeom prst="rect">
            <a:avLst/>
          </a:prstGeom>
          <a:noFill/>
          <a:ln>
            <a:miter lim="800000"/>
            <a:headEnd/>
            <a:tailEnd/>
          </a:ln>
        </p:spPr>
        <p:txBody>
          <a:bodyPr/>
          <a:lstStyle/>
          <a:p>
            <a:r>
              <a:rPr lang="en-US" b="1" dirty="0">
                <a:latin typeface="Arial" panose="020B0604020202020204" pitchFamily="34" charset="0"/>
                <a:cs typeface="Arial" panose="020B0604020202020204" pitchFamily="34" charset="0"/>
              </a:rPr>
              <a:t>*</a:t>
            </a:r>
          </a:p>
          <a:p>
            <a:r>
              <a:rPr lang="en-US" b="1" dirty="0">
                <a:latin typeface="Arial" panose="020B0604020202020204" pitchFamily="34" charset="0"/>
                <a:cs typeface="Arial" panose="020B0604020202020204" pitchFamily="34" charset="0"/>
              </a:rPr>
              <a:t>Facilitator Notes</a:t>
            </a:r>
          </a:p>
          <a:p>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Purpose</a:t>
            </a:r>
            <a:r>
              <a:rPr lang="en-US" b="1" baseline="0" dirty="0">
                <a:latin typeface="Arial" panose="020B0604020202020204" pitchFamily="34" charset="0"/>
                <a:cs typeface="Arial" panose="020B0604020202020204" pitchFamily="34" charset="0"/>
              </a:rPr>
              <a:t> of the slide: </a:t>
            </a:r>
            <a:r>
              <a:rPr lang="en-US" baseline="0" dirty="0">
                <a:latin typeface="Arial" panose="020B0604020202020204" pitchFamily="34" charset="0"/>
                <a:cs typeface="Arial" panose="020B0604020202020204" pitchFamily="34" charset="0"/>
              </a:rPr>
              <a:t>To link our Formation disciplines to the biblical message and the work of the Holy Spirit in our lives.</a:t>
            </a:r>
          </a:p>
          <a:p>
            <a:endParaRPr lang="en-US" baseline="0" dirty="0">
              <a:latin typeface="Arial" panose="020B0604020202020204" pitchFamily="34" charset="0"/>
              <a:cs typeface="Arial" panose="020B0604020202020204" pitchFamily="34" charset="0"/>
            </a:endParaRPr>
          </a:p>
          <a:p>
            <a:r>
              <a:rPr lang="en-US" b="1" baseline="0" dirty="0">
                <a:latin typeface="Arial" panose="020B0604020202020204" pitchFamily="34" charset="0"/>
                <a:cs typeface="Arial" panose="020B0604020202020204" pitchFamily="34" charset="0"/>
              </a:rPr>
              <a:t>Message of the slide: </a:t>
            </a:r>
            <a:r>
              <a:rPr lang="en-US" baseline="0" dirty="0">
                <a:latin typeface="Arial" panose="020B0604020202020204" pitchFamily="34" charset="0"/>
                <a:cs typeface="Arial" panose="020B0604020202020204" pitchFamily="34" charset="0"/>
              </a:rPr>
              <a:t>SLI’s investment in Spiritual Formation is tied directly to the good news that God intends through the Holy Spirit to transform us into the likeness of Jesus “from one degree of glory to another.” The Christ-likeness into which the Spirit brings us is divine love “full of grace and truth” (John 1:14)</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pPr lvl="0"/>
            <a:r>
              <a:rPr lang="en-US" b="1" dirty="0">
                <a:latin typeface="Arial" panose="020B0604020202020204" pitchFamily="34" charset="0"/>
                <a:cs typeface="Arial" panose="020B0604020202020204" pitchFamily="34" charset="0"/>
              </a:rPr>
              <a:t>Stories: </a:t>
            </a:r>
            <a:r>
              <a:rPr lang="en-US" b="0" dirty="0">
                <a:latin typeface="Arial" panose="020B0604020202020204" pitchFamily="34" charset="0"/>
                <a:cs typeface="Arial" panose="020B0604020202020204" pitchFamily="34" charset="0"/>
              </a:rPr>
              <a:t>S</a:t>
            </a:r>
            <a:r>
              <a:rPr lang="en-US" dirty="0">
                <a:latin typeface="Arial" panose="020B0604020202020204" pitchFamily="34" charset="0"/>
                <a:cs typeface="Arial" panose="020B0604020202020204" pitchFamily="34" charset="0"/>
              </a:rPr>
              <a:t>ometimes it’s helpful</a:t>
            </a:r>
            <a:r>
              <a:rPr lang="en-US" baseline="0" dirty="0">
                <a:latin typeface="Arial" panose="020B0604020202020204" pitchFamily="34" charset="0"/>
                <a:cs typeface="Arial" panose="020B0604020202020204" pitchFamily="34" charset="0"/>
              </a:rPr>
              <a:t> to remind each other that Christian salvation is not only “getting us into heaven, but also getting heaven into us.” Perhaps this is a good place for the facilitator to describe how this concept first began to grow in your own life.</a:t>
            </a:r>
          </a:p>
          <a:p>
            <a:pPr lvl="0"/>
            <a:endParaRPr lang="en-US" baseline="0" dirty="0">
              <a:latin typeface="Arial" panose="020B0604020202020204" pitchFamily="34" charset="0"/>
              <a:cs typeface="Arial" panose="020B0604020202020204" pitchFamily="34" charset="0"/>
            </a:endParaRPr>
          </a:p>
          <a:p>
            <a:pPr lvl="0"/>
            <a:r>
              <a:rPr lang="en-US" baseline="0" dirty="0">
                <a:latin typeface="Arial" panose="020B0604020202020204" pitchFamily="34" charset="0"/>
                <a:cs typeface="Arial" panose="020B0604020202020204" pitchFamily="34" charset="0"/>
              </a:rPr>
              <a:t>John and Charles Wesley came to this transforming reality within a few days of each other in the spring of 1738 and then gave their lives and gifts to extend this possibility as the “Good Medicine of life.”</a:t>
            </a:r>
          </a:p>
          <a:p>
            <a:pPr lvl="0"/>
            <a:r>
              <a:rPr lang="en-US" baseline="0" dirty="0">
                <a:latin typeface="Arial" panose="020B0604020202020204" pitchFamily="34" charset="0"/>
                <a:cs typeface="Arial" panose="020B0604020202020204" pitchFamily="34" charset="0"/>
              </a:rPr>
              <a:t>Charles Wesley described this in his hymn:</a:t>
            </a:r>
          </a:p>
          <a:p>
            <a:pPr lvl="0"/>
            <a:r>
              <a:rPr lang="en-US" baseline="0" dirty="0">
                <a:latin typeface="Arial" panose="020B0604020202020204" pitchFamily="34" charset="0"/>
                <a:cs typeface="Arial" panose="020B0604020202020204" pitchFamily="34" charset="0"/>
              </a:rPr>
              <a:t>	   Love divine, all loves excelling, joy of heaven to earth come down;</a:t>
            </a:r>
          </a:p>
          <a:p>
            <a:pPr lvl="0"/>
            <a:r>
              <a:rPr lang="en-US" baseline="0" dirty="0">
                <a:latin typeface="Arial" panose="020B0604020202020204" pitchFamily="34" charset="0"/>
                <a:cs typeface="Arial" panose="020B0604020202020204" pitchFamily="34" charset="0"/>
              </a:rPr>
              <a:t>	Fix in us thy humble dwelling; all thy faithful mercies crown!</a:t>
            </a:r>
          </a:p>
          <a:p>
            <a:pPr lvl="0"/>
            <a:r>
              <a:rPr lang="en-US" baseline="0" dirty="0">
                <a:latin typeface="Arial" panose="020B0604020202020204" pitchFamily="34" charset="0"/>
                <a:cs typeface="Arial" panose="020B0604020202020204" pitchFamily="34" charset="0"/>
              </a:rPr>
              <a:t>	Jesus, thou art all compassion, pure, unbounded love thou art;</a:t>
            </a:r>
          </a:p>
          <a:p>
            <a:pPr lvl="0"/>
            <a:r>
              <a:rPr lang="en-US" baseline="0" dirty="0">
                <a:latin typeface="Arial" panose="020B0604020202020204" pitchFamily="34" charset="0"/>
                <a:cs typeface="Arial" panose="020B0604020202020204" pitchFamily="34" charset="0"/>
              </a:rPr>
              <a:t>	visit us with thy salvation; enter every trembling heart.</a:t>
            </a:r>
          </a:p>
          <a:p>
            <a:pPr lvl="0"/>
            <a:endParaRPr lang="en-US" baseline="0" dirty="0">
              <a:latin typeface="Arial" panose="020B0604020202020204" pitchFamily="34" charset="0"/>
              <a:cs typeface="Arial" panose="020B0604020202020204" pitchFamily="34" charset="0"/>
            </a:endParaRPr>
          </a:p>
          <a:p>
            <a:pPr lvl="0"/>
            <a:r>
              <a:rPr lang="en-US" baseline="0" dirty="0">
                <a:latin typeface="Arial" panose="020B0604020202020204" pitchFamily="34" charset="0"/>
                <a:cs typeface="Arial" panose="020B0604020202020204" pitchFamily="34" charset="0"/>
              </a:rPr>
              <a:t>	   Finish, then, thy new creation; pure and spotless let us be. </a:t>
            </a:r>
          </a:p>
          <a:p>
            <a:pPr lvl="0"/>
            <a:r>
              <a:rPr lang="en-US" baseline="0" dirty="0">
                <a:latin typeface="Arial" panose="020B0604020202020204" pitchFamily="34" charset="0"/>
                <a:cs typeface="Arial" panose="020B0604020202020204" pitchFamily="34" charset="0"/>
              </a:rPr>
              <a:t>	Let us see they great salvation perfectly restored in thee;</a:t>
            </a:r>
          </a:p>
          <a:p>
            <a:pPr lvl="0"/>
            <a:r>
              <a:rPr lang="en-US" baseline="0" dirty="0">
                <a:latin typeface="Arial" panose="020B0604020202020204" pitchFamily="34" charset="0"/>
                <a:cs typeface="Arial" panose="020B0604020202020204" pitchFamily="34" charset="0"/>
              </a:rPr>
              <a:t>	changed from glory into glory, till in heaven we take our place,</a:t>
            </a:r>
          </a:p>
          <a:p>
            <a:pPr lvl="0"/>
            <a:r>
              <a:rPr lang="en-US" baseline="0" dirty="0">
                <a:latin typeface="Arial" panose="020B0604020202020204" pitchFamily="34" charset="0"/>
                <a:cs typeface="Arial" panose="020B0604020202020204" pitchFamily="34" charset="0"/>
              </a:rPr>
              <a:t>	till we cast our crowns before thee, lost in wonder, love, and praise.</a:t>
            </a:r>
          </a:p>
          <a:p>
            <a:pPr lvl="0"/>
            <a:r>
              <a:rPr lang="en-US" baseline="0" dirty="0">
                <a:latin typeface="Arial" panose="020B0604020202020204" pitchFamily="34" charset="0"/>
                <a:cs typeface="Arial" panose="020B0604020202020204" pitchFamily="34" charset="0"/>
              </a:rPr>
              <a:t>	</a:t>
            </a:r>
          </a:p>
          <a:p>
            <a:pPr lvl="0"/>
            <a:endParaRPr lang="en-US" dirty="0">
              <a:latin typeface="Arial" panose="020B0604020202020204" pitchFamily="34" charset="0"/>
              <a:cs typeface="Arial" panose="020B0604020202020204" pitchFamily="34" charset="0"/>
            </a:endParaRPr>
          </a:p>
          <a:p>
            <a:pPr lvl="0"/>
            <a:r>
              <a:rPr lang="en-US" b="1" dirty="0">
                <a:latin typeface="Arial" panose="020B0604020202020204" pitchFamily="34" charset="0"/>
                <a:cs typeface="Arial" panose="020B0604020202020204" pitchFamily="34" charset="0"/>
              </a:rPr>
              <a:t>References: </a:t>
            </a:r>
            <a:r>
              <a:rPr lang="en-US" dirty="0">
                <a:latin typeface="Arial" panose="020B0604020202020204" pitchFamily="34" charset="0"/>
                <a:cs typeface="Arial" panose="020B0604020202020204" pitchFamily="34" charset="0"/>
              </a:rPr>
              <a:t>Hymn: “Love Divine,</a:t>
            </a:r>
            <a:r>
              <a:rPr lang="en-US" baseline="0" dirty="0">
                <a:latin typeface="Arial" panose="020B0604020202020204" pitchFamily="34" charset="0"/>
                <a:cs typeface="Arial" panose="020B0604020202020204" pitchFamily="34" charset="0"/>
              </a:rPr>
              <a:t> All Loves Excelling” 1747</a:t>
            </a:r>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lvl="0"/>
            <a:r>
              <a:rPr lang="en-US" dirty="0">
                <a:latin typeface="Arial" panose="020B0604020202020204" pitchFamily="34" charset="0"/>
                <a:cs typeface="Arial" panose="020B0604020202020204" pitchFamily="34" charset="0"/>
              </a:rPr>
              <a:t>Image purchased from </a:t>
            </a:r>
            <a:r>
              <a:rPr lang="en-US" dirty="0" err="1">
                <a:latin typeface="Arial" panose="020B0604020202020204" pitchFamily="34" charset="0"/>
                <a:cs typeface="Arial" panose="020B0604020202020204" pitchFamily="34" charset="0"/>
              </a:rPr>
              <a:t>Lightstock</a:t>
            </a:r>
            <a:r>
              <a:rPr lang="en-US" dirty="0">
                <a:latin typeface="Arial" panose="020B0604020202020204" pitchFamily="34" charset="0"/>
                <a:cs typeface="Arial" panose="020B0604020202020204" pitchFamily="34" charset="0"/>
              </a:rPr>
              <a:t> </a:t>
            </a:r>
            <a:r>
              <a:rPr lang="en-US" baseline="0" dirty="0">
                <a:latin typeface="Arial" panose="020B0604020202020204" pitchFamily="34" charset="0"/>
                <a:cs typeface="Arial" panose="020B0604020202020204" pitchFamily="34" charset="0"/>
              </a:rPr>
              <a:t>(do not use without permission)</a:t>
            </a:r>
          </a:p>
          <a:p>
            <a:pPr lvl="0"/>
            <a:endParaRPr lang="en-US" baseline="0" dirty="0">
              <a:latin typeface="Arial" panose="020B0604020202020204" pitchFamily="34" charset="0"/>
              <a:cs typeface="Arial" panose="020B0604020202020204" pitchFamily="34" charset="0"/>
            </a:endParaRPr>
          </a:p>
          <a:p>
            <a:r>
              <a:rPr lang="en-US" dirty="0"/>
              <a:t>The concepts in this presentation are the intellectual property of Spiritual Leadership Inc., except as noted otherwise.</a:t>
            </a:r>
          </a:p>
          <a:p>
            <a:r>
              <a:rPr lang="en-US" dirty="0"/>
              <a:t>Copyright © 2016 Spiritual Leadership, Inc. All Rights Reserved. </a:t>
            </a:r>
          </a:p>
          <a:p>
            <a:pPr lvl="0"/>
            <a:endParaRPr lang="en-US" dirty="0">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28405752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ChangeArrowheads="1" noTextEdit="1"/>
          </p:cNvSpPr>
          <p:nvPr>
            <p:ph type="sldImg"/>
          </p:nvPr>
        </p:nvSpPr>
        <p:spPr bwMode="auto">
          <a:xfrm>
            <a:off x="417513" y="701675"/>
            <a:ext cx="6242050" cy="3511550"/>
          </a:xfrm>
          <a:prstGeom prst="rect">
            <a:avLst/>
          </a:prstGeom>
          <a:noFill/>
          <a:ln>
            <a:solidFill>
              <a:srgbClr val="000000"/>
            </a:solidFill>
            <a:miter lim="800000"/>
            <a:headEnd/>
            <a:tailEnd/>
          </a:ln>
        </p:spPr>
      </p:sp>
      <p:sp>
        <p:nvSpPr>
          <p:cNvPr id="136195" name="Rectangle 3"/>
          <p:cNvSpPr>
            <a:spLocks noGrp="1" noChangeArrowheads="1"/>
          </p:cNvSpPr>
          <p:nvPr>
            <p:ph type="body" idx="1"/>
          </p:nvPr>
        </p:nvSpPr>
        <p:spPr bwMode="auto">
          <a:xfrm>
            <a:off x="707075" y="4448249"/>
            <a:ext cx="5662928" cy="4213384"/>
          </a:xfrm>
          <a:prstGeom prst="rect">
            <a:avLst/>
          </a:prstGeom>
          <a:noFill/>
          <a:ln>
            <a:miter lim="800000"/>
            <a:headEnd/>
            <a:tailEnd/>
          </a:ln>
        </p:spPr>
        <p:txBody>
          <a:bodyPr/>
          <a:lstStyle/>
          <a:p>
            <a:r>
              <a:rPr lang="en-US" b="1" dirty="0">
                <a:latin typeface="Arial" panose="020B0604020202020204" pitchFamily="34" charset="0"/>
                <a:cs typeface="Arial" panose="020B0604020202020204" pitchFamily="34" charset="0"/>
              </a:rPr>
              <a:t>*</a:t>
            </a:r>
          </a:p>
          <a:p>
            <a:r>
              <a:rPr lang="en-US" b="1" dirty="0">
                <a:latin typeface="Arial" panose="020B0604020202020204" pitchFamily="34" charset="0"/>
                <a:cs typeface="Arial" panose="020B0604020202020204" pitchFamily="34" charset="0"/>
              </a:rPr>
              <a:t>Facilitator Notes</a:t>
            </a:r>
          </a:p>
          <a:p>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Purpose</a:t>
            </a:r>
            <a:r>
              <a:rPr lang="en-US" b="1" baseline="0" dirty="0">
                <a:latin typeface="Arial" panose="020B0604020202020204" pitchFamily="34" charset="0"/>
                <a:cs typeface="Arial" panose="020B0604020202020204" pitchFamily="34" charset="0"/>
              </a:rPr>
              <a:t> of the slide: </a:t>
            </a:r>
            <a:r>
              <a:rPr lang="en-US" baseline="0" dirty="0">
                <a:latin typeface="Arial" panose="020B0604020202020204" pitchFamily="34" charset="0"/>
                <a:cs typeface="Arial" panose="020B0604020202020204" pitchFamily="34" charset="0"/>
              </a:rPr>
              <a:t>To link our Formation disciplines to the biblical message and the work of the Holy Spirit in our lives.</a:t>
            </a:r>
          </a:p>
          <a:p>
            <a:endParaRPr lang="en-US" baseline="0" dirty="0">
              <a:latin typeface="Arial" panose="020B0604020202020204" pitchFamily="34" charset="0"/>
              <a:cs typeface="Arial" panose="020B0604020202020204" pitchFamily="34" charset="0"/>
            </a:endParaRPr>
          </a:p>
          <a:p>
            <a:r>
              <a:rPr lang="en-US" b="1" baseline="0" dirty="0">
                <a:latin typeface="Arial" panose="020B0604020202020204" pitchFamily="34" charset="0"/>
                <a:cs typeface="Arial" panose="020B0604020202020204" pitchFamily="34" charset="0"/>
              </a:rPr>
              <a:t>Message of the slide: </a:t>
            </a:r>
            <a:r>
              <a:rPr lang="en-US" baseline="0" dirty="0">
                <a:latin typeface="Arial" panose="020B0604020202020204" pitchFamily="34" charset="0"/>
                <a:cs typeface="Arial" panose="020B0604020202020204" pitchFamily="34" charset="0"/>
              </a:rPr>
              <a:t>SLI’s investment in Spiritual Formation is tied directly to the good news that God intends through the Holy Spirit to transform us into the likeness of Jesus “from one degree of glory to another.” The Christ-likeness into which the Spirit brings us is divine love “full of grace and truth” (John 1:14)</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pPr lvl="0"/>
            <a:r>
              <a:rPr lang="en-US" b="1" dirty="0">
                <a:latin typeface="Arial" panose="020B0604020202020204" pitchFamily="34" charset="0"/>
                <a:cs typeface="Arial" panose="020B0604020202020204" pitchFamily="34" charset="0"/>
              </a:rPr>
              <a:t>Stories: </a:t>
            </a:r>
            <a:r>
              <a:rPr lang="en-US" b="0" dirty="0">
                <a:latin typeface="Arial" panose="020B0604020202020204" pitchFamily="34" charset="0"/>
                <a:cs typeface="Arial" panose="020B0604020202020204" pitchFamily="34" charset="0"/>
              </a:rPr>
              <a:t>S</a:t>
            </a:r>
            <a:r>
              <a:rPr lang="en-US" dirty="0">
                <a:latin typeface="Arial" panose="020B0604020202020204" pitchFamily="34" charset="0"/>
                <a:cs typeface="Arial" panose="020B0604020202020204" pitchFamily="34" charset="0"/>
              </a:rPr>
              <a:t>ometimes it’s helpful</a:t>
            </a:r>
            <a:r>
              <a:rPr lang="en-US" baseline="0" dirty="0">
                <a:latin typeface="Arial" panose="020B0604020202020204" pitchFamily="34" charset="0"/>
                <a:cs typeface="Arial" panose="020B0604020202020204" pitchFamily="34" charset="0"/>
              </a:rPr>
              <a:t> to remind each other that Christian salvation is not only “getting us into heaven, but also getting heaven into us.” Perhaps this is a good place for the facilitator to describe how this concept first began to grow in your own life.</a:t>
            </a:r>
          </a:p>
          <a:p>
            <a:pPr lvl="0"/>
            <a:endParaRPr lang="en-US" baseline="0" dirty="0">
              <a:latin typeface="Arial" panose="020B0604020202020204" pitchFamily="34" charset="0"/>
              <a:cs typeface="Arial" panose="020B0604020202020204" pitchFamily="34" charset="0"/>
            </a:endParaRPr>
          </a:p>
          <a:p>
            <a:pPr lvl="0"/>
            <a:r>
              <a:rPr lang="en-US" baseline="0" dirty="0">
                <a:latin typeface="Arial" panose="020B0604020202020204" pitchFamily="34" charset="0"/>
                <a:cs typeface="Arial" panose="020B0604020202020204" pitchFamily="34" charset="0"/>
              </a:rPr>
              <a:t>John and Charles Wesley came to this transforming reality within a few days of each other in the spring of 1738 and then gave their lives and gifts to extend this possibility as the “Good Medicine of life.”</a:t>
            </a:r>
          </a:p>
          <a:p>
            <a:pPr lvl="0"/>
            <a:r>
              <a:rPr lang="en-US" baseline="0" dirty="0">
                <a:latin typeface="Arial" panose="020B0604020202020204" pitchFamily="34" charset="0"/>
                <a:cs typeface="Arial" panose="020B0604020202020204" pitchFamily="34" charset="0"/>
              </a:rPr>
              <a:t>Charles Wesley described this in his hymn:</a:t>
            </a:r>
          </a:p>
          <a:p>
            <a:pPr lvl="0"/>
            <a:r>
              <a:rPr lang="en-US" baseline="0" dirty="0">
                <a:latin typeface="Arial" panose="020B0604020202020204" pitchFamily="34" charset="0"/>
                <a:cs typeface="Arial" panose="020B0604020202020204" pitchFamily="34" charset="0"/>
              </a:rPr>
              <a:t>	   Love divine, all loves excelling, joy of heaven to earth come down;</a:t>
            </a:r>
          </a:p>
          <a:p>
            <a:pPr lvl="0"/>
            <a:r>
              <a:rPr lang="en-US" baseline="0" dirty="0">
                <a:latin typeface="Arial" panose="020B0604020202020204" pitchFamily="34" charset="0"/>
                <a:cs typeface="Arial" panose="020B0604020202020204" pitchFamily="34" charset="0"/>
              </a:rPr>
              <a:t>	Fix in us thy humble dwelling; all thy faithful mercies crown!</a:t>
            </a:r>
          </a:p>
          <a:p>
            <a:pPr lvl="0"/>
            <a:r>
              <a:rPr lang="en-US" baseline="0" dirty="0">
                <a:latin typeface="Arial" panose="020B0604020202020204" pitchFamily="34" charset="0"/>
                <a:cs typeface="Arial" panose="020B0604020202020204" pitchFamily="34" charset="0"/>
              </a:rPr>
              <a:t>	Jesus, thou art all compassion, pure, unbounded love thou art;</a:t>
            </a:r>
          </a:p>
          <a:p>
            <a:pPr lvl="0"/>
            <a:r>
              <a:rPr lang="en-US" baseline="0" dirty="0">
                <a:latin typeface="Arial" panose="020B0604020202020204" pitchFamily="34" charset="0"/>
                <a:cs typeface="Arial" panose="020B0604020202020204" pitchFamily="34" charset="0"/>
              </a:rPr>
              <a:t>	visit us with thy salvation; enter every trembling heart.</a:t>
            </a:r>
          </a:p>
          <a:p>
            <a:pPr lvl="0"/>
            <a:endParaRPr lang="en-US" baseline="0" dirty="0">
              <a:latin typeface="Arial" panose="020B0604020202020204" pitchFamily="34" charset="0"/>
              <a:cs typeface="Arial" panose="020B0604020202020204" pitchFamily="34" charset="0"/>
            </a:endParaRPr>
          </a:p>
          <a:p>
            <a:pPr lvl="0"/>
            <a:r>
              <a:rPr lang="en-US" baseline="0" dirty="0">
                <a:latin typeface="Arial" panose="020B0604020202020204" pitchFamily="34" charset="0"/>
                <a:cs typeface="Arial" panose="020B0604020202020204" pitchFamily="34" charset="0"/>
              </a:rPr>
              <a:t>	   Finish, then, thy new creation; pure and spotless let us be. </a:t>
            </a:r>
          </a:p>
          <a:p>
            <a:pPr lvl="0"/>
            <a:r>
              <a:rPr lang="en-US" baseline="0" dirty="0">
                <a:latin typeface="Arial" panose="020B0604020202020204" pitchFamily="34" charset="0"/>
                <a:cs typeface="Arial" panose="020B0604020202020204" pitchFamily="34" charset="0"/>
              </a:rPr>
              <a:t>	Let us see they great salvation perfectly restored in thee;</a:t>
            </a:r>
          </a:p>
          <a:p>
            <a:pPr lvl="0"/>
            <a:r>
              <a:rPr lang="en-US" baseline="0" dirty="0">
                <a:latin typeface="Arial" panose="020B0604020202020204" pitchFamily="34" charset="0"/>
                <a:cs typeface="Arial" panose="020B0604020202020204" pitchFamily="34" charset="0"/>
              </a:rPr>
              <a:t>	changed from glory into glory, till in heaven we take our place,</a:t>
            </a:r>
          </a:p>
          <a:p>
            <a:pPr lvl="0"/>
            <a:r>
              <a:rPr lang="en-US" baseline="0" dirty="0">
                <a:latin typeface="Arial" panose="020B0604020202020204" pitchFamily="34" charset="0"/>
                <a:cs typeface="Arial" panose="020B0604020202020204" pitchFamily="34" charset="0"/>
              </a:rPr>
              <a:t>	till we cast our crowns before thee, lost in wonder, love, and praise.</a:t>
            </a:r>
          </a:p>
          <a:p>
            <a:pPr lvl="0"/>
            <a:r>
              <a:rPr lang="en-US" baseline="0" dirty="0">
                <a:latin typeface="Arial" panose="020B0604020202020204" pitchFamily="34" charset="0"/>
                <a:cs typeface="Arial" panose="020B0604020202020204" pitchFamily="34" charset="0"/>
              </a:rPr>
              <a:t>	</a:t>
            </a:r>
          </a:p>
          <a:p>
            <a:pPr lvl="0"/>
            <a:endParaRPr lang="en-US" dirty="0">
              <a:latin typeface="Arial" panose="020B0604020202020204" pitchFamily="34" charset="0"/>
              <a:cs typeface="Arial" panose="020B0604020202020204" pitchFamily="34" charset="0"/>
            </a:endParaRPr>
          </a:p>
          <a:p>
            <a:pPr lvl="0"/>
            <a:r>
              <a:rPr lang="en-US" b="1" dirty="0">
                <a:latin typeface="Arial" panose="020B0604020202020204" pitchFamily="34" charset="0"/>
                <a:cs typeface="Arial" panose="020B0604020202020204" pitchFamily="34" charset="0"/>
              </a:rPr>
              <a:t>References: </a:t>
            </a:r>
            <a:r>
              <a:rPr lang="en-US" dirty="0">
                <a:latin typeface="Arial" panose="020B0604020202020204" pitchFamily="34" charset="0"/>
                <a:cs typeface="Arial" panose="020B0604020202020204" pitchFamily="34" charset="0"/>
              </a:rPr>
              <a:t>Hymn: “Love Divine,</a:t>
            </a:r>
            <a:r>
              <a:rPr lang="en-US" baseline="0" dirty="0">
                <a:latin typeface="Arial" panose="020B0604020202020204" pitchFamily="34" charset="0"/>
                <a:cs typeface="Arial" panose="020B0604020202020204" pitchFamily="34" charset="0"/>
              </a:rPr>
              <a:t> All Loves Excelling” 1747</a:t>
            </a:r>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lvl="0"/>
            <a:r>
              <a:rPr lang="en-US" dirty="0">
                <a:latin typeface="Arial" panose="020B0604020202020204" pitchFamily="34" charset="0"/>
                <a:cs typeface="Arial" panose="020B0604020202020204" pitchFamily="34" charset="0"/>
              </a:rPr>
              <a:t>Image purchased from </a:t>
            </a:r>
            <a:r>
              <a:rPr lang="en-US" dirty="0" err="1">
                <a:latin typeface="Arial" panose="020B0604020202020204" pitchFamily="34" charset="0"/>
                <a:cs typeface="Arial" panose="020B0604020202020204" pitchFamily="34" charset="0"/>
              </a:rPr>
              <a:t>Lightstock</a:t>
            </a:r>
            <a:r>
              <a:rPr lang="en-US" dirty="0">
                <a:latin typeface="Arial" panose="020B0604020202020204" pitchFamily="34" charset="0"/>
                <a:cs typeface="Arial" panose="020B0604020202020204" pitchFamily="34" charset="0"/>
              </a:rPr>
              <a:t> </a:t>
            </a:r>
            <a:r>
              <a:rPr lang="en-US" baseline="0" dirty="0">
                <a:latin typeface="Arial" panose="020B0604020202020204" pitchFamily="34" charset="0"/>
                <a:cs typeface="Arial" panose="020B0604020202020204" pitchFamily="34" charset="0"/>
              </a:rPr>
              <a:t>(do not use without permission)</a:t>
            </a:r>
          </a:p>
          <a:p>
            <a:pPr lvl="0"/>
            <a:endParaRPr lang="en-US" baseline="0" dirty="0">
              <a:latin typeface="Arial" panose="020B0604020202020204" pitchFamily="34" charset="0"/>
              <a:cs typeface="Arial" panose="020B0604020202020204" pitchFamily="34" charset="0"/>
            </a:endParaRPr>
          </a:p>
          <a:p>
            <a:r>
              <a:rPr lang="en-US" dirty="0"/>
              <a:t>The concepts in this presentation are the intellectual property of Spiritual Leadership Inc., except as noted otherwise.</a:t>
            </a:r>
          </a:p>
          <a:p>
            <a:r>
              <a:rPr lang="en-US" dirty="0"/>
              <a:t>Copyright © 2016 Spiritual Leadership, Inc. All Rights Reserved. </a:t>
            </a:r>
          </a:p>
          <a:p>
            <a:pPr lvl="0"/>
            <a:endParaRPr lang="en-US" dirty="0">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398844245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ChangeArrowheads="1" noTextEdit="1"/>
          </p:cNvSpPr>
          <p:nvPr>
            <p:ph type="sldImg"/>
          </p:nvPr>
        </p:nvSpPr>
        <p:spPr bwMode="auto">
          <a:xfrm>
            <a:off x="417513" y="701675"/>
            <a:ext cx="6242050" cy="3511550"/>
          </a:xfrm>
          <a:prstGeom prst="rect">
            <a:avLst/>
          </a:prstGeom>
          <a:noFill/>
          <a:ln>
            <a:solidFill>
              <a:srgbClr val="000000"/>
            </a:solidFill>
            <a:miter lim="800000"/>
            <a:headEnd/>
            <a:tailEnd/>
          </a:ln>
        </p:spPr>
      </p:sp>
      <p:sp>
        <p:nvSpPr>
          <p:cNvPr id="136195" name="Rectangle 3"/>
          <p:cNvSpPr>
            <a:spLocks noGrp="1" noChangeArrowheads="1"/>
          </p:cNvSpPr>
          <p:nvPr>
            <p:ph type="body" idx="1"/>
          </p:nvPr>
        </p:nvSpPr>
        <p:spPr bwMode="auto">
          <a:xfrm>
            <a:off x="707075" y="4448249"/>
            <a:ext cx="5662928" cy="4213384"/>
          </a:xfrm>
          <a:prstGeom prst="rect">
            <a:avLst/>
          </a:prstGeom>
          <a:noFill/>
          <a:ln>
            <a:miter lim="800000"/>
            <a:headEnd/>
            <a:tailEnd/>
          </a:ln>
        </p:spPr>
        <p:txBody>
          <a:bodyPr/>
          <a:lstStyle/>
          <a:p>
            <a:r>
              <a:rPr lang="en-US" b="1" dirty="0">
                <a:latin typeface="Arial" panose="020B0604020202020204" pitchFamily="34" charset="0"/>
                <a:cs typeface="Arial" panose="020B0604020202020204" pitchFamily="34" charset="0"/>
              </a:rPr>
              <a:t>*</a:t>
            </a:r>
          </a:p>
          <a:p>
            <a:r>
              <a:rPr lang="en-US" b="1" dirty="0">
                <a:latin typeface="Arial" panose="020B0604020202020204" pitchFamily="34" charset="0"/>
                <a:cs typeface="Arial" panose="020B0604020202020204" pitchFamily="34" charset="0"/>
              </a:rPr>
              <a:t>Facilitator Notes</a:t>
            </a:r>
          </a:p>
          <a:p>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Purpose</a:t>
            </a:r>
            <a:r>
              <a:rPr lang="en-US" b="1" baseline="0" dirty="0">
                <a:latin typeface="Arial" panose="020B0604020202020204" pitchFamily="34" charset="0"/>
                <a:cs typeface="Arial" panose="020B0604020202020204" pitchFamily="34" charset="0"/>
              </a:rPr>
              <a:t> of the slide: </a:t>
            </a:r>
            <a:r>
              <a:rPr lang="en-US" baseline="0" dirty="0">
                <a:latin typeface="Arial" panose="020B0604020202020204" pitchFamily="34" charset="0"/>
                <a:cs typeface="Arial" panose="020B0604020202020204" pitchFamily="34" charset="0"/>
              </a:rPr>
              <a:t>To link our Formation disciplines to the biblical message and the work of the Holy Spirit in our lives.</a:t>
            </a:r>
          </a:p>
          <a:p>
            <a:endParaRPr lang="en-US" baseline="0" dirty="0">
              <a:latin typeface="Arial" panose="020B0604020202020204" pitchFamily="34" charset="0"/>
              <a:cs typeface="Arial" panose="020B0604020202020204" pitchFamily="34" charset="0"/>
            </a:endParaRPr>
          </a:p>
          <a:p>
            <a:r>
              <a:rPr lang="en-US" b="1" baseline="0" dirty="0">
                <a:latin typeface="Arial" panose="020B0604020202020204" pitchFamily="34" charset="0"/>
                <a:cs typeface="Arial" panose="020B0604020202020204" pitchFamily="34" charset="0"/>
              </a:rPr>
              <a:t>Message of the slide: </a:t>
            </a:r>
            <a:r>
              <a:rPr lang="en-US" baseline="0" dirty="0">
                <a:latin typeface="Arial" panose="020B0604020202020204" pitchFamily="34" charset="0"/>
                <a:cs typeface="Arial" panose="020B0604020202020204" pitchFamily="34" charset="0"/>
              </a:rPr>
              <a:t>SLI’s investment in Spiritual Formation is tied directly to the good news that God intends through the Holy Spirit to transform us into the likeness of Jesus “from one degree of glory to another.” The Christ-likeness into which the Spirit brings us is divine love “full of grace and truth” (John 1:14)</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pPr lvl="0"/>
            <a:r>
              <a:rPr lang="en-US" b="1" dirty="0">
                <a:latin typeface="Arial" panose="020B0604020202020204" pitchFamily="34" charset="0"/>
                <a:cs typeface="Arial" panose="020B0604020202020204" pitchFamily="34" charset="0"/>
              </a:rPr>
              <a:t>Stories: </a:t>
            </a:r>
            <a:r>
              <a:rPr lang="en-US" b="0" dirty="0">
                <a:latin typeface="Arial" panose="020B0604020202020204" pitchFamily="34" charset="0"/>
                <a:cs typeface="Arial" panose="020B0604020202020204" pitchFamily="34" charset="0"/>
              </a:rPr>
              <a:t>S</a:t>
            </a:r>
            <a:r>
              <a:rPr lang="en-US" dirty="0">
                <a:latin typeface="Arial" panose="020B0604020202020204" pitchFamily="34" charset="0"/>
                <a:cs typeface="Arial" panose="020B0604020202020204" pitchFamily="34" charset="0"/>
              </a:rPr>
              <a:t>ometimes it’s helpful</a:t>
            </a:r>
            <a:r>
              <a:rPr lang="en-US" baseline="0" dirty="0">
                <a:latin typeface="Arial" panose="020B0604020202020204" pitchFamily="34" charset="0"/>
                <a:cs typeface="Arial" panose="020B0604020202020204" pitchFamily="34" charset="0"/>
              </a:rPr>
              <a:t> to remind each other that Christian salvation is not only “getting us into heaven, but also getting heaven into us.” Perhaps this is a good place for the facilitator to describe how this concept first began to grow in your own life.</a:t>
            </a:r>
          </a:p>
          <a:p>
            <a:pPr lvl="0"/>
            <a:endParaRPr lang="en-US" baseline="0" dirty="0">
              <a:latin typeface="Arial" panose="020B0604020202020204" pitchFamily="34" charset="0"/>
              <a:cs typeface="Arial" panose="020B0604020202020204" pitchFamily="34" charset="0"/>
            </a:endParaRPr>
          </a:p>
          <a:p>
            <a:pPr lvl="0"/>
            <a:r>
              <a:rPr lang="en-US" baseline="0" dirty="0">
                <a:latin typeface="Arial" panose="020B0604020202020204" pitchFamily="34" charset="0"/>
                <a:cs typeface="Arial" panose="020B0604020202020204" pitchFamily="34" charset="0"/>
              </a:rPr>
              <a:t>John and Charles Wesley came to this transforming reality within a few days of each other in the spring of 1738 and then gave their lives and gifts to extend this possibility as the “Good Medicine of life.”</a:t>
            </a:r>
          </a:p>
          <a:p>
            <a:pPr lvl="0"/>
            <a:r>
              <a:rPr lang="en-US" baseline="0" dirty="0">
                <a:latin typeface="Arial" panose="020B0604020202020204" pitchFamily="34" charset="0"/>
                <a:cs typeface="Arial" panose="020B0604020202020204" pitchFamily="34" charset="0"/>
              </a:rPr>
              <a:t>Charles Wesley described this in his hymn:</a:t>
            </a:r>
          </a:p>
          <a:p>
            <a:pPr lvl="0"/>
            <a:r>
              <a:rPr lang="en-US" baseline="0" dirty="0">
                <a:latin typeface="Arial" panose="020B0604020202020204" pitchFamily="34" charset="0"/>
                <a:cs typeface="Arial" panose="020B0604020202020204" pitchFamily="34" charset="0"/>
              </a:rPr>
              <a:t>	   Love divine, all loves excelling, joy of heaven to earth come down;</a:t>
            </a:r>
          </a:p>
          <a:p>
            <a:pPr lvl="0"/>
            <a:r>
              <a:rPr lang="en-US" baseline="0" dirty="0">
                <a:latin typeface="Arial" panose="020B0604020202020204" pitchFamily="34" charset="0"/>
                <a:cs typeface="Arial" panose="020B0604020202020204" pitchFamily="34" charset="0"/>
              </a:rPr>
              <a:t>	Fix in us thy humble dwelling; all thy faithful mercies crown!</a:t>
            </a:r>
          </a:p>
          <a:p>
            <a:pPr lvl="0"/>
            <a:r>
              <a:rPr lang="en-US" baseline="0" dirty="0">
                <a:latin typeface="Arial" panose="020B0604020202020204" pitchFamily="34" charset="0"/>
                <a:cs typeface="Arial" panose="020B0604020202020204" pitchFamily="34" charset="0"/>
              </a:rPr>
              <a:t>	Jesus, thou art all compassion, pure, unbounded love thou art;</a:t>
            </a:r>
          </a:p>
          <a:p>
            <a:pPr lvl="0"/>
            <a:r>
              <a:rPr lang="en-US" baseline="0" dirty="0">
                <a:latin typeface="Arial" panose="020B0604020202020204" pitchFamily="34" charset="0"/>
                <a:cs typeface="Arial" panose="020B0604020202020204" pitchFamily="34" charset="0"/>
              </a:rPr>
              <a:t>	visit us with thy salvation; enter every trembling heart.</a:t>
            </a:r>
          </a:p>
          <a:p>
            <a:pPr lvl="0"/>
            <a:endParaRPr lang="en-US" baseline="0" dirty="0">
              <a:latin typeface="Arial" panose="020B0604020202020204" pitchFamily="34" charset="0"/>
              <a:cs typeface="Arial" panose="020B0604020202020204" pitchFamily="34" charset="0"/>
            </a:endParaRPr>
          </a:p>
          <a:p>
            <a:pPr lvl="0"/>
            <a:r>
              <a:rPr lang="en-US" baseline="0" dirty="0">
                <a:latin typeface="Arial" panose="020B0604020202020204" pitchFamily="34" charset="0"/>
                <a:cs typeface="Arial" panose="020B0604020202020204" pitchFamily="34" charset="0"/>
              </a:rPr>
              <a:t>	   Finish, then, thy new creation; pure and spotless let us be. </a:t>
            </a:r>
          </a:p>
          <a:p>
            <a:pPr lvl="0"/>
            <a:r>
              <a:rPr lang="en-US" baseline="0" dirty="0">
                <a:latin typeface="Arial" panose="020B0604020202020204" pitchFamily="34" charset="0"/>
                <a:cs typeface="Arial" panose="020B0604020202020204" pitchFamily="34" charset="0"/>
              </a:rPr>
              <a:t>	Let us see they great salvation perfectly restored in thee;</a:t>
            </a:r>
          </a:p>
          <a:p>
            <a:pPr lvl="0"/>
            <a:r>
              <a:rPr lang="en-US" baseline="0" dirty="0">
                <a:latin typeface="Arial" panose="020B0604020202020204" pitchFamily="34" charset="0"/>
                <a:cs typeface="Arial" panose="020B0604020202020204" pitchFamily="34" charset="0"/>
              </a:rPr>
              <a:t>	changed from glory into glory, till in heaven we take our place,</a:t>
            </a:r>
          </a:p>
          <a:p>
            <a:pPr lvl="0"/>
            <a:r>
              <a:rPr lang="en-US" baseline="0" dirty="0">
                <a:latin typeface="Arial" panose="020B0604020202020204" pitchFamily="34" charset="0"/>
                <a:cs typeface="Arial" panose="020B0604020202020204" pitchFamily="34" charset="0"/>
              </a:rPr>
              <a:t>	till we cast our crowns before thee, lost in wonder, love, and praise.</a:t>
            </a:r>
          </a:p>
          <a:p>
            <a:pPr lvl="0"/>
            <a:r>
              <a:rPr lang="en-US" baseline="0" dirty="0">
                <a:latin typeface="Arial" panose="020B0604020202020204" pitchFamily="34" charset="0"/>
                <a:cs typeface="Arial" panose="020B0604020202020204" pitchFamily="34" charset="0"/>
              </a:rPr>
              <a:t>	</a:t>
            </a:r>
          </a:p>
          <a:p>
            <a:pPr lvl="0"/>
            <a:endParaRPr lang="en-US" dirty="0">
              <a:latin typeface="Arial" panose="020B0604020202020204" pitchFamily="34" charset="0"/>
              <a:cs typeface="Arial" panose="020B0604020202020204" pitchFamily="34" charset="0"/>
            </a:endParaRPr>
          </a:p>
          <a:p>
            <a:pPr lvl="0"/>
            <a:r>
              <a:rPr lang="en-US" b="1" dirty="0">
                <a:latin typeface="Arial" panose="020B0604020202020204" pitchFamily="34" charset="0"/>
                <a:cs typeface="Arial" panose="020B0604020202020204" pitchFamily="34" charset="0"/>
              </a:rPr>
              <a:t>References: </a:t>
            </a:r>
            <a:r>
              <a:rPr lang="en-US" dirty="0">
                <a:latin typeface="Arial" panose="020B0604020202020204" pitchFamily="34" charset="0"/>
                <a:cs typeface="Arial" panose="020B0604020202020204" pitchFamily="34" charset="0"/>
              </a:rPr>
              <a:t>Hymn: “Love Divine,</a:t>
            </a:r>
            <a:r>
              <a:rPr lang="en-US" baseline="0" dirty="0">
                <a:latin typeface="Arial" panose="020B0604020202020204" pitchFamily="34" charset="0"/>
                <a:cs typeface="Arial" panose="020B0604020202020204" pitchFamily="34" charset="0"/>
              </a:rPr>
              <a:t> All Loves Excelling” 1747</a:t>
            </a:r>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lvl="0"/>
            <a:r>
              <a:rPr lang="en-US" dirty="0">
                <a:latin typeface="Arial" panose="020B0604020202020204" pitchFamily="34" charset="0"/>
                <a:cs typeface="Arial" panose="020B0604020202020204" pitchFamily="34" charset="0"/>
              </a:rPr>
              <a:t>Image purchased from </a:t>
            </a:r>
            <a:r>
              <a:rPr lang="en-US" dirty="0" err="1">
                <a:latin typeface="Arial" panose="020B0604020202020204" pitchFamily="34" charset="0"/>
                <a:cs typeface="Arial" panose="020B0604020202020204" pitchFamily="34" charset="0"/>
              </a:rPr>
              <a:t>Lightstock</a:t>
            </a:r>
            <a:r>
              <a:rPr lang="en-US" dirty="0">
                <a:latin typeface="Arial" panose="020B0604020202020204" pitchFamily="34" charset="0"/>
                <a:cs typeface="Arial" panose="020B0604020202020204" pitchFamily="34" charset="0"/>
              </a:rPr>
              <a:t> </a:t>
            </a:r>
            <a:r>
              <a:rPr lang="en-US" baseline="0" dirty="0">
                <a:latin typeface="Arial" panose="020B0604020202020204" pitchFamily="34" charset="0"/>
                <a:cs typeface="Arial" panose="020B0604020202020204" pitchFamily="34" charset="0"/>
              </a:rPr>
              <a:t>(do not use without permission)</a:t>
            </a:r>
          </a:p>
          <a:p>
            <a:pPr lvl="0"/>
            <a:endParaRPr lang="en-US" baseline="0" dirty="0">
              <a:latin typeface="Arial" panose="020B0604020202020204" pitchFamily="34" charset="0"/>
              <a:cs typeface="Arial" panose="020B0604020202020204" pitchFamily="34" charset="0"/>
            </a:endParaRPr>
          </a:p>
          <a:p>
            <a:r>
              <a:rPr lang="en-US" dirty="0"/>
              <a:t>The concepts in this presentation are the intellectual property of Spiritual Leadership Inc., except as noted otherwise.</a:t>
            </a:r>
          </a:p>
          <a:p>
            <a:r>
              <a:rPr lang="en-US" dirty="0"/>
              <a:t>Copyright © 2016 Spiritual Leadership, Inc. All Rights Reserved. </a:t>
            </a:r>
          </a:p>
          <a:p>
            <a:pPr lvl="0"/>
            <a:endParaRPr lang="en-US" dirty="0">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193697330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II Peter 1:3</a:t>
            </a:r>
          </a:p>
        </p:txBody>
      </p:sp>
      <p:sp>
        <p:nvSpPr>
          <p:cNvPr id="4" name="Slide Number Placeholder 3"/>
          <p:cNvSpPr>
            <a:spLocks noGrp="1"/>
          </p:cNvSpPr>
          <p:nvPr>
            <p:ph type="sldNum" sz="quarter" idx="5"/>
          </p:nvPr>
        </p:nvSpPr>
        <p:spPr/>
        <p:txBody>
          <a:bodyPr/>
          <a:lstStyle/>
          <a:p>
            <a:fld id="{3F9E4716-D8EB-4B59-9D16-F0B5C89847C6}" type="slidenum">
              <a:rPr lang="en-US" smtClean="0"/>
              <a:t>72</a:t>
            </a:fld>
            <a:endParaRPr lang="en-US"/>
          </a:p>
        </p:txBody>
      </p:sp>
    </p:spTree>
    <p:extLst>
      <p:ext uri="{BB962C8B-B14F-4D97-AF65-F5344CB8AC3E}">
        <p14:creationId xmlns:p14="http://schemas.microsoft.com/office/powerpoint/2010/main" val="407720662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p38</a:t>
            </a:r>
          </a:p>
        </p:txBody>
      </p:sp>
      <p:sp>
        <p:nvSpPr>
          <p:cNvPr id="4" name="Slide Number Placeholder 3"/>
          <p:cNvSpPr>
            <a:spLocks noGrp="1"/>
          </p:cNvSpPr>
          <p:nvPr>
            <p:ph type="sldNum" sz="quarter" idx="5"/>
          </p:nvPr>
        </p:nvSpPr>
        <p:spPr/>
        <p:txBody>
          <a:bodyPr/>
          <a:lstStyle/>
          <a:p>
            <a:fld id="{5B7CB3BE-368A-43F0-94C3-EEEA3A4DF7E3}" type="slidenum">
              <a:rPr lang="en-US" smtClean="0"/>
              <a:t>74</a:t>
            </a:fld>
            <a:endParaRPr lang="en-US"/>
          </a:p>
        </p:txBody>
      </p:sp>
    </p:spTree>
    <p:extLst>
      <p:ext uri="{BB962C8B-B14F-4D97-AF65-F5344CB8AC3E}">
        <p14:creationId xmlns:p14="http://schemas.microsoft.com/office/powerpoint/2010/main" val="101718480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ChangeArrowheads="1" noTextEdit="1"/>
          </p:cNvSpPr>
          <p:nvPr>
            <p:ph type="sldImg"/>
          </p:nvPr>
        </p:nvSpPr>
        <p:spPr bwMode="auto">
          <a:xfrm>
            <a:off x="381000" y="685800"/>
            <a:ext cx="6096000" cy="3429000"/>
          </a:xfrm>
          <a:prstGeom prst="rect">
            <a:avLst/>
          </a:prstGeom>
          <a:noFill/>
          <a:ln>
            <a:solidFill>
              <a:srgbClr val="000000"/>
            </a:solidFill>
            <a:miter lim="800000"/>
            <a:headEnd/>
            <a:tailEnd/>
          </a:ln>
        </p:spPr>
      </p:sp>
      <p:sp>
        <p:nvSpPr>
          <p:cNvPr id="136195" name="Rectangle 3"/>
          <p:cNvSpPr>
            <a:spLocks noGrp="1" noChangeArrowheads="1"/>
          </p:cNvSpPr>
          <p:nvPr>
            <p:ph type="body" idx="1"/>
          </p:nvPr>
        </p:nvSpPr>
        <p:spPr bwMode="auto">
          <a:xfrm>
            <a:off x="685186" y="4344170"/>
            <a:ext cx="5487629" cy="4114800"/>
          </a:xfrm>
          <a:prstGeom prst="rect">
            <a:avLst/>
          </a:prstGeom>
          <a:noFill/>
          <a:ln>
            <a:miter lim="800000"/>
            <a:headEnd/>
            <a:tailEnd/>
          </a:ln>
        </p:spPr>
        <p:txBody>
          <a:bodyPr/>
          <a:lstStyle/>
          <a:p>
            <a:r>
              <a:rPr lang="en-US" b="1" dirty="0">
                <a:latin typeface="Arial" panose="020B0604020202020204" pitchFamily="34" charset="0"/>
                <a:cs typeface="Arial" panose="020B0604020202020204" pitchFamily="34" charset="0"/>
              </a:rPr>
              <a:t>*</a:t>
            </a:r>
          </a:p>
          <a:p>
            <a:r>
              <a:rPr lang="en-US" b="1" dirty="0">
                <a:latin typeface="Arial" panose="020B0604020202020204" pitchFamily="34" charset="0"/>
                <a:cs typeface="Arial" panose="020B0604020202020204" pitchFamily="34" charset="0"/>
              </a:rPr>
              <a:t>Facilitator Notes</a:t>
            </a:r>
          </a:p>
          <a:p>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Purpose</a:t>
            </a:r>
            <a:r>
              <a:rPr lang="en-US" b="1" baseline="0" dirty="0">
                <a:latin typeface="Arial" panose="020B0604020202020204" pitchFamily="34" charset="0"/>
                <a:cs typeface="Arial" panose="020B0604020202020204" pitchFamily="34" charset="0"/>
              </a:rPr>
              <a:t> of the slide: </a:t>
            </a:r>
            <a:r>
              <a:rPr lang="en-US" baseline="0" dirty="0">
                <a:latin typeface="Arial" panose="020B0604020202020204" pitchFamily="34" charset="0"/>
                <a:cs typeface="Arial" panose="020B0604020202020204" pitchFamily="34" charset="0"/>
              </a:rPr>
              <a:t>To link our Formation disciplines to the biblical message and the work of the Holy Spirit in our lives.</a:t>
            </a:r>
          </a:p>
          <a:p>
            <a:endParaRPr lang="en-US" baseline="0" dirty="0">
              <a:latin typeface="Arial" panose="020B0604020202020204" pitchFamily="34" charset="0"/>
              <a:cs typeface="Arial" panose="020B0604020202020204" pitchFamily="34" charset="0"/>
            </a:endParaRPr>
          </a:p>
          <a:p>
            <a:r>
              <a:rPr lang="en-US" b="1" baseline="0" dirty="0">
                <a:latin typeface="Arial" panose="020B0604020202020204" pitchFamily="34" charset="0"/>
                <a:cs typeface="Arial" panose="020B0604020202020204" pitchFamily="34" charset="0"/>
              </a:rPr>
              <a:t>Message of the slide: </a:t>
            </a:r>
            <a:r>
              <a:rPr lang="en-US" baseline="0" dirty="0">
                <a:latin typeface="Arial" panose="020B0604020202020204" pitchFamily="34" charset="0"/>
                <a:cs typeface="Arial" panose="020B0604020202020204" pitchFamily="34" charset="0"/>
              </a:rPr>
              <a:t>SLI’s investment in Spiritual Formation is tied directly to the good news that God intends through the Holy Spirit to transform us into the likeness of Jesus “from one degree of glory to another.” The Christ-likeness into which the Spirit brings us is divine love “full of grace and truth” (John 1:14)</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pPr lvl="0"/>
            <a:r>
              <a:rPr lang="en-US" b="1" dirty="0">
                <a:latin typeface="Arial" panose="020B0604020202020204" pitchFamily="34" charset="0"/>
                <a:cs typeface="Arial" panose="020B0604020202020204" pitchFamily="34" charset="0"/>
              </a:rPr>
              <a:t>Stories: </a:t>
            </a:r>
            <a:r>
              <a:rPr lang="en-US" b="0" dirty="0">
                <a:latin typeface="Arial" panose="020B0604020202020204" pitchFamily="34" charset="0"/>
                <a:cs typeface="Arial" panose="020B0604020202020204" pitchFamily="34" charset="0"/>
              </a:rPr>
              <a:t>S</a:t>
            </a:r>
            <a:r>
              <a:rPr lang="en-US" dirty="0">
                <a:latin typeface="Arial" panose="020B0604020202020204" pitchFamily="34" charset="0"/>
                <a:cs typeface="Arial" panose="020B0604020202020204" pitchFamily="34" charset="0"/>
              </a:rPr>
              <a:t>ometimes it’s helpful</a:t>
            </a:r>
            <a:r>
              <a:rPr lang="en-US" baseline="0" dirty="0">
                <a:latin typeface="Arial" panose="020B0604020202020204" pitchFamily="34" charset="0"/>
                <a:cs typeface="Arial" panose="020B0604020202020204" pitchFamily="34" charset="0"/>
              </a:rPr>
              <a:t> to remind each other that Christian salvation is not only “getting us into heaven, but also getting heaven into us.” Perhaps this is a good place for the facilitator to describe how this concept first began to grow in your own life.</a:t>
            </a:r>
          </a:p>
          <a:p>
            <a:pPr lvl="0"/>
            <a:endParaRPr lang="en-US" baseline="0" dirty="0">
              <a:latin typeface="Arial" panose="020B0604020202020204" pitchFamily="34" charset="0"/>
              <a:cs typeface="Arial" panose="020B0604020202020204" pitchFamily="34" charset="0"/>
            </a:endParaRPr>
          </a:p>
          <a:p>
            <a:pPr lvl="0"/>
            <a:r>
              <a:rPr lang="en-US" baseline="0" dirty="0">
                <a:latin typeface="Arial" panose="020B0604020202020204" pitchFamily="34" charset="0"/>
                <a:cs typeface="Arial" panose="020B0604020202020204" pitchFamily="34" charset="0"/>
              </a:rPr>
              <a:t>John and Charles Wesley came to this transforming reality within a few days of each other in the spring of 1738 and then gave their lives and gifts to extend this possibility as the “Good Medicine of life.”</a:t>
            </a:r>
          </a:p>
          <a:p>
            <a:pPr lvl="0"/>
            <a:r>
              <a:rPr lang="en-US" baseline="0" dirty="0">
                <a:latin typeface="Arial" panose="020B0604020202020204" pitchFamily="34" charset="0"/>
                <a:cs typeface="Arial" panose="020B0604020202020204" pitchFamily="34" charset="0"/>
              </a:rPr>
              <a:t>Charles Wesley described this in his hymn:</a:t>
            </a:r>
          </a:p>
          <a:p>
            <a:pPr lvl="0"/>
            <a:r>
              <a:rPr lang="en-US" baseline="0" dirty="0">
                <a:latin typeface="Arial" panose="020B0604020202020204" pitchFamily="34" charset="0"/>
                <a:cs typeface="Arial" panose="020B0604020202020204" pitchFamily="34" charset="0"/>
              </a:rPr>
              <a:t>	   Love divine, all loves excelling, joy of heaven to earth come down;</a:t>
            </a:r>
          </a:p>
          <a:p>
            <a:pPr lvl="0"/>
            <a:r>
              <a:rPr lang="en-US" baseline="0" dirty="0">
                <a:latin typeface="Arial" panose="020B0604020202020204" pitchFamily="34" charset="0"/>
                <a:cs typeface="Arial" panose="020B0604020202020204" pitchFamily="34" charset="0"/>
              </a:rPr>
              <a:t>	Fix in us thy humble dwelling; all thy faithful mercies crown!</a:t>
            </a:r>
          </a:p>
          <a:p>
            <a:pPr lvl="0"/>
            <a:r>
              <a:rPr lang="en-US" baseline="0" dirty="0">
                <a:latin typeface="Arial" panose="020B0604020202020204" pitchFamily="34" charset="0"/>
                <a:cs typeface="Arial" panose="020B0604020202020204" pitchFamily="34" charset="0"/>
              </a:rPr>
              <a:t>	Jesus, thou art all compassion, pure, unbounded love thou art;</a:t>
            </a:r>
          </a:p>
          <a:p>
            <a:pPr lvl="0"/>
            <a:r>
              <a:rPr lang="en-US" baseline="0" dirty="0">
                <a:latin typeface="Arial" panose="020B0604020202020204" pitchFamily="34" charset="0"/>
                <a:cs typeface="Arial" panose="020B0604020202020204" pitchFamily="34" charset="0"/>
              </a:rPr>
              <a:t>	visit us with thy salvation; enter every trembling heart.</a:t>
            </a:r>
          </a:p>
          <a:p>
            <a:pPr lvl="0"/>
            <a:endParaRPr lang="en-US" baseline="0" dirty="0">
              <a:latin typeface="Arial" panose="020B0604020202020204" pitchFamily="34" charset="0"/>
              <a:cs typeface="Arial" panose="020B0604020202020204" pitchFamily="34" charset="0"/>
            </a:endParaRPr>
          </a:p>
          <a:p>
            <a:pPr lvl="0"/>
            <a:r>
              <a:rPr lang="en-US" baseline="0" dirty="0">
                <a:latin typeface="Arial" panose="020B0604020202020204" pitchFamily="34" charset="0"/>
                <a:cs typeface="Arial" panose="020B0604020202020204" pitchFamily="34" charset="0"/>
              </a:rPr>
              <a:t>	   Finish, then, thy new creation; pure and spotless let us be. </a:t>
            </a:r>
          </a:p>
          <a:p>
            <a:pPr lvl="0"/>
            <a:r>
              <a:rPr lang="en-US" baseline="0" dirty="0">
                <a:latin typeface="Arial" panose="020B0604020202020204" pitchFamily="34" charset="0"/>
                <a:cs typeface="Arial" panose="020B0604020202020204" pitchFamily="34" charset="0"/>
              </a:rPr>
              <a:t>	Let us see they great salvation perfectly restored in thee;</a:t>
            </a:r>
          </a:p>
          <a:p>
            <a:pPr lvl="0"/>
            <a:r>
              <a:rPr lang="en-US" baseline="0" dirty="0">
                <a:latin typeface="Arial" panose="020B0604020202020204" pitchFamily="34" charset="0"/>
                <a:cs typeface="Arial" panose="020B0604020202020204" pitchFamily="34" charset="0"/>
              </a:rPr>
              <a:t>	changed from glory into glory, till in heaven we take our place,</a:t>
            </a:r>
          </a:p>
          <a:p>
            <a:pPr lvl="0"/>
            <a:r>
              <a:rPr lang="en-US" baseline="0" dirty="0">
                <a:latin typeface="Arial" panose="020B0604020202020204" pitchFamily="34" charset="0"/>
                <a:cs typeface="Arial" panose="020B0604020202020204" pitchFamily="34" charset="0"/>
              </a:rPr>
              <a:t>	till we cast our crowns before thee, lost in wonder, love, and praise.</a:t>
            </a:r>
          </a:p>
          <a:p>
            <a:pPr lvl="0"/>
            <a:r>
              <a:rPr lang="en-US" baseline="0" dirty="0">
                <a:latin typeface="Arial" panose="020B0604020202020204" pitchFamily="34" charset="0"/>
                <a:cs typeface="Arial" panose="020B0604020202020204" pitchFamily="34" charset="0"/>
              </a:rPr>
              <a:t>	</a:t>
            </a:r>
          </a:p>
          <a:p>
            <a:pPr lvl="0"/>
            <a:endParaRPr lang="en-US" dirty="0">
              <a:latin typeface="Arial" panose="020B0604020202020204" pitchFamily="34" charset="0"/>
              <a:cs typeface="Arial" panose="020B0604020202020204" pitchFamily="34" charset="0"/>
            </a:endParaRPr>
          </a:p>
          <a:p>
            <a:pPr lvl="0"/>
            <a:r>
              <a:rPr lang="en-US" b="1" dirty="0">
                <a:latin typeface="Arial" panose="020B0604020202020204" pitchFamily="34" charset="0"/>
                <a:cs typeface="Arial" panose="020B0604020202020204" pitchFamily="34" charset="0"/>
              </a:rPr>
              <a:t>References: </a:t>
            </a:r>
            <a:r>
              <a:rPr lang="en-US" dirty="0">
                <a:latin typeface="Arial" panose="020B0604020202020204" pitchFamily="34" charset="0"/>
                <a:cs typeface="Arial" panose="020B0604020202020204" pitchFamily="34" charset="0"/>
              </a:rPr>
              <a:t>Hymn: “Love Divine,</a:t>
            </a:r>
            <a:r>
              <a:rPr lang="en-US" baseline="0" dirty="0">
                <a:latin typeface="Arial" panose="020B0604020202020204" pitchFamily="34" charset="0"/>
                <a:cs typeface="Arial" panose="020B0604020202020204" pitchFamily="34" charset="0"/>
              </a:rPr>
              <a:t> All Loves Excelling” 1747</a:t>
            </a:r>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lvl="0"/>
            <a:endParaRPr lang="en-US" sz="1200" dirty="0">
              <a:latin typeface="Arial" panose="020B0604020202020204" pitchFamily="34" charset="0"/>
              <a:cs typeface="Arial" panose="020B0604020202020204" pitchFamily="34" charset="0"/>
            </a:endParaRPr>
          </a:p>
          <a:p>
            <a:pPr lvl="0"/>
            <a:r>
              <a:rPr lang="en-US" dirty="0">
                <a:latin typeface="Arial" panose="020B0604020202020204" pitchFamily="34" charset="0"/>
                <a:cs typeface="Arial" panose="020B0604020202020204" pitchFamily="34" charset="0"/>
              </a:rPr>
              <a:t>Image purchased from </a:t>
            </a:r>
            <a:r>
              <a:rPr lang="en-US" dirty="0" err="1">
                <a:latin typeface="Arial" panose="020B0604020202020204" pitchFamily="34" charset="0"/>
                <a:cs typeface="Arial" panose="020B0604020202020204" pitchFamily="34" charset="0"/>
              </a:rPr>
              <a:t>Lightstock</a:t>
            </a:r>
            <a:r>
              <a:rPr lang="en-US" dirty="0">
                <a:latin typeface="Arial" panose="020B0604020202020204" pitchFamily="34" charset="0"/>
                <a:cs typeface="Arial" panose="020B0604020202020204" pitchFamily="34" charset="0"/>
              </a:rPr>
              <a:t> </a:t>
            </a:r>
            <a:r>
              <a:rPr lang="en-US" baseline="0" dirty="0">
                <a:latin typeface="Arial" panose="020B0604020202020204" pitchFamily="34" charset="0"/>
                <a:cs typeface="Arial" panose="020B0604020202020204" pitchFamily="34" charset="0"/>
              </a:rPr>
              <a:t>(do not use without permission)</a:t>
            </a:r>
          </a:p>
          <a:p>
            <a:pPr lvl="0"/>
            <a:endParaRPr lang="en-US" baseline="0" dirty="0">
              <a:latin typeface="Arial" panose="020B0604020202020204" pitchFamily="34" charset="0"/>
              <a:cs typeface="Arial" panose="020B0604020202020204" pitchFamily="34" charset="0"/>
            </a:endParaRPr>
          </a:p>
          <a:p>
            <a:r>
              <a:rPr lang="en-US" dirty="0"/>
              <a:t>The concepts in this presentation are the intellectual property of Spiritual Leadership Inc., except as noted otherwise.</a:t>
            </a:r>
          </a:p>
          <a:p>
            <a:r>
              <a:rPr lang="en-US" dirty="0"/>
              <a:t>Copyright © 2016 Spiritual Leadership, Inc. All Rights Reserved. </a:t>
            </a:r>
          </a:p>
          <a:p>
            <a:pPr lvl="0"/>
            <a:endParaRPr lang="en-US" dirty="0">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26787133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dirty="0">
                <a:latin typeface="Arial" panose="020B0604020202020204" pitchFamily="34" charset="0"/>
                <a:cs typeface="Arial" panose="020B0604020202020204" pitchFamily="34" charset="0"/>
              </a:rPr>
              <a:t>*</a:t>
            </a:r>
          </a:p>
          <a:p>
            <a:r>
              <a:rPr lang="en-US" sz="1200" b="1" dirty="0">
                <a:latin typeface="Arial" panose="020B0604020202020204" pitchFamily="34" charset="0"/>
                <a:cs typeface="Arial" panose="020B0604020202020204" pitchFamily="34" charset="0"/>
              </a:rPr>
              <a:t>Facilitator Notes</a:t>
            </a:r>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Take some time to read the Scripture on the slide and perhaps even more</a:t>
            </a:r>
            <a:r>
              <a:rPr lang="en-US" sz="1200" baseline="0" dirty="0">
                <a:latin typeface="Arial" panose="020B0604020202020204" pitchFamily="34" charset="0"/>
                <a:cs typeface="Arial" panose="020B0604020202020204" pitchFamily="34" charset="0"/>
              </a:rPr>
              <a:t> of the passage in</a:t>
            </a:r>
            <a:r>
              <a:rPr lang="en-US" sz="1200" dirty="0">
                <a:latin typeface="Arial" panose="020B0604020202020204" pitchFamily="34" charset="0"/>
                <a:cs typeface="Arial" panose="020B0604020202020204" pitchFamily="34" charset="0"/>
              </a:rPr>
              <a:t> John 15:1-17.</a:t>
            </a:r>
            <a:r>
              <a:rPr lang="en-US" sz="1200" baseline="0" dirty="0">
                <a:latin typeface="Arial" panose="020B0604020202020204" pitchFamily="34" charset="0"/>
                <a:cs typeface="Arial" panose="020B0604020202020204" pitchFamily="34" charset="0"/>
              </a:rPr>
              <a:t>  D</a:t>
            </a:r>
            <a:r>
              <a:rPr lang="en-US" sz="1200" dirty="0">
                <a:latin typeface="Arial" panose="020B0604020202020204" pitchFamily="34" charset="0"/>
                <a:cs typeface="Arial" panose="020B0604020202020204" pitchFamily="34" charset="0"/>
              </a:rPr>
              <a:t>iscuss it as a group. What are the implications of this personally? What about corporately?  It might even be helpful to</a:t>
            </a:r>
            <a:r>
              <a:rPr lang="en-US" sz="1200" baseline="0" dirty="0">
                <a:latin typeface="Arial" panose="020B0604020202020204" pitchFamily="34" charset="0"/>
                <a:cs typeface="Arial" panose="020B0604020202020204" pitchFamily="34" charset="0"/>
              </a:rPr>
              <a:t> count the number of times in these 17 verses that the words “abide,” “love,” and “fruit” appear. Quite revealing as one of the last messages Jesus gave his disciples before his crucifixion.</a:t>
            </a:r>
            <a:endParaRPr lang="en-US" sz="1200" dirty="0">
              <a:latin typeface="Arial" panose="020B0604020202020204" pitchFamily="34" charset="0"/>
              <a:cs typeface="Arial" panose="020B0604020202020204" pitchFamily="34" charset="0"/>
            </a:endParaRPr>
          </a:p>
          <a:p>
            <a:endParaRPr lang="en-US" sz="1200" b="1" dirty="0">
              <a:latin typeface="Arial" panose="020B0604020202020204" pitchFamily="34" charset="0"/>
              <a:cs typeface="Arial" panose="020B0604020202020204" pitchFamily="34" charset="0"/>
            </a:endParaRPr>
          </a:p>
          <a:p>
            <a:r>
              <a:rPr lang="en-US" sz="1200" b="1" dirty="0">
                <a:latin typeface="Arial" panose="020B0604020202020204" pitchFamily="34" charset="0"/>
                <a:cs typeface="Arial" panose="020B0604020202020204" pitchFamily="34" charset="0"/>
              </a:rPr>
              <a:t>Purpose of slide:</a:t>
            </a:r>
          </a:p>
          <a:p>
            <a:r>
              <a:rPr lang="en-US" sz="1200" b="0" dirty="0">
                <a:latin typeface="Arial" panose="020B0604020202020204" pitchFamily="34" charset="0"/>
                <a:cs typeface="Arial" panose="020B0604020202020204" pitchFamily="34" charset="0"/>
              </a:rPr>
              <a:t>This slide reminds us how our own intimate relationship with Jesus,</a:t>
            </a:r>
            <a:r>
              <a:rPr lang="en-US" sz="1200" b="0" baseline="0" dirty="0">
                <a:latin typeface="Arial" panose="020B0604020202020204" pitchFamily="34" charset="0"/>
                <a:cs typeface="Arial" panose="020B0604020202020204" pitchFamily="34" charset="0"/>
              </a:rPr>
              <a:t> abiding in his love, enables us to bear the fruit that </a:t>
            </a:r>
            <a:r>
              <a:rPr lang="en-US" sz="1200" b="0" i="1" baseline="0" dirty="0">
                <a:latin typeface="Arial" panose="020B0604020202020204" pitchFamily="34" charset="0"/>
                <a:cs typeface="Arial" panose="020B0604020202020204" pitchFamily="34" charset="0"/>
              </a:rPr>
              <a:t>glorifies</a:t>
            </a:r>
            <a:r>
              <a:rPr lang="en-US" sz="1200" b="0" baseline="0" dirty="0">
                <a:latin typeface="Arial" panose="020B0604020202020204" pitchFamily="34" charset="0"/>
                <a:cs typeface="Arial" panose="020B0604020202020204" pitchFamily="34" charset="0"/>
              </a:rPr>
              <a:t> God and reveals that we are true disciples of Jesus.</a:t>
            </a:r>
          </a:p>
          <a:p>
            <a:endParaRPr lang="en-US" sz="1200" b="0" dirty="0">
              <a:latin typeface="Arial" panose="020B0604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Message of slide:</a:t>
            </a:r>
            <a:endParaRPr lang="en-US" sz="1200" b="0" dirty="0">
              <a:latin typeface="Arial" panose="020B0604020202020204" pitchFamily="34" charset="0"/>
              <a:cs typeface="Arial" panose="020B0604020202020204" pitchFamily="34" charset="0"/>
            </a:endParaRPr>
          </a:p>
          <a:p>
            <a:r>
              <a:rPr lang="en-US" sz="1200" b="0" dirty="0">
                <a:latin typeface="Arial" panose="020B0604020202020204" pitchFamily="34" charset="0"/>
                <a:cs typeface="Arial" panose="020B0604020202020204" pitchFamily="34" charset="0"/>
              </a:rPr>
              <a:t>The first 17 verses of John 15 are all part of a</a:t>
            </a:r>
            <a:r>
              <a:rPr lang="en-US" sz="1200" b="0" baseline="0" dirty="0">
                <a:latin typeface="Arial" panose="020B0604020202020204" pitchFamily="34" charset="0"/>
                <a:cs typeface="Arial" panose="020B0604020202020204" pitchFamily="34" charset="0"/>
              </a:rPr>
              <a:t> very</a:t>
            </a:r>
            <a:r>
              <a:rPr lang="en-US" sz="1200" b="0" dirty="0">
                <a:latin typeface="Arial" panose="020B0604020202020204" pitchFamily="34" charset="0"/>
                <a:cs typeface="Arial" panose="020B0604020202020204" pitchFamily="34" charset="0"/>
              </a:rPr>
              <a:t> important passage for SLI as we emphasize</a:t>
            </a:r>
            <a:r>
              <a:rPr lang="en-US" sz="1200" b="0" baseline="0" dirty="0">
                <a:latin typeface="Arial" panose="020B0604020202020204" pitchFamily="34" charset="0"/>
                <a:cs typeface="Arial" panose="020B0604020202020204" pitchFamily="34" charset="0"/>
              </a:rPr>
              <a:t> “abiding in Christ.” This particular part of the passage reminds us of how we are meant to BE and REVEAL the glory of God—by abiding as branches of the True Vine, and </a:t>
            </a:r>
            <a:r>
              <a:rPr lang="en-US" sz="1200" b="0" i="1" baseline="0" dirty="0">
                <a:latin typeface="Arial" panose="020B0604020202020204" pitchFamily="34" charset="0"/>
                <a:cs typeface="Arial" panose="020B0604020202020204" pitchFamily="34" charset="0"/>
              </a:rPr>
              <a:t>bearing</a:t>
            </a:r>
            <a:r>
              <a:rPr lang="en-US" sz="1200" b="0" baseline="0" dirty="0">
                <a:latin typeface="Arial" panose="020B0604020202020204" pitchFamily="34" charset="0"/>
                <a:cs typeface="Arial" panose="020B0604020202020204" pitchFamily="34" charset="0"/>
              </a:rPr>
              <a:t> (not producing on our own) </a:t>
            </a:r>
            <a:r>
              <a:rPr lang="en-US" sz="1200" b="0" i="1" baseline="0" dirty="0">
                <a:latin typeface="Arial" panose="020B0604020202020204" pitchFamily="34" charset="0"/>
                <a:cs typeface="Arial" panose="020B0604020202020204" pitchFamily="34" charset="0"/>
              </a:rPr>
              <a:t>much fruit </a:t>
            </a:r>
            <a:r>
              <a:rPr lang="en-US" sz="1200" b="0" baseline="0" dirty="0">
                <a:latin typeface="Arial" panose="020B0604020202020204" pitchFamily="34" charset="0"/>
                <a:cs typeface="Arial" panose="020B0604020202020204" pitchFamily="34" charset="0"/>
              </a:rPr>
              <a:t>that reveals his life and purpose for humanity as divine love flowing through our lives as his disciples, to the glory of God.  This is a critical dimension of “the glory of God filling the earth as the waters cover the sea.” Verse 5 “apart from me you can do nothing” is a very important reminder to those of us who tend to place “doing” ahead of “being.”  This could be a critical part of the discussion. </a:t>
            </a:r>
          </a:p>
          <a:p>
            <a:endParaRPr lang="en-US" sz="1200" b="1" dirty="0">
              <a:latin typeface="Arial" panose="020B0604020202020204" pitchFamily="34" charset="0"/>
              <a:cs typeface="Arial" panose="020B0604020202020204" pitchFamily="34" charset="0"/>
            </a:endParaRPr>
          </a:p>
          <a:p>
            <a:r>
              <a:rPr lang="en-US" sz="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(4) Abide in me as I abide in you. Just as the branch cannot bear fruit by itself unless it abides in the vine, neither can you unless you abide in me. (5) I am the vine, you are the branches. Those who abide in me and I in them bear much fruit, because apart from me you can do nothing. (8)</a:t>
            </a:r>
            <a:r>
              <a:rPr lang="en-US" sz="1200" baseline="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My Father is glorified by this, that you bear much fruit and become (or “prove to be”) my disciples.”</a:t>
            </a:r>
            <a:r>
              <a:rPr lang="en-US" sz="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p>
          <a:p>
            <a:endParaRPr lang="en-US" sz="1200" b="1" dirty="0">
              <a:latin typeface="Arial" panose="020B0604020202020204" pitchFamily="34" charset="0"/>
              <a:cs typeface="Arial" panose="020B0604020202020204" pitchFamily="34" charset="0"/>
            </a:endParaRPr>
          </a:p>
          <a:p>
            <a:pPr lvl="0"/>
            <a:r>
              <a:rPr lang="en-US" sz="1200" b="1" dirty="0">
                <a:latin typeface="Arial" panose="020B0604020202020204" pitchFamily="34" charset="0"/>
                <a:cs typeface="Arial" panose="020B0604020202020204" pitchFamily="34" charset="0"/>
              </a:rPr>
              <a:t>Stories: </a:t>
            </a:r>
            <a:r>
              <a:rPr lang="en-US" sz="1200" b="0" dirty="0">
                <a:latin typeface="Arial" panose="020B0604020202020204" pitchFamily="34" charset="0"/>
                <a:cs typeface="Arial" panose="020B0604020202020204" pitchFamily="34" charset="0"/>
              </a:rPr>
              <a:t>Maybe you have a</a:t>
            </a:r>
            <a:r>
              <a:rPr lang="en-US" sz="1200" b="0" baseline="0" dirty="0">
                <a:latin typeface="Arial" panose="020B0604020202020204" pitchFamily="34" charset="0"/>
                <a:cs typeface="Arial" panose="020B0604020202020204" pitchFamily="34" charset="0"/>
              </a:rPr>
              <a:t> short story</a:t>
            </a:r>
            <a:r>
              <a:rPr lang="en-US" sz="1200" b="0" dirty="0">
                <a:latin typeface="Arial" panose="020B0604020202020204" pitchFamily="34" charset="0"/>
                <a:cs typeface="Arial" panose="020B0604020202020204" pitchFamily="34" charset="0"/>
              </a:rPr>
              <a:t> of your own as to how this flow of Christ in your life as his branch first</a:t>
            </a:r>
            <a:r>
              <a:rPr lang="en-US" sz="1200" b="0" baseline="0" dirty="0">
                <a:latin typeface="Arial" panose="020B0604020202020204" pitchFamily="34" charset="0"/>
                <a:cs typeface="Arial" panose="020B0604020202020204" pitchFamily="34" charset="0"/>
              </a:rPr>
              <a:t> became a reality.</a:t>
            </a:r>
            <a:endParaRPr lang="en-US" sz="1200" b="0" dirty="0">
              <a:latin typeface="Arial" panose="020B0604020202020204" pitchFamily="34" charset="0"/>
              <a:cs typeface="Arial" panose="020B0604020202020204" pitchFamily="34" charset="0"/>
            </a:endParaRPr>
          </a:p>
          <a:p>
            <a:pPr lvl="0"/>
            <a:endParaRPr lang="en-US" sz="1200" b="1" dirty="0">
              <a:latin typeface="Arial" panose="020B0604020202020204" pitchFamily="34" charset="0"/>
              <a:cs typeface="Arial" panose="020B0604020202020204" pitchFamily="34" charset="0"/>
            </a:endParaRPr>
          </a:p>
          <a:p>
            <a:pPr lvl="0"/>
            <a:endParaRPr lang="en-US" sz="1200" b="1" dirty="0">
              <a:latin typeface="Arial" panose="020B0604020202020204" pitchFamily="34" charset="0"/>
              <a:cs typeface="Arial" panose="020B0604020202020204" pitchFamily="34" charset="0"/>
            </a:endParaRPr>
          </a:p>
          <a:p>
            <a:pPr lvl="0"/>
            <a:r>
              <a:rPr lang="en-US" sz="1200" b="1" dirty="0">
                <a:latin typeface="Arial" panose="020B0604020202020204" pitchFamily="34" charset="0"/>
                <a:cs typeface="Arial" panose="020B0604020202020204" pitchFamily="34" charset="0"/>
              </a:rPr>
              <a:t>References:</a:t>
            </a:r>
          </a:p>
          <a:p>
            <a:pPr>
              <a:spcBef>
                <a:spcPct val="0"/>
              </a:spcBef>
            </a:pPr>
            <a:r>
              <a:rPr lang="en-US" sz="1200" dirty="0">
                <a:latin typeface="Arial" panose="020B0604020202020204" pitchFamily="34" charset="0"/>
                <a:cs typeface="Arial" panose="020B0604020202020204" pitchFamily="34" charset="0"/>
              </a:rPr>
              <a:t>The abiding is in Christ’s love.  This can easily be forgotten and something else can be substituted.  Ultimately, our task is one of intimacy with Jesus and his love (divine love) flowing into us and through us for fruitfulness in the world. Paul declares that his ultimate prayer for us is: “that according to the riches of his glory, he may grant that</a:t>
            </a:r>
            <a:r>
              <a:rPr lang="en-US" sz="1200" baseline="0" dirty="0">
                <a:latin typeface="Arial" panose="020B0604020202020204" pitchFamily="34" charset="0"/>
                <a:cs typeface="Arial" panose="020B0604020202020204" pitchFamily="34" charset="0"/>
              </a:rPr>
              <a:t> you may be strengthened in your inner being with power through his Spirit, and that Christ may dwell in your hearts through faith, as you are being rooted and grounded in love. . . . and to know the love of Christ that surpasses knowledge, so that ]you may be filled with all the fullness of God” (Ephesians 3:14-21).</a:t>
            </a:r>
            <a:endParaRPr lang="en-US" sz="1200" dirty="0">
              <a:latin typeface="Arial" panose="020B0604020202020204" pitchFamily="34" charset="0"/>
              <a:cs typeface="Arial" panose="020B0604020202020204" pitchFamily="34" charset="0"/>
            </a:endParaRPr>
          </a:p>
          <a:p>
            <a:pPr>
              <a:spcBef>
                <a:spcPct val="0"/>
              </a:spcBef>
            </a:pPr>
            <a:endParaRPr lang="en-US" sz="1200" dirty="0">
              <a:latin typeface="Arial" panose="020B0604020202020204" pitchFamily="34" charset="0"/>
              <a:cs typeface="Arial" panose="020B0604020202020204" pitchFamily="34" charset="0"/>
            </a:endParaRPr>
          </a:p>
          <a:p>
            <a:pPr>
              <a:spcBef>
                <a:spcPct val="0"/>
              </a:spcBef>
            </a:pPr>
            <a:r>
              <a:rPr lang="en-US" sz="1200" dirty="0">
                <a:latin typeface="Arial" panose="020B0604020202020204" pitchFamily="34" charset="0"/>
                <a:cs typeface="Arial" panose="020B0604020202020204" pitchFamily="34" charset="0"/>
              </a:rPr>
              <a:t>In the words of Charles Wesley:</a:t>
            </a:r>
          </a:p>
          <a:p>
            <a:pPr>
              <a:spcBef>
                <a:spcPct val="0"/>
              </a:spcBef>
            </a:pPr>
            <a:r>
              <a:rPr lang="en-US" sz="1200" dirty="0">
                <a:latin typeface="Arial" panose="020B0604020202020204" pitchFamily="34" charset="0"/>
                <a:cs typeface="Arial" panose="020B0604020202020204" pitchFamily="34" charset="0"/>
              </a:rPr>
              <a:t>	</a:t>
            </a:r>
            <a:r>
              <a:rPr lang="en-US" sz="1200" i="1" dirty="0">
                <a:latin typeface="Arial" panose="020B0604020202020204" pitchFamily="34" charset="0"/>
                <a:cs typeface="Arial" panose="020B0604020202020204" pitchFamily="34" charset="0"/>
              </a:rPr>
              <a:t>Love divine, all loves excelling,</a:t>
            </a:r>
          </a:p>
          <a:p>
            <a:pPr>
              <a:spcBef>
                <a:spcPct val="0"/>
              </a:spcBef>
            </a:pPr>
            <a:r>
              <a:rPr lang="en-US" sz="1200" i="1" dirty="0">
                <a:latin typeface="Arial" panose="020B0604020202020204" pitchFamily="34" charset="0"/>
                <a:cs typeface="Arial" panose="020B0604020202020204" pitchFamily="34" charset="0"/>
              </a:rPr>
              <a:t>	Joy of heaven to earth come down,</a:t>
            </a:r>
          </a:p>
          <a:p>
            <a:pPr>
              <a:spcBef>
                <a:spcPct val="0"/>
              </a:spcBef>
            </a:pPr>
            <a:r>
              <a:rPr lang="en-US" sz="1200" i="1" dirty="0">
                <a:latin typeface="Arial" panose="020B0604020202020204" pitchFamily="34" charset="0"/>
                <a:cs typeface="Arial" panose="020B0604020202020204" pitchFamily="34" charset="0"/>
              </a:rPr>
              <a:t>	Fix in us thy humble dwelling,</a:t>
            </a:r>
          </a:p>
          <a:p>
            <a:pPr>
              <a:spcBef>
                <a:spcPct val="0"/>
              </a:spcBef>
            </a:pPr>
            <a:r>
              <a:rPr lang="en-US" sz="1200" i="1" dirty="0">
                <a:latin typeface="Arial" panose="020B0604020202020204" pitchFamily="34" charset="0"/>
                <a:cs typeface="Arial" panose="020B0604020202020204" pitchFamily="34" charset="0"/>
              </a:rPr>
              <a:t>	All thy faithful mercies crown!</a:t>
            </a:r>
          </a:p>
          <a:p>
            <a:pPr>
              <a:spcBef>
                <a:spcPct val="0"/>
              </a:spcBef>
            </a:pPr>
            <a:r>
              <a:rPr lang="en-US" sz="1200" i="1" dirty="0">
                <a:latin typeface="Arial" panose="020B0604020202020204" pitchFamily="34" charset="0"/>
                <a:cs typeface="Arial" panose="020B0604020202020204" pitchFamily="34" charset="0"/>
              </a:rPr>
              <a:t>	Jesus,</a:t>
            </a:r>
            <a:r>
              <a:rPr lang="en-US" sz="1200" i="1" baseline="0" dirty="0">
                <a:latin typeface="Arial" panose="020B0604020202020204" pitchFamily="34" charset="0"/>
                <a:cs typeface="Arial" panose="020B0604020202020204" pitchFamily="34" charset="0"/>
              </a:rPr>
              <a:t> thou art all compassion,</a:t>
            </a:r>
          </a:p>
          <a:p>
            <a:pPr>
              <a:spcBef>
                <a:spcPct val="0"/>
              </a:spcBef>
            </a:pPr>
            <a:r>
              <a:rPr lang="en-US" sz="1200" i="1" baseline="0" dirty="0">
                <a:latin typeface="Arial" panose="020B0604020202020204" pitchFamily="34" charset="0"/>
                <a:cs typeface="Arial" panose="020B0604020202020204" pitchFamily="34" charset="0"/>
              </a:rPr>
              <a:t>	Pure, unbounded love thou art;</a:t>
            </a:r>
          </a:p>
          <a:p>
            <a:pPr>
              <a:spcBef>
                <a:spcPct val="0"/>
              </a:spcBef>
            </a:pPr>
            <a:r>
              <a:rPr lang="en-US" sz="1200" i="1" baseline="0" dirty="0">
                <a:latin typeface="Arial" panose="020B0604020202020204" pitchFamily="34" charset="0"/>
                <a:cs typeface="Arial" panose="020B0604020202020204" pitchFamily="34" charset="0"/>
              </a:rPr>
              <a:t>	Visit us with thy salvation;</a:t>
            </a:r>
          </a:p>
          <a:p>
            <a:pPr>
              <a:spcBef>
                <a:spcPct val="0"/>
              </a:spcBef>
            </a:pPr>
            <a:r>
              <a:rPr lang="en-US" sz="1200" i="1" baseline="0" dirty="0">
                <a:latin typeface="Arial" panose="020B0604020202020204" pitchFamily="34" charset="0"/>
                <a:cs typeface="Arial" panose="020B0604020202020204" pitchFamily="34" charset="0"/>
              </a:rPr>
              <a:t>	Enter every trembling heart.</a:t>
            </a:r>
            <a:endParaRPr lang="en-US" sz="1200" i="1" dirty="0">
              <a:latin typeface="Arial" panose="020B0604020202020204" pitchFamily="34" charset="0"/>
              <a:cs typeface="Arial" panose="020B0604020202020204" pitchFamily="34" charset="0"/>
            </a:endParaRPr>
          </a:p>
          <a:p>
            <a:pPr lvl="0"/>
            <a:endParaRPr lang="en-US" sz="1200" b="1" dirty="0">
              <a:latin typeface="Arial" panose="020B0604020202020204" pitchFamily="34" charset="0"/>
              <a:cs typeface="Arial" panose="020B0604020202020204" pitchFamily="34" charset="0"/>
            </a:endParaRPr>
          </a:p>
          <a:p>
            <a:pPr lvl="0"/>
            <a:endParaRPr lang="en-US" sz="1200" dirty="0">
              <a:latin typeface="Arial" panose="020B0604020202020204" pitchFamily="34" charset="0"/>
              <a:cs typeface="Arial" panose="020B0604020202020204" pitchFamily="34" charset="0"/>
            </a:endParaRPr>
          </a:p>
          <a:p>
            <a:pPr lvl="0"/>
            <a:r>
              <a:rPr lang="en-US" sz="1200" dirty="0">
                <a:latin typeface="Arial" panose="020B0604020202020204" pitchFamily="34" charset="0"/>
                <a:cs typeface="Arial" panose="020B0604020202020204" pitchFamily="34" charset="0"/>
              </a:rPr>
              <a:t>© 2013  Spiritual Leadership, Inc.</a:t>
            </a:r>
          </a:p>
          <a:p>
            <a:endParaRPr lang="en-US" dirty="0"/>
          </a:p>
        </p:txBody>
      </p:sp>
      <p:sp>
        <p:nvSpPr>
          <p:cNvPr id="4" name="Slide Number Placeholder 3"/>
          <p:cNvSpPr>
            <a:spLocks noGrp="1"/>
          </p:cNvSpPr>
          <p:nvPr>
            <p:ph type="sldNum" sz="quarter" idx="10"/>
          </p:nvPr>
        </p:nvSpPr>
        <p:spPr/>
        <p:txBody>
          <a:bodyPr/>
          <a:lstStyle/>
          <a:p>
            <a:fld id="{8643ADC0-9ADA-47E1-A643-70B82E7D2E76}" type="slidenum">
              <a:rPr lang="en-US" smtClean="0"/>
              <a:t>8</a:t>
            </a:fld>
            <a:endParaRPr lang="en-US"/>
          </a:p>
        </p:txBody>
      </p:sp>
    </p:spTree>
    <p:extLst>
      <p:ext uri="{BB962C8B-B14F-4D97-AF65-F5344CB8AC3E}">
        <p14:creationId xmlns:p14="http://schemas.microsoft.com/office/powerpoint/2010/main" val="238288058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 Heifetz et al. </a:t>
            </a:r>
            <a:r>
              <a:rPr lang="en-US" i="1" dirty="0"/>
              <a:t>The Practice of Adaptive Leadership</a:t>
            </a:r>
            <a:endParaRPr lang="en-US" dirty="0"/>
          </a:p>
        </p:txBody>
      </p:sp>
      <p:sp>
        <p:nvSpPr>
          <p:cNvPr id="4" name="Slide Number Placeholder 3"/>
          <p:cNvSpPr>
            <a:spLocks noGrp="1"/>
          </p:cNvSpPr>
          <p:nvPr>
            <p:ph type="sldNum" sz="quarter" idx="5"/>
          </p:nvPr>
        </p:nvSpPr>
        <p:spPr/>
        <p:txBody>
          <a:bodyPr/>
          <a:lstStyle/>
          <a:p>
            <a:fld id="{3F9E4716-D8EB-4B59-9D16-F0B5C89847C6}" type="slidenum">
              <a:rPr lang="en-US" smtClean="0"/>
              <a:t>77</a:t>
            </a:fld>
            <a:endParaRPr lang="en-US"/>
          </a:p>
        </p:txBody>
      </p:sp>
    </p:spTree>
    <p:extLst>
      <p:ext uri="{BB962C8B-B14F-4D97-AF65-F5344CB8AC3E}">
        <p14:creationId xmlns:p14="http://schemas.microsoft.com/office/powerpoint/2010/main" val="428807327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 64</a:t>
            </a:r>
          </a:p>
        </p:txBody>
      </p:sp>
      <p:sp>
        <p:nvSpPr>
          <p:cNvPr id="4" name="Slide Number Placeholder 3"/>
          <p:cNvSpPr>
            <a:spLocks noGrp="1"/>
          </p:cNvSpPr>
          <p:nvPr>
            <p:ph type="sldNum" sz="quarter" idx="5"/>
          </p:nvPr>
        </p:nvSpPr>
        <p:spPr/>
        <p:txBody>
          <a:bodyPr/>
          <a:lstStyle/>
          <a:p>
            <a:fld id="{836190CE-5487-43C8-BC3B-2EB438C91652}" type="slidenum">
              <a:rPr lang="en-US" smtClean="0"/>
              <a:t>78</a:t>
            </a:fld>
            <a:endParaRPr lang="en-US"/>
          </a:p>
        </p:txBody>
      </p:sp>
    </p:spTree>
    <p:extLst>
      <p:ext uri="{BB962C8B-B14F-4D97-AF65-F5344CB8AC3E}">
        <p14:creationId xmlns:p14="http://schemas.microsoft.com/office/powerpoint/2010/main" val="299664294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F9E4716-D8EB-4B59-9D16-F0B5C89847C6}" type="slidenum">
              <a:rPr lang="en-US" smtClean="0"/>
              <a:t>79</a:t>
            </a:fld>
            <a:endParaRPr lang="en-US"/>
          </a:p>
        </p:txBody>
      </p:sp>
    </p:spTree>
    <p:extLst>
      <p:ext uri="{BB962C8B-B14F-4D97-AF65-F5344CB8AC3E}">
        <p14:creationId xmlns:p14="http://schemas.microsoft.com/office/powerpoint/2010/main" val="21864419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ChangeArrowheads="1" noTextEdit="1"/>
          </p:cNvSpPr>
          <p:nvPr>
            <p:ph type="sldImg"/>
          </p:nvPr>
        </p:nvSpPr>
        <p:spPr bwMode="auto">
          <a:xfrm>
            <a:off x="417513" y="701675"/>
            <a:ext cx="6242050" cy="3511550"/>
          </a:xfrm>
          <a:prstGeom prst="rect">
            <a:avLst/>
          </a:prstGeom>
          <a:noFill/>
          <a:ln>
            <a:solidFill>
              <a:srgbClr val="000000"/>
            </a:solidFill>
            <a:miter lim="800000"/>
            <a:headEnd/>
            <a:tailEnd/>
          </a:ln>
        </p:spPr>
      </p:sp>
      <p:sp>
        <p:nvSpPr>
          <p:cNvPr id="136195" name="Rectangle 3"/>
          <p:cNvSpPr>
            <a:spLocks noGrp="1" noChangeArrowheads="1"/>
          </p:cNvSpPr>
          <p:nvPr>
            <p:ph type="body" idx="1"/>
          </p:nvPr>
        </p:nvSpPr>
        <p:spPr bwMode="auto">
          <a:xfrm>
            <a:off x="707075" y="4448249"/>
            <a:ext cx="5662928" cy="4213384"/>
          </a:xfrm>
          <a:prstGeom prst="rect">
            <a:avLst/>
          </a:prstGeom>
          <a:noFill/>
          <a:ln>
            <a:miter lim="800000"/>
            <a:headEnd/>
            <a:tailEnd/>
          </a:ln>
        </p:spPr>
        <p:txBody>
          <a:bodyPr/>
          <a:lstStyle/>
          <a:p>
            <a:r>
              <a:rPr lang="en-US" b="1" dirty="0">
                <a:latin typeface="Arial" panose="020B0604020202020204" pitchFamily="34" charset="0"/>
                <a:cs typeface="Arial" panose="020B0604020202020204" pitchFamily="34" charset="0"/>
              </a:rPr>
              <a:t>*</a:t>
            </a:r>
          </a:p>
          <a:p>
            <a:r>
              <a:rPr lang="en-US" b="1" dirty="0">
                <a:latin typeface="Arial" panose="020B0604020202020204" pitchFamily="34" charset="0"/>
                <a:cs typeface="Arial" panose="020B0604020202020204" pitchFamily="34" charset="0"/>
              </a:rPr>
              <a:t>Facilitator Notes</a:t>
            </a:r>
          </a:p>
          <a:p>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Purpose</a:t>
            </a:r>
            <a:r>
              <a:rPr lang="en-US" b="1" baseline="0" dirty="0">
                <a:latin typeface="Arial" panose="020B0604020202020204" pitchFamily="34" charset="0"/>
                <a:cs typeface="Arial" panose="020B0604020202020204" pitchFamily="34" charset="0"/>
              </a:rPr>
              <a:t> of the slide: </a:t>
            </a:r>
            <a:r>
              <a:rPr lang="en-US" baseline="0" dirty="0">
                <a:latin typeface="Arial" panose="020B0604020202020204" pitchFamily="34" charset="0"/>
                <a:cs typeface="Arial" panose="020B0604020202020204" pitchFamily="34" charset="0"/>
              </a:rPr>
              <a:t>To link our Formation disciplines to the biblical message and the work of the Holy Spirit in our lives.</a:t>
            </a:r>
          </a:p>
          <a:p>
            <a:endParaRPr lang="en-US" baseline="0" dirty="0">
              <a:latin typeface="Arial" panose="020B0604020202020204" pitchFamily="34" charset="0"/>
              <a:cs typeface="Arial" panose="020B0604020202020204" pitchFamily="34" charset="0"/>
            </a:endParaRPr>
          </a:p>
          <a:p>
            <a:r>
              <a:rPr lang="en-US" b="1" baseline="0" dirty="0">
                <a:latin typeface="Arial" panose="020B0604020202020204" pitchFamily="34" charset="0"/>
                <a:cs typeface="Arial" panose="020B0604020202020204" pitchFamily="34" charset="0"/>
              </a:rPr>
              <a:t>Message of the slide: </a:t>
            </a:r>
            <a:r>
              <a:rPr lang="en-US" baseline="0" dirty="0">
                <a:latin typeface="Arial" panose="020B0604020202020204" pitchFamily="34" charset="0"/>
                <a:cs typeface="Arial" panose="020B0604020202020204" pitchFamily="34" charset="0"/>
              </a:rPr>
              <a:t>SLI’s investment in Spiritual Formation is tied directly to the good news that God intends through the Holy Spirit to transform us into the likeness of Jesus “from one degree of glory to another.” The Christ-likeness into which the Spirit brings us is divine love “full of grace and truth” (John 1:14)</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pPr lvl="0"/>
            <a:r>
              <a:rPr lang="en-US" b="1" dirty="0">
                <a:latin typeface="Arial" panose="020B0604020202020204" pitchFamily="34" charset="0"/>
                <a:cs typeface="Arial" panose="020B0604020202020204" pitchFamily="34" charset="0"/>
              </a:rPr>
              <a:t>Stories: </a:t>
            </a:r>
            <a:r>
              <a:rPr lang="en-US" b="0" dirty="0">
                <a:latin typeface="Arial" panose="020B0604020202020204" pitchFamily="34" charset="0"/>
                <a:cs typeface="Arial" panose="020B0604020202020204" pitchFamily="34" charset="0"/>
              </a:rPr>
              <a:t>S</a:t>
            </a:r>
            <a:r>
              <a:rPr lang="en-US" dirty="0">
                <a:latin typeface="Arial" panose="020B0604020202020204" pitchFamily="34" charset="0"/>
                <a:cs typeface="Arial" panose="020B0604020202020204" pitchFamily="34" charset="0"/>
              </a:rPr>
              <a:t>ometimes it’s helpful</a:t>
            </a:r>
            <a:r>
              <a:rPr lang="en-US" baseline="0" dirty="0">
                <a:latin typeface="Arial" panose="020B0604020202020204" pitchFamily="34" charset="0"/>
                <a:cs typeface="Arial" panose="020B0604020202020204" pitchFamily="34" charset="0"/>
              </a:rPr>
              <a:t> to remind each other that Christian salvation is not only “getting us into heaven, but also getting heaven into us.” Perhaps this is a good place for the facilitator to describe how this concept first began to grow in your own life.</a:t>
            </a:r>
          </a:p>
          <a:p>
            <a:pPr lvl="0"/>
            <a:endParaRPr lang="en-US" baseline="0" dirty="0">
              <a:latin typeface="Arial" panose="020B0604020202020204" pitchFamily="34" charset="0"/>
              <a:cs typeface="Arial" panose="020B0604020202020204" pitchFamily="34" charset="0"/>
            </a:endParaRPr>
          </a:p>
          <a:p>
            <a:pPr lvl="0"/>
            <a:r>
              <a:rPr lang="en-US" baseline="0" dirty="0">
                <a:latin typeface="Arial" panose="020B0604020202020204" pitchFamily="34" charset="0"/>
                <a:cs typeface="Arial" panose="020B0604020202020204" pitchFamily="34" charset="0"/>
              </a:rPr>
              <a:t>John and Charles Wesley came to this transforming reality within a few days of each other in the spring of 1738 and then gave their lives and gifts to extend this possibility as the “Good Medicine of life.”</a:t>
            </a:r>
          </a:p>
          <a:p>
            <a:pPr lvl="0"/>
            <a:r>
              <a:rPr lang="en-US" baseline="0" dirty="0">
                <a:latin typeface="Arial" panose="020B0604020202020204" pitchFamily="34" charset="0"/>
                <a:cs typeface="Arial" panose="020B0604020202020204" pitchFamily="34" charset="0"/>
              </a:rPr>
              <a:t>Charles Wesley described this in his hymn:</a:t>
            </a:r>
          </a:p>
          <a:p>
            <a:pPr lvl="0"/>
            <a:r>
              <a:rPr lang="en-US" baseline="0" dirty="0">
                <a:latin typeface="Arial" panose="020B0604020202020204" pitchFamily="34" charset="0"/>
                <a:cs typeface="Arial" panose="020B0604020202020204" pitchFamily="34" charset="0"/>
              </a:rPr>
              <a:t>	   Love divine, all loves excelling, joy of heaven to earth come down;</a:t>
            </a:r>
          </a:p>
          <a:p>
            <a:pPr lvl="0"/>
            <a:r>
              <a:rPr lang="en-US" baseline="0" dirty="0">
                <a:latin typeface="Arial" panose="020B0604020202020204" pitchFamily="34" charset="0"/>
                <a:cs typeface="Arial" panose="020B0604020202020204" pitchFamily="34" charset="0"/>
              </a:rPr>
              <a:t>	Fix in us thy humble dwelling; all thy faithful mercies crown!</a:t>
            </a:r>
          </a:p>
          <a:p>
            <a:pPr lvl="0"/>
            <a:r>
              <a:rPr lang="en-US" baseline="0" dirty="0">
                <a:latin typeface="Arial" panose="020B0604020202020204" pitchFamily="34" charset="0"/>
                <a:cs typeface="Arial" panose="020B0604020202020204" pitchFamily="34" charset="0"/>
              </a:rPr>
              <a:t>	Jesus, thou art all compassion, pure, unbounded love thou art;</a:t>
            </a:r>
          </a:p>
          <a:p>
            <a:pPr lvl="0"/>
            <a:r>
              <a:rPr lang="en-US" baseline="0" dirty="0">
                <a:latin typeface="Arial" panose="020B0604020202020204" pitchFamily="34" charset="0"/>
                <a:cs typeface="Arial" panose="020B0604020202020204" pitchFamily="34" charset="0"/>
              </a:rPr>
              <a:t>	visit us with thy salvation; enter every trembling heart.</a:t>
            </a:r>
          </a:p>
          <a:p>
            <a:pPr lvl="0"/>
            <a:endParaRPr lang="en-US" baseline="0" dirty="0">
              <a:latin typeface="Arial" panose="020B0604020202020204" pitchFamily="34" charset="0"/>
              <a:cs typeface="Arial" panose="020B0604020202020204" pitchFamily="34" charset="0"/>
            </a:endParaRPr>
          </a:p>
          <a:p>
            <a:pPr lvl="0"/>
            <a:r>
              <a:rPr lang="en-US" baseline="0" dirty="0">
                <a:latin typeface="Arial" panose="020B0604020202020204" pitchFamily="34" charset="0"/>
                <a:cs typeface="Arial" panose="020B0604020202020204" pitchFamily="34" charset="0"/>
              </a:rPr>
              <a:t>	   Finish, then, thy new creation; pure and spotless let us be. </a:t>
            </a:r>
          </a:p>
          <a:p>
            <a:pPr lvl="0"/>
            <a:r>
              <a:rPr lang="en-US" baseline="0" dirty="0">
                <a:latin typeface="Arial" panose="020B0604020202020204" pitchFamily="34" charset="0"/>
                <a:cs typeface="Arial" panose="020B0604020202020204" pitchFamily="34" charset="0"/>
              </a:rPr>
              <a:t>	Let us see they great salvation perfectly restored in thee;</a:t>
            </a:r>
          </a:p>
          <a:p>
            <a:pPr lvl="0"/>
            <a:r>
              <a:rPr lang="en-US" baseline="0" dirty="0">
                <a:latin typeface="Arial" panose="020B0604020202020204" pitchFamily="34" charset="0"/>
                <a:cs typeface="Arial" panose="020B0604020202020204" pitchFamily="34" charset="0"/>
              </a:rPr>
              <a:t>	changed from glory into glory, till in heaven we take our place,</a:t>
            </a:r>
          </a:p>
          <a:p>
            <a:pPr lvl="0"/>
            <a:r>
              <a:rPr lang="en-US" baseline="0" dirty="0">
                <a:latin typeface="Arial" panose="020B0604020202020204" pitchFamily="34" charset="0"/>
                <a:cs typeface="Arial" panose="020B0604020202020204" pitchFamily="34" charset="0"/>
              </a:rPr>
              <a:t>	till we cast our crowns before thee, lost in wonder, love, and praise.</a:t>
            </a:r>
          </a:p>
          <a:p>
            <a:pPr lvl="0"/>
            <a:r>
              <a:rPr lang="en-US" baseline="0" dirty="0">
                <a:latin typeface="Arial" panose="020B0604020202020204" pitchFamily="34" charset="0"/>
                <a:cs typeface="Arial" panose="020B0604020202020204" pitchFamily="34" charset="0"/>
              </a:rPr>
              <a:t>	</a:t>
            </a:r>
          </a:p>
          <a:p>
            <a:pPr lvl="0"/>
            <a:endParaRPr lang="en-US" dirty="0">
              <a:latin typeface="Arial" panose="020B0604020202020204" pitchFamily="34" charset="0"/>
              <a:cs typeface="Arial" panose="020B0604020202020204" pitchFamily="34" charset="0"/>
            </a:endParaRPr>
          </a:p>
          <a:p>
            <a:pPr lvl="0"/>
            <a:r>
              <a:rPr lang="en-US" b="1" dirty="0">
                <a:latin typeface="Arial" panose="020B0604020202020204" pitchFamily="34" charset="0"/>
                <a:cs typeface="Arial" panose="020B0604020202020204" pitchFamily="34" charset="0"/>
              </a:rPr>
              <a:t>References: </a:t>
            </a:r>
            <a:r>
              <a:rPr lang="en-US" dirty="0">
                <a:latin typeface="Arial" panose="020B0604020202020204" pitchFamily="34" charset="0"/>
                <a:cs typeface="Arial" panose="020B0604020202020204" pitchFamily="34" charset="0"/>
              </a:rPr>
              <a:t>Hymn: “Love Divine,</a:t>
            </a:r>
            <a:r>
              <a:rPr lang="en-US" baseline="0" dirty="0">
                <a:latin typeface="Arial" panose="020B0604020202020204" pitchFamily="34" charset="0"/>
                <a:cs typeface="Arial" panose="020B0604020202020204" pitchFamily="34" charset="0"/>
              </a:rPr>
              <a:t> All Loves Excelling” 1747</a:t>
            </a:r>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lvl="0"/>
            <a:r>
              <a:rPr lang="en-US" dirty="0">
                <a:latin typeface="Arial" panose="020B0604020202020204" pitchFamily="34" charset="0"/>
                <a:cs typeface="Arial" panose="020B0604020202020204" pitchFamily="34" charset="0"/>
              </a:rPr>
              <a:t>Image purchased from </a:t>
            </a:r>
            <a:r>
              <a:rPr lang="en-US" dirty="0" err="1">
                <a:latin typeface="Arial" panose="020B0604020202020204" pitchFamily="34" charset="0"/>
                <a:cs typeface="Arial" panose="020B0604020202020204" pitchFamily="34" charset="0"/>
              </a:rPr>
              <a:t>Lightstock</a:t>
            </a:r>
            <a:r>
              <a:rPr lang="en-US" dirty="0">
                <a:latin typeface="Arial" panose="020B0604020202020204" pitchFamily="34" charset="0"/>
                <a:cs typeface="Arial" panose="020B0604020202020204" pitchFamily="34" charset="0"/>
              </a:rPr>
              <a:t> </a:t>
            </a:r>
            <a:r>
              <a:rPr lang="en-US" baseline="0" dirty="0">
                <a:latin typeface="Arial" panose="020B0604020202020204" pitchFamily="34" charset="0"/>
                <a:cs typeface="Arial" panose="020B0604020202020204" pitchFamily="34" charset="0"/>
              </a:rPr>
              <a:t>(do not use without permission)</a:t>
            </a:r>
          </a:p>
          <a:p>
            <a:pPr lvl="0"/>
            <a:endParaRPr lang="en-US" baseline="0" dirty="0">
              <a:latin typeface="Arial" panose="020B0604020202020204" pitchFamily="34" charset="0"/>
              <a:cs typeface="Arial" panose="020B0604020202020204" pitchFamily="34" charset="0"/>
            </a:endParaRPr>
          </a:p>
          <a:p>
            <a:r>
              <a:rPr lang="en-US" dirty="0"/>
              <a:t>The concepts in this presentation are the intellectual property of Spiritual Leadership Inc., except as noted otherwise.</a:t>
            </a:r>
          </a:p>
          <a:p>
            <a:r>
              <a:rPr lang="en-US" dirty="0"/>
              <a:t>Copyright © 2016 Spiritual Leadership, Inc. All Rights Reserved. </a:t>
            </a:r>
          </a:p>
          <a:p>
            <a:pPr lvl="0"/>
            <a:endParaRPr lang="en-US" dirty="0">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326187916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p55</a:t>
            </a:r>
          </a:p>
        </p:txBody>
      </p:sp>
      <p:sp>
        <p:nvSpPr>
          <p:cNvPr id="4" name="Slide Number Placeholder 3"/>
          <p:cNvSpPr>
            <a:spLocks noGrp="1"/>
          </p:cNvSpPr>
          <p:nvPr>
            <p:ph type="sldNum" sz="quarter" idx="5"/>
          </p:nvPr>
        </p:nvSpPr>
        <p:spPr/>
        <p:txBody>
          <a:bodyPr/>
          <a:lstStyle/>
          <a:p>
            <a:fld id="{5B7CB3BE-368A-43F0-94C3-EEEA3A4DF7E3}" type="slidenum">
              <a:rPr lang="en-US" smtClean="0"/>
              <a:t>81</a:t>
            </a:fld>
            <a:endParaRPr lang="en-US"/>
          </a:p>
        </p:txBody>
      </p:sp>
    </p:spTree>
    <p:extLst>
      <p:ext uri="{BB962C8B-B14F-4D97-AF65-F5344CB8AC3E}">
        <p14:creationId xmlns:p14="http://schemas.microsoft.com/office/powerpoint/2010/main" val="51437116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F9E4716-D8EB-4B59-9D16-F0B5C89847C6}" type="slidenum">
              <a:rPr lang="en-US" smtClean="0"/>
              <a:t>82</a:t>
            </a:fld>
            <a:endParaRPr lang="en-US"/>
          </a:p>
        </p:txBody>
      </p:sp>
    </p:spTree>
    <p:extLst>
      <p:ext uri="{BB962C8B-B14F-4D97-AF65-F5344CB8AC3E}">
        <p14:creationId xmlns:p14="http://schemas.microsoft.com/office/powerpoint/2010/main" val="185146620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F9E4716-D8EB-4B59-9D16-F0B5C89847C6}" type="slidenum">
              <a:rPr lang="en-US" smtClean="0"/>
              <a:t>83</a:t>
            </a:fld>
            <a:endParaRPr lang="en-US"/>
          </a:p>
        </p:txBody>
      </p:sp>
    </p:spTree>
    <p:extLst>
      <p:ext uri="{BB962C8B-B14F-4D97-AF65-F5344CB8AC3E}">
        <p14:creationId xmlns:p14="http://schemas.microsoft.com/office/powerpoint/2010/main" val="332737347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F9E4716-D8EB-4B59-9D16-F0B5C89847C6}" type="slidenum">
              <a:rPr lang="en-US" smtClean="0"/>
              <a:t>84</a:t>
            </a:fld>
            <a:endParaRPr lang="en-US"/>
          </a:p>
        </p:txBody>
      </p:sp>
    </p:spTree>
    <p:extLst>
      <p:ext uri="{BB962C8B-B14F-4D97-AF65-F5344CB8AC3E}">
        <p14:creationId xmlns:p14="http://schemas.microsoft.com/office/powerpoint/2010/main" val="194424159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Facilitator Notes</a:t>
            </a:r>
          </a:p>
          <a:p>
            <a:endParaRPr lang="en-US" dirty="0"/>
          </a:p>
          <a:p>
            <a:r>
              <a:rPr lang="en-US" dirty="0"/>
              <a:t>Developing</a:t>
            </a:r>
            <a:r>
              <a:rPr lang="en-US" baseline="0" dirty="0"/>
              <a:t> their</a:t>
            </a:r>
            <a:r>
              <a:rPr lang="en-US" dirty="0"/>
              <a:t> MAP (Ministry Action Planning) answering (from</a:t>
            </a:r>
            <a:r>
              <a:rPr lang="en-US" baseline="0" dirty="0"/>
              <a:t> the bottom up)</a:t>
            </a:r>
            <a:r>
              <a:rPr lang="en-US" dirty="0"/>
              <a:t>: </a:t>
            </a:r>
          </a:p>
          <a:p>
            <a:r>
              <a:rPr lang="en-US" dirty="0"/>
              <a:t>What is important too important to compromise?</a:t>
            </a:r>
          </a:p>
          <a:p>
            <a:r>
              <a:rPr lang="en-US" dirty="0"/>
              <a:t>Why do we exist?</a:t>
            </a:r>
          </a:p>
          <a:p>
            <a:r>
              <a:rPr lang="en-US" dirty="0"/>
              <a:t>Where are we now…really?</a:t>
            </a:r>
          </a:p>
          <a:p>
            <a:r>
              <a:rPr lang="en-US" dirty="0"/>
              <a:t>Where is God leading us?</a:t>
            </a:r>
          </a:p>
          <a:p>
            <a:r>
              <a:rPr lang="en-US" dirty="0"/>
              <a:t>How will we get there?</a:t>
            </a:r>
          </a:p>
          <a:p>
            <a:endParaRPr lang="en-US" dirty="0"/>
          </a:p>
          <a:p>
            <a:r>
              <a:rPr lang="en-US" dirty="0"/>
              <a:t>This is an introductory slide to the MAP (Ministry Action Plan) Don’t get caught up in trying to explain the complexity of the MAP, but rather paint a broad stroke picture of the process and the key 5 questions at this point.  Reassure them that they will have time and good instruction/learning about each of these as the process continues.  Each of these</a:t>
            </a:r>
            <a:r>
              <a:rPr lang="en-US" baseline="0" dirty="0"/>
              <a:t> sections (Context, Vision, Focus, Systems/Strategies) have a specific Learning component.</a:t>
            </a:r>
            <a:endParaRPr lang="en-US" dirty="0"/>
          </a:p>
          <a:p>
            <a:endParaRPr lang="en-US" dirty="0"/>
          </a:p>
          <a:p>
            <a:r>
              <a:rPr lang="en-US" dirty="0"/>
              <a:t>The Ministry Action Plan is a simple format.  There are just 5 different key areas: building the right type of team,  understanding the context or the existing reality, knowing what your focus is, building a system to reach towards a vision, and then putting it into practice. </a:t>
            </a:r>
          </a:p>
          <a:p>
            <a:endParaRPr lang="en-US" dirty="0"/>
          </a:p>
          <a:p>
            <a:r>
              <a:rPr lang="en-US" dirty="0"/>
              <a:t>Spend a few minutes actually answering the questions as it relates to their ministry.   Again, paint the picture that together they will discern the answers to these questions, but do not have to have the answers at this point.</a:t>
            </a:r>
          </a:p>
          <a:p>
            <a:endParaRPr lang="en-US" dirty="0"/>
          </a:p>
          <a:p>
            <a:endParaRPr lang="en-US" dirty="0"/>
          </a:p>
          <a:p>
            <a:r>
              <a:rPr lang="en-US" dirty="0"/>
              <a:t> The concepts in this presentation are the intellectual property of Spiritual Leadership Inc., except as noted otherwise.</a:t>
            </a:r>
          </a:p>
          <a:p>
            <a:r>
              <a:rPr lang="en-US" dirty="0"/>
              <a:t>Copyright © 2016 Spiritual Leadership, Inc. All Rights Reserved. </a:t>
            </a:r>
          </a:p>
          <a:p>
            <a:endParaRPr lang="en-US" dirty="0"/>
          </a:p>
        </p:txBody>
      </p:sp>
      <p:sp>
        <p:nvSpPr>
          <p:cNvPr id="4" name="Slide Number Placeholder 3"/>
          <p:cNvSpPr>
            <a:spLocks noGrp="1"/>
          </p:cNvSpPr>
          <p:nvPr>
            <p:ph type="sldNum" sz="quarter" idx="10"/>
          </p:nvPr>
        </p:nvSpPr>
        <p:spPr/>
        <p:txBody>
          <a:bodyPr/>
          <a:lstStyle/>
          <a:p>
            <a:fld id="{3F9E4716-D8EB-4B59-9D16-F0B5C89847C6}" type="slidenum">
              <a:rPr lang="en-US" smtClean="0"/>
              <a:t>85</a:t>
            </a:fld>
            <a:endParaRPr lang="en-US"/>
          </a:p>
        </p:txBody>
      </p:sp>
    </p:spTree>
    <p:extLst>
      <p:ext uri="{BB962C8B-B14F-4D97-AF65-F5344CB8AC3E}">
        <p14:creationId xmlns:p14="http://schemas.microsoft.com/office/powerpoint/2010/main" val="378434701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F9E4716-D8EB-4B59-9D16-F0B5C89847C6}" type="slidenum">
              <a:rPr lang="en-US" smtClean="0"/>
              <a:t>86</a:t>
            </a:fld>
            <a:endParaRPr lang="en-US"/>
          </a:p>
        </p:txBody>
      </p:sp>
    </p:spTree>
    <p:extLst>
      <p:ext uri="{BB962C8B-B14F-4D97-AF65-F5344CB8AC3E}">
        <p14:creationId xmlns:p14="http://schemas.microsoft.com/office/powerpoint/2010/main" val="34134403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ChangeArrowheads="1" noTextEdit="1"/>
          </p:cNvSpPr>
          <p:nvPr>
            <p:ph type="sldImg"/>
          </p:nvPr>
        </p:nvSpPr>
        <p:spPr bwMode="auto">
          <a:xfrm>
            <a:off x="417513" y="701675"/>
            <a:ext cx="6242050" cy="3511550"/>
          </a:xfrm>
          <a:prstGeom prst="rect">
            <a:avLst/>
          </a:prstGeom>
          <a:noFill/>
          <a:ln>
            <a:solidFill>
              <a:srgbClr val="000000"/>
            </a:solidFill>
            <a:miter lim="800000"/>
            <a:headEnd/>
            <a:tailEnd/>
          </a:ln>
        </p:spPr>
      </p:sp>
      <p:sp>
        <p:nvSpPr>
          <p:cNvPr id="136195" name="Rectangle 3"/>
          <p:cNvSpPr>
            <a:spLocks noGrp="1" noChangeArrowheads="1"/>
          </p:cNvSpPr>
          <p:nvPr>
            <p:ph type="body" idx="1"/>
          </p:nvPr>
        </p:nvSpPr>
        <p:spPr bwMode="auto">
          <a:xfrm>
            <a:off x="707075" y="4448249"/>
            <a:ext cx="5662928" cy="4213384"/>
          </a:xfrm>
          <a:prstGeom prst="rect">
            <a:avLst/>
          </a:prstGeom>
          <a:noFill/>
          <a:ln>
            <a:miter lim="800000"/>
            <a:headEnd/>
            <a:tailEnd/>
          </a:ln>
        </p:spPr>
        <p:txBody>
          <a:bodyPr/>
          <a:lstStyle/>
          <a:p>
            <a:r>
              <a:rPr lang="en-US" b="1" dirty="0">
                <a:latin typeface="Arial" panose="020B0604020202020204" pitchFamily="34" charset="0"/>
                <a:cs typeface="Arial" panose="020B0604020202020204" pitchFamily="34" charset="0"/>
              </a:rPr>
              <a:t>*</a:t>
            </a:r>
          </a:p>
          <a:p>
            <a:r>
              <a:rPr lang="en-US" b="1" dirty="0">
                <a:latin typeface="Arial" panose="020B0604020202020204" pitchFamily="34" charset="0"/>
                <a:cs typeface="Arial" panose="020B0604020202020204" pitchFamily="34" charset="0"/>
              </a:rPr>
              <a:t>Facilitator Notes</a:t>
            </a:r>
          </a:p>
          <a:p>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Purpose</a:t>
            </a:r>
            <a:r>
              <a:rPr lang="en-US" b="1" baseline="0" dirty="0">
                <a:latin typeface="Arial" panose="020B0604020202020204" pitchFamily="34" charset="0"/>
                <a:cs typeface="Arial" panose="020B0604020202020204" pitchFamily="34" charset="0"/>
              </a:rPr>
              <a:t> of the slide: </a:t>
            </a:r>
            <a:r>
              <a:rPr lang="en-US" baseline="0" dirty="0">
                <a:latin typeface="Arial" panose="020B0604020202020204" pitchFamily="34" charset="0"/>
                <a:cs typeface="Arial" panose="020B0604020202020204" pitchFamily="34" charset="0"/>
              </a:rPr>
              <a:t>To link our Formation disciplines to the biblical message and the work of the Holy Spirit in our lives.</a:t>
            </a:r>
          </a:p>
          <a:p>
            <a:endParaRPr lang="en-US" baseline="0" dirty="0">
              <a:latin typeface="Arial" panose="020B0604020202020204" pitchFamily="34" charset="0"/>
              <a:cs typeface="Arial" panose="020B0604020202020204" pitchFamily="34" charset="0"/>
            </a:endParaRPr>
          </a:p>
          <a:p>
            <a:r>
              <a:rPr lang="en-US" b="1" baseline="0" dirty="0">
                <a:latin typeface="Arial" panose="020B0604020202020204" pitchFamily="34" charset="0"/>
                <a:cs typeface="Arial" panose="020B0604020202020204" pitchFamily="34" charset="0"/>
              </a:rPr>
              <a:t>Message of the slide: </a:t>
            </a:r>
            <a:r>
              <a:rPr lang="en-US" baseline="0" dirty="0">
                <a:latin typeface="Arial" panose="020B0604020202020204" pitchFamily="34" charset="0"/>
                <a:cs typeface="Arial" panose="020B0604020202020204" pitchFamily="34" charset="0"/>
              </a:rPr>
              <a:t>SLI’s investment in Spiritual Formation is tied directly to the good news that God intends through the Holy Spirit to transform us into the likeness of Jesus “from one degree of glory to another.” The Christ-likeness into which the Spirit brings us is divine love “full of grace and truth” (John 1:14)</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pPr lvl="0"/>
            <a:r>
              <a:rPr lang="en-US" b="1" dirty="0">
                <a:latin typeface="Arial" panose="020B0604020202020204" pitchFamily="34" charset="0"/>
                <a:cs typeface="Arial" panose="020B0604020202020204" pitchFamily="34" charset="0"/>
              </a:rPr>
              <a:t>Stories: </a:t>
            </a:r>
            <a:r>
              <a:rPr lang="en-US" b="0" dirty="0">
                <a:latin typeface="Arial" panose="020B0604020202020204" pitchFamily="34" charset="0"/>
                <a:cs typeface="Arial" panose="020B0604020202020204" pitchFamily="34" charset="0"/>
              </a:rPr>
              <a:t>S</a:t>
            </a:r>
            <a:r>
              <a:rPr lang="en-US" dirty="0">
                <a:latin typeface="Arial" panose="020B0604020202020204" pitchFamily="34" charset="0"/>
                <a:cs typeface="Arial" panose="020B0604020202020204" pitchFamily="34" charset="0"/>
              </a:rPr>
              <a:t>ometimes it’s helpful</a:t>
            </a:r>
            <a:r>
              <a:rPr lang="en-US" baseline="0" dirty="0">
                <a:latin typeface="Arial" panose="020B0604020202020204" pitchFamily="34" charset="0"/>
                <a:cs typeface="Arial" panose="020B0604020202020204" pitchFamily="34" charset="0"/>
              </a:rPr>
              <a:t> to remind each other that Christian salvation is not only “getting us into heaven, but also getting heaven into us.” Perhaps this is a good place for the facilitator to describe how this concept first began to grow in your own life.</a:t>
            </a:r>
          </a:p>
          <a:p>
            <a:pPr lvl="0"/>
            <a:endParaRPr lang="en-US" baseline="0" dirty="0">
              <a:latin typeface="Arial" panose="020B0604020202020204" pitchFamily="34" charset="0"/>
              <a:cs typeface="Arial" panose="020B0604020202020204" pitchFamily="34" charset="0"/>
            </a:endParaRPr>
          </a:p>
          <a:p>
            <a:pPr lvl="0"/>
            <a:r>
              <a:rPr lang="en-US" baseline="0" dirty="0">
                <a:latin typeface="Arial" panose="020B0604020202020204" pitchFamily="34" charset="0"/>
                <a:cs typeface="Arial" panose="020B0604020202020204" pitchFamily="34" charset="0"/>
              </a:rPr>
              <a:t>John and Charles Wesley came to this transforming reality within a few days of each other in the spring of 1738 and then gave their lives and gifts to extend this possibility as the “Good Medicine of life.”</a:t>
            </a:r>
          </a:p>
          <a:p>
            <a:pPr lvl="0"/>
            <a:r>
              <a:rPr lang="en-US" baseline="0" dirty="0">
                <a:latin typeface="Arial" panose="020B0604020202020204" pitchFamily="34" charset="0"/>
                <a:cs typeface="Arial" panose="020B0604020202020204" pitchFamily="34" charset="0"/>
              </a:rPr>
              <a:t>Charles Wesley described this in his hymn:</a:t>
            </a:r>
          </a:p>
          <a:p>
            <a:pPr lvl="0"/>
            <a:r>
              <a:rPr lang="en-US" baseline="0" dirty="0">
                <a:latin typeface="Arial" panose="020B0604020202020204" pitchFamily="34" charset="0"/>
                <a:cs typeface="Arial" panose="020B0604020202020204" pitchFamily="34" charset="0"/>
              </a:rPr>
              <a:t>	   Love divine, all loves excelling, joy of heaven to earth come down;</a:t>
            </a:r>
          </a:p>
          <a:p>
            <a:pPr lvl="0"/>
            <a:r>
              <a:rPr lang="en-US" baseline="0" dirty="0">
                <a:latin typeface="Arial" panose="020B0604020202020204" pitchFamily="34" charset="0"/>
                <a:cs typeface="Arial" panose="020B0604020202020204" pitchFamily="34" charset="0"/>
              </a:rPr>
              <a:t>	Fix in us thy humble dwelling; all thy faithful mercies crown!</a:t>
            </a:r>
          </a:p>
          <a:p>
            <a:pPr lvl="0"/>
            <a:r>
              <a:rPr lang="en-US" baseline="0" dirty="0">
                <a:latin typeface="Arial" panose="020B0604020202020204" pitchFamily="34" charset="0"/>
                <a:cs typeface="Arial" panose="020B0604020202020204" pitchFamily="34" charset="0"/>
              </a:rPr>
              <a:t>	Jesus, thou art all compassion, pure, unbounded love thou art;</a:t>
            </a:r>
          </a:p>
          <a:p>
            <a:pPr lvl="0"/>
            <a:r>
              <a:rPr lang="en-US" baseline="0" dirty="0">
                <a:latin typeface="Arial" panose="020B0604020202020204" pitchFamily="34" charset="0"/>
                <a:cs typeface="Arial" panose="020B0604020202020204" pitchFamily="34" charset="0"/>
              </a:rPr>
              <a:t>	visit us with thy salvation; enter every trembling heart.</a:t>
            </a:r>
          </a:p>
          <a:p>
            <a:pPr lvl="0"/>
            <a:endParaRPr lang="en-US" baseline="0" dirty="0">
              <a:latin typeface="Arial" panose="020B0604020202020204" pitchFamily="34" charset="0"/>
              <a:cs typeface="Arial" panose="020B0604020202020204" pitchFamily="34" charset="0"/>
            </a:endParaRPr>
          </a:p>
          <a:p>
            <a:pPr lvl="0"/>
            <a:r>
              <a:rPr lang="en-US" baseline="0" dirty="0">
                <a:latin typeface="Arial" panose="020B0604020202020204" pitchFamily="34" charset="0"/>
                <a:cs typeface="Arial" panose="020B0604020202020204" pitchFamily="34" charset="0"/>
              </a:rPr>
              <a:t>	   Finish, then, thy new creation; pure and spotless let us be. </a:t>
            </a:r>
          </a:p>
          <a:p>
            <a:pPr lvl="0"/>
            <a:r>
              <a:rPr lang="en-US" baseline="0" dirty="0">
                <a:latin typeface="Arial" panose="020B0604020202020204" pitchFamily="34" charset="0"/>
                <a:cs typeface="Arial" panose="020B0604020202020204" pitchFamily="34" charset="0"/>
              </a:rPr>
              <a:t>	Let us see they great salvation perfectly restored in thee;</a:t>
            </a:r>
          </a:p>
          <a:p>
            <a:pPr lvl="0"/>
            <a:r>
              <a:rPr lang="en-US" baseline="0" dirty="0">
                <a:latin typeface="Arial" panose="020B0604020202020204" pitchFamily="34" charset="0"/>
                <a:cs typeface="Arial" panose="020B0604020202020204" pitchFamily="34" charset="0"/>
              </a:rPr>
              <a:t>	changed from glory into glory, till in heaven we take our place,</a:t>
            </a:r>
          </a:p>
          <a:p>
            <a:pPr lvl="0"/>
            <a:r>
              <a:rPr lang="en-US" baseline="0" dirty="0">
                <a:latin typeface="Arial" panose="020B0604020202020204" pitchFamily="34" charset="0"/>
                <a:cs typeface="Arial" panose="020B0604020202020204" pitchFamily="34" charset="0"/>
              </a:rPr>
              <a:t>	till we cast our crowns before thee, lost in wonder, love, and praise.</a:t>
            </a:r>
          </a:p>
          <a:p>
            <a:pPr lvl="0"/>
            <a:r>
              <a:rPr lang="en-US" baseline="0" dirty="0">
                <a:latin typeface="Arial" panose="020B0604020202020204" pitchFamily="34" charset="0"/>
                <a:cs typeface="Arial" panose="020B0604020202020204" pitchFamily="34" charset="0"/>
              </a:rPr>
              <a:t>	</a:t>
            </a:r>
          </a:p>
          <a:p>
            <a:pPr lvl="0"/>
            <a:endParaRPr lang="en-US" dirty="0">
              <a:latin typeface="Arial" panose="020B0604020202020204" pitchFamily="34" charset="0"/>
              <a:cs typeface="Arial" panose="020B0604020202020204" pitchFamily="34" charset="0"/>
            </a:endParaRPr>
          </a:p>
          <a:p>
            <a:pPr lvl="0"/>
            <a:r>
              <a:rPr lang="en-US" b="1" dirty="0">
                <a:latin typeface="Arial" panose="020B0604020202020204" pitchFamily="34" charset="0"/>
                <a:cs typeface="Arial" panose="020B0604020202020204" pitchFamily="34" charset="0"/>
              </a:rPr>
              <a:t>References: </a:t>
            </a:r>
            <a:r>
              <a:rPr lang="en-US" dirty="0">
                <a:latin typeface="Arial" panose="020B0604020202020204" pitchFamily="34" charset="0"/>
                <a:cs typeface="Arial" panose="020B0604020202020204" pitchFamily="34" charset="0"/>
              </a:rPr>
              <a:t>Hymn: “Love Divine,</a:t>
            </a:r>
            <a:r>
              <a:rPr lang="en-US" baseline="0" dirty="0">
                <a:latin typeface="Arial" panose="020B0604020202020204" pitchFamily="34" charset="0"/>
                <a:cs typeface="Arial" panose="020B0604020202020204" pitchFamily="34" charset="0"/>
              </a:rPr>
              <a:t> All Loves Excelling” 1747</a:t>
            </a:r>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lvl="0"/>
            <a:endParaRPr lang="en-US" dirty="0">
              <a:latin typeface="Arial" panose="020B0604020202020204" pitchFamily="34" charset="0"/>
              <a:cs typeface="Arial" panose="020B0604020202020204" pitchFamily="34" charset="0"/>
            </a:endParaRPr>
          </a:p>
          <a:p>
            <a:pPr lvl="0"/>
            <a:r>
              <a:rPr lang="en-US" dirty="0">
                <a:latin typeface="Arial" panose="020B0604020202020204" pitchFamily="34" charset="0"/>
                <a:cs typeface="Arial" panose="020B0604020202020204" pitchFamily="34" charset="0"/>
              </a:rPr>
              <a:t>Image purchased from </a:t>
            </a:r>
            <a:r>
              <a:rPr lang="en-US" dirty="0" err="1">
                <a:latin typeface="Arial" panose="020B0604020202020204" pitchFamily="34" charset="0"/>
                <a:cs typeface="Arial" panose="020B0604020202020204" pitchFamily="34" charset="0"/>
              </a:rPr>
              <a:t>Lightstock</a:t>
            </a:r>
            <a:r>
              <a:rPr lang="en-US" dirty="0">
                <a:latin typeface="Arial" panose="020B0604020202020204" pitchFamily="34" charset="0"/>
                <a:cs typeface="Arial" panose="020B0604020202020204" pitchFamily="34" charset="0"/>
              </a:rPr>
              <a:t> </a:t>
            </a:r>
            <a:r>
              <a:rPr lang="en-US" baseline="0" dirty="0">
                <a:latin typeface="Arial" panose="020B0604020202020204" pitchFamily="34" charset="0"/>
                <a:cs typeface="Arial" panose="020B0604020202020204" pitchFamily="34" charset="0"/>
              </a:rPr>
              <a:t>(do not use without permission)</a:t>
            </a:r>
          </a:p>
          <a:p>
            <a:pPr lvl="0"/>
            <a:endParaRPr lang="en-US" baseline="0" dirty="0">
              <a:latin typeface="Arial" panose="020B0604020202020204" pitchFamily="34" charset="0"/>
              <a:cs typeface="Arial" panose="020B0604020202020204" pitchFamily="34" charset="0"/>
            </a:endParaRPr>
          </a:p>
          <a:p>
            <a:r>
              <a:rPr lang="en-US" dirty="0"/>
              <a:t>The concepts in this presentation are the intellectual property of Spiritual Leadership Inc., except as noted otherwise.</a:t>
            </a:r>
          </a:p>
          <a:p>
            <a:r>
              <a:rPr lang="en-US" dirty="0"/>
              <a:t>Copyright © 2016 Spiritual Leadership, Inc. All Rights Reserved. </a:t>
            </a:r>
          </a:p>
          <a:p>
            <a:pPr lvl="0"/>
            <a:endParaRPr lang="en-US" dirty="0">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164382515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264" rtl="0" eaLnBrk="1" fontAlgn="auto" latinLnBrk="0" hangingPunct="1">
              <a:lnSpc>
                <a:spcPct val="100000"/>
              </a:lnSpc>
              <a:spcBef>
                <a:spcPts val="0"/>
              </a:spcBef>
              <a:spcAft>
                <a:spcPts val="0"/>
              </a:spcAft>
              <a:buClrTx/>
              <a:buSzTx/>
              <a:buFontTx/>
              <a:buNone/>
              <a:tabLst/>
              <a:defRPr/>
            </a:pPr>
            <a:fld id="{2A9C545D-9651-47C9-9616-4D5AB6E9517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64" rtl="0" eaLnBrk="1" fontAlgn="auto" latinLnBrk="0" hangingPunct="1">
                <a:lnSpc>
                  <a:spcPct val="100000"/>
                </a:lnSpc>
                <a:spcBef>
                  <a:spcPts val="0"/>
                </a:spcBef>
                <a:spcAft>
                  <a:spcPts val="0"/>
                </a:spcAft>
                <a:buClrTx/>
                <a:buSzTx/>
                <a:buFontTx/>
                <a:buNone/>
                <a:tabLst/>
                <a:defRPr/>
              </a:pPr>
              <a:t>88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897568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8018" name="Rectangle 2"/>
          <p:cNvSpPr>
            <a:spLocks noGrp="1" noRot="1" noChangeAspect="1" noChangeArrowheads="1" noTextEdit="1"/>
          </p:cNvSpPr>
          <p:nvPr>
            <p:ph type="sldImg"/>
          </p:nvPr>
        </p:nvSpPr>
        <p:spPr bwMode="auto">
          <a:xfrm>
            <a:off x="361950" y="688975"/>
            <a:ext cx="6135688" cy="3452813"/>
          </a:xfrm>
          <a:prstGeom prst="rect">
            <a:avLst/>
          </a:prstGeom>
          <a:solidFill>
            <a:srgbClr val="FFFFFF"/>
          </a:solidFill>
          <a:ln>
            <a:solidFill>
              <a:srgbClr val="000000"/>
            </a:solidFill>
            <a:miter lim="800000"/>
            <a:headEnd/>
            <a:tailEnd/>
          </a:ln>
        </p:spPr>
      </p:sp>
      <p:sp>
        <p:nvSpPr>
          <p:cNvPr id="1238019" name="Rectangle 3"/>
          <p:cNvSpPr>
            <a:spLocks noGrp="1" noChangeArrowheads="1"/>
          </p:cNvSpPr>
          <p:nvPr>
            <p:ph type="body" idx="1"/>
          </p:nvPr>
        </p:nvSpPr>
        <p:spPr bwMode="auto">
          <a:xfrm>
            <a:off x="914093" y="4371879"/>
            <a:ext cx="5031350" cy="4065540"/>
          </a:xfrm>
          <a:prstGeom prst="rect">
            <a:avLst/>
          </a:prstGeom>
          <a:solidFill>
            <a:srgbClr val="FFFFFF"/>
          </a:solidFill>
          <a:ln>
            <a:solidFill>
              <a:srgbClr val="000000"/>
            </a:solidFill>
            <a:miter lim="800000"/>
            <a:headEnd/>
            <a:tailEnd/>
          </a:ln>
        </p:spPr>
        <p:txBody>
          <a:bodyPr lIns="91794" tIns="45897" rIns="91794" bIns="45897">
            <a:prstTxWarp prst="textNoShape">
              <a:avLst/>
            </a:prstTxWarp>
          </a:bodyPr>
          <a:lstStyle/>
          <a:p>
            <a:r>
              <a:rPr lang="en-US" dirty="0"/>
              <a:t>*</a:t>
            </a:r>
          </a:p>
          <a:p>
            <a:r>
              <a:rPr lang="en-US" dirty="0"/>
              <a:t>Facilitator</a:t>
            </a:r>
            <a:r>
              <a:rPr lang="en-US" baseline="0" dirty="0"/>
              <a:t> Notes:</a:t>
            </a:r>
          </a:p>
          <a:p>
            <a:pPr marL="171450" indent="-171450">
              <a:buFont typeface="Arial" pitchFamily="34" charset="0"/>
              <a:buChar char="•"/>
            </a:pPr>
            <a:r>
              <a:rPr lang="en-US" baseline="0" dirty="0"/>
              <a:t>This slide is here to help in reviewing where we are headed and the parts that involved in getting there. </a:t>
            </a:r>
          </a:p>
          <a:p>
            <a:pPr marL="171450" indent="-171450">
              <a:buFont typeface="Arial" pitchFamily="34" charset="0"/>
              <a:buChar char="•"/>
            </a:pPr>
            <a:r>
              <a:rPr lang="en-US" baseline="0" dirty="0"/>
              <a:t>Start at the bottom and let the team members explain each piece – this will give you an idea of where they are in understanding</a:t>
            </a:r>
            <a:endParaRPr lang="en-US" dirty="0"/>
          </a:p>
          <a:p>
            <a:endParaRPr lang="en-US" dirty="0"/>
          </a:p>
          <a:p>
            <a:r>
              <a:rPr lang="en-US" dirty="0"/>
              <a:t>The concepts in this presentation are the intellectual property of Spiritual Leadership Inc., except as noted otherwise.</a:t>
            </a:r>
          </a:p>
          <a:p>
            <a:r>
              <a:rPr lang="en-US" dirty="0"/>
              <a:t>Copyright © 2016 Spiritual Leadership, Inc. All Rights Reserved. </a:t>
            </a:r>
          </a:p>
          <a:p>
            <a:endParaRPr lang="en-US" dirty="0"/>
          </a:p>
        </p:txBody>
      </p:sp>
    </p:spTree>
    <p:extLst>
      <p:ext uri="{BB962C8B-B14F-4D97-AF65-F5344CB8AC3E}">
        <p14:creationId xmlns:p14="http://schemas.microsoft.com/office/powerpoint/2010/main" val="51998664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Facilitator Notes</a:t>
            </a:r>
          </a:p>
          <a:p>
            <a:endParaRPr lang="en-US" dirty="0"/>
          </a:p>
          <a:p>
            <a:r>
              <a:rPr lang="en-US" dirty="0"/>
              <a:t>Developing</a:t>
            </a:r>
            <a:r>
              <a:rPr lang="en-US" baseline="0" dirty="0"/>
              <a:t> their</a:t>
            </a:r>
            <a:r>
              <a:rPr lang="en-US" dirty="0"/>
              <a:t> MAP (Ministry Action Planning) answering (from</a:t>
            </a:r>
            <a:r>
              <a:rPr lang="en-US" baseline="0" dirty="0"/>
              <a:t> the bottom up)</a:t>
            </a:r>
            <a:r>
              <a:rPr lang="en-US" dirty="0"/>
              <a:t>: </a:t>
            </a:r>
          </a:p>
          <a:p>
            <a:r>
              <a:rPr lang="en-US" dirty="0"/>
              <a:t>What is important too important to compromise?</a:t>
            </a:r>
          </a:p>
          <a:p>
            <a:r>
              <a:rPr lang="en-US" dirty="0"/>
              <a:t>Why do we exist?</a:t>
            </a:r>
          </a:p>
          <a:p>
            <a:r>
              <a:rPr lang="en-US" dirty="0"/>
              <a:t>Where are we now…really?</a:t>
            </a:r>
          </a:p>
          <a:p>
            <a:r>
              <a:rPr lang="en-US" dirty="0"/>
              <a:t>Where is God leading us?</a:t>
            </a:r>
          </a:p>
          <a:p>
            <a:r>
              <a:rPr lang="en-US" dirty="0"/>
              <a:t>How will we get there?</a:t>
            </a:r>
          </a:p>
          <a:p>
            <a:endParaRPr lang="en-US" dirty="0"/>
          </a:p>
          <a:p>
            <a:r>
              <a:rPr lang="en-US" dirty="0"/>
              <a:t>This is an introductory slide to the MAP (Ministry Action Plan) Don’t get caught up in trying to explain the complexity of the MAP, but rather paint a broad stroke picture of the process and the key 5 questions at this point.  Reassure them that they will have time and good instruction/learning about each of these as the process continues.  Each of these</a:t>
            </a:r>
            <a:r>
              <a:rPr lang="en-US" baseline="0" dirty="0"/>
              <a:t> sections (Context, Vision, Focus, Systems/Strategies) have a specific Learning component.</a:t>
            </a:r>
            <a:endParaRPr lang="en-US" dirty="0"/>
          </a:p>
          <a:p>
            <a:endParaRPr lang="en-US" dirty="0"/>
          </a:p>
          <a:p>
            <a:r>
              <a:rPr lang="en-US" dirty="0"/>
              <a:t>The Ministry Action Plan is a simple format.  There are just 5 different key areas: building the right type of team,  understanding the context or the existing reality, knowing what your focus is, building a system to reach towards a vision, and then putting it into practice. </a:t>
            </a:r>
          </a:p>
          <a:p>
            <a:endParaRPr lang="en-US" dirty="0"/>
          </a:p>
          <a:p>
            <a:r>
              <a:rPr lang="en-US" dirty="0"/>
              <a:t>Spend a few minutes actually answering the questions as it relates to their ministry.   Again, paint the picture that together they will discern the answers to these questions, but do not have to have the answers at this point.</a:t>
            </a:r>
          </a:p>
          <a:p>
            <a:endParaRPr lang="en-US" dirty="0"/>
          </a:p>
          <a:p>
            <a:endParaRPr lang="en-US" dirty="0"/>
          </a:p>
          <a:p>
            <a:r>
              <a:rPr lang="en-US" dirty="0"/>
              <a:t> The concepts in this presentation are the intellectual property of Spiritual Leadership Inc., except as noted otherwise.</a:t>
            </a:r>
          </a:p>
          <a:p>
            <a:r>
              <a:rPr lang="en-US" dirty="0"/>
              <a:t>Copyright © 2016 Spiritual Leadership, Inc. All Rights Reserved. </a:t>
            </a:r>
          </a:p>
          <a:p>
            <a:endParaRPr lang="en-US" dirty="0"/>
          </a:p>
        </p:txBody>
      </p:sp>
      <p:sp>
        <p:nvSpPr>
          <p:cNvPr id="4" name="Slide Number Placeholder 3"/>
          <p:cNvSpPr>
            <a:spLocks noGrp="1"/>
          </p:cNvSpPr>
          <p:nvPr>
            <p:ph type="sldNum" sz="quarter" idx="10"/>
          </p:nvPr>
        </p:nvSpPr>
        <p:spPr/>
        <p:txBody>
          <a:bodyPr/>
          <a:lstStyle/>
          <a:p>
            <a:fld id="{3F9E4716-D8EB-4B59-9D16-F0B5C89847C6}" type="slidenum">
              <a:rPr lang="en-US" smtClean="0"/>
              <a:t>90</a:t>
            </a:fld>
            <a:endParaRPr lang="en-US"/>
          </a:p>
        </p:txBody>
      </p:sp>
    </p:spTree>
    <p:extLst>
      <p:ext uri="{BB962C8B-B14F-4D97-AF65-F5344CB8AC3E}">
        <p14:creationId xmlns:p14="http://schemas.microsoft.com/office/powerpoint/2010/main" val="401968725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p22</a:t>
            </a:r>
          </a:p>
        </p:txBody>
      </p:sp>
      <p:sp>
        <p:nvSpPr>
          <p:cNvPr id="4" name="Slide Number Placeholder 3"/>
          <p:cNvSpPr>
            <a:spLocks noGrp="1"/>
          </p:cNvSpPr>
          <p:nvPr>
            <p:ph type="sldNum" sz="quarter" idx="5"/>
          </p:nvPr>
        </p:nvSpPr>
        <p:spPr/>
        <p:txBody>
          <a:bodyPr/>
          <a:lstStyle/>
          <a:p>
            <a:fld id="{5B7CB3BE-368A-43F0-94C3-EEEA3A4DF7E3}" type="slidenum">
              <a:rPr lang="en-US" smtClean="0"/>
              <a:t>91</a:t>
            </a:fld>
            <a:endParaRPr lang="en-US"/>
          </a:p>
        </p:txBody>
      </p:sp>
    </p:spTree>
    <p:extLst>
      <p:ext uri="{BB962C8B-B14F-4D97-AF65-F5344CB8AC3E}">
        <p14:creationId xmlns:p14="http://schemas.microsoft.com/office/powerpoint/2010/main" val="294133123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lvl="0">
              <a:buFont typeface="Courier New" pitchFamily="49" charset="0"/>
              <a:buChar char="o"/>
              <a:defRPr/>
            </a:pPr>
            <a:r>
              <a:rPr lang="en-US" dirty="0">
                <a:cs typeface="FrankRuehl" pitchFamily="34" charset="-79"/>
              </a:rPr>
              <a:t>Facilitator notes</a:t>
            </a:r>
          </a:p>
          <a:p>
            <a:pPr lvl="1">
              <a:buFont typeface="Courier New" pitchFamily="49" charset="0"/>
              <a:buChar char="o"/>
              <a:defRPr/>
            </a:pPr>
            <a:r>
              <a:rPr lang="en-US" dirty="0">
                <a:cs typeface="FrankRuehl" pitchFamily="34" charset="-79"/>
              </a:rPr>
              <a:t>The incubator</a:t>
            </a:r>
            <a:r>
              <a:rPr lang="en-US" baseline="0" dirty="0">
                <a:cs typeface="FrankRuehl" pitchFamily="34" charset="-79"/>
              </a:rPr>
              <a:t> process is designed to help leaders move from planning once in awhile to fostering a continuous improvement or learning environment.  The cycle repeats over and over again checking adjusting and doing.</a:t>
            </a:r>
          </a:p>
          <a:p>
            <a:pPr lvl="1">
              <a:buFont typeface="Courier New" pitchFamily="49" charset="0"/>
              <a:buChar char="o"/>
              <a:defRPr/>
            </a:pPr>
            <a:r>
              <a:rPr lang="en-US" baseline="0" dirty="0">
                <a:cs typeface="FrankRuehl" pitchFamily="34" charset="-79"/>
              </a:rPr>
              <a:t>The version 3 incubator will be attempting to move through this cycle twice during the year long process.</a:t>
            </a:r>
            <a:endParaRPr lang="en-US" dirty="0">
              <a:cs typeface="FrankRuehl" pitchFamily="34" charset="-79"/>
            </a:endParaRPr>
          </a:p>
          <a:p>
            <a:pPr lvl="0">
              <a:buFont typeface="Courier New" pitchFamily="49" charset="0"/>
              <a:buChar char="o"/>
              <a:defRPr/>
            </a:pPr>
            <a:r>
              <a:rPr lang="en-US" dirty="0">
                <a:cs typeface="FrankRuehl" pitchFamily="34" charset="-79"/>
              </a:rPr>
              <a:t>Stories</a:t>
            </a:r>
          </a:p>
          <a:p>
            <a:pPr lvl="0">
              <a:buFont typeface="Courier New" pitchFamily="49" charset="0"/>
              <a:buChar char="o"/>
              <a:defRPr/>
            </a:pPr>
            <a:r>
              <a:rPr lang="en-US" dirty="0">
                <a:cs typeface="FrankRuehl" pitchFamily="34" charset="-79"/>
              </a:rPr>
              <a:t>References</a:t>
            </a:r>
          </a:p>
          <a:p>
            <a:pPr lvl="0">
              <a:buFont typeface="Courier New" pitchFamily="49" charset="0"/>
              <a:buChar char="o"/>
              <a:defRPr/>
            </a:pPr>
            <a:r>
              <a:rPr lang="en-US" dirty="0">
                <a:cs typeface="FrankRuehl" pitchFamily="34" charset="-79"/>
              </a:rPr>
              <a:t>Copyright- </a:t>
            </a:r>
            <a:r>
              <a:rPr lang="en-US" sz="1200" dirty="0"/>
              <a:t>This slide comes from the design or experience of SLI – © 2009 Spiritual Leadership, Inc.</a:t>
            </a:r>
            <a:endParaRPr lang="en-US" dirty="0"/>
          </a:p>
          <a:p>
            <a:pPr>
              <a:buNone/>
            </a:pPr>
            <a:endParaRPr lang="en-US" dirty="0"/>
          </a:p>
        </p:txBody>
      </p:sp>
      <p:sp>
        <p:nvSpPr>
          <p:cNvPr id="4" name="Slide Number Placeholder 3"/>
          <p:cNvSpPr>
            <a:spLocks noGrp="1"/>
          </p:cNvSpPr>
          <p:nvPr>
            <p:ph type="sldNum" sz="quarter" idx="10"/>
          </p:nvPr>
        </p:nvSpPr>
        <p:spPr/>
        <p:txBody>
          <a:bodyPr/>
          <a:lstStyle/>
          <a:p>
            <a:fld id="{BA70E0D4-4D3E-4D97-8A9E-F373889C7C29}" type="slidenum">
              <a:rPr lang="en-US" smtClean="0"/>
              <a:pPr/>
              <a:t>92</a:t>
            </a:fld>
            <a:endParaRPr lang="en-US"/>
          </a:p>
        </p:txBody>
      </p:sp>
    </p:spTree>
    <p:extLst>
      <p:ext uri="{BB962C8B-B14F-4D97-AF65-F5344CB8AC3E}">
        <p14:creationId xmlns:p14="http://schemas.microsoft.com/office/powerpoint/2010/main" val="103273720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 </a:t>
            </a:r>
          </a:p>
          <a:p>
            <a:pPr marL="171450" indent="-171450">
              <a:buFont typeface="Arial" panose="020B0604020202020204" pitchFamily="34" charset="0"/>
              <a:buChar char="•"/>
            </a:pPr>
            <a:r>
              <a:rPr lang="en-US" dirty="0"/>
              <a:t>Spiritual – practicing the means of grace – always a response to God’s goodness, faithfulness, holiness, and love. Righteousness credited to us (Gen 15:6; II Cor 5:14-21. Abiding (John 15). What if approach walk with Jesus as an invitation to adventure – child-like wonder – ‘that my joy may be in you’ (Jesus in John 15)</a:t>
            </a:r>
          </a:p>
          <a:p>
            <a:pPr marL="171450" indent="-171450">
              <a:buFont typeface="Arial" panose="020B0604020202020204" pitchFamily="34" charset="0"/>
              <a:buChar char="•"/>
            </a:pPr>
            <a:r>
              <a:rPr lang="en-US" dirty="0"/>
              <a:t>Relational – ‘for the sake of others’ – love one another – litmus test of spiritual health is relational growth (Mulholland) – invitation to adventure &amp; wonder – how create environments for more of the fruit of the Spirit</a:t>
            </a:r>
          </a:p>
          <a:p>
            <a:pPr marL="171450" indent="-171450">
              <a:buFont typeface="Arial" panose="020B0604020202020204" pitchFamily="34" charset="0"/>
              <a:buChar char="•"/>
            </a:pPr>
            <a:r>
              <a:rPr lang="en-US" dirty="0"/>
              <a:t>Missional – joining Jesus – Mt 28:18-20 – Mt 10:40 – Christ’s love compels us (II Cor 5:14-21) – Micah 6:8 – pursuing calling/passion (primary &amp; secondary call) – connected with deeper sense of purpose &amp; adventure – how create environments for this?</a:t>
            </a:r>
          </a:p>
        </p:txBody>
      </p:sp>
      <p:sp>
        <p:nvSpPr>
          <p:cNvPr id="4" name="Slide Number Placeholder 3"/>
          <p:cNvSpPr>
            <a:spLocks noGrp="1"/>
          </p:cNvSpPr>
          <p:nvPr>
            <p:ph type="sldNum" sz="quarter" idx="5"/>
          </p:nvPr>
        </p:nvSpPr>
        <p:spPr/>
        <p:txBody>
          <a:bodyPr/>
          <a:lstStyle/>
          <a:p>
            <a:fld id="{5B7CB3BE-368A-43F0-94C3-EEEA3A4DF7E3}" type="slidenum">
              <a:rPr lang="en-US" smtClean="0"/>
              <a:t>93</a:t>
            </a:fld>
            <a:endParaRPr lang="en-US"/>
          </a:p>
        </p:txBody>
      </p:sp>
    </p:spTree>
    <p:extLst>
      <p:ext uri="{BB962C8B-B14F-4D97-AF65-F5344CB8AC3E}">
        <p14:creationId xmlns:p14="http://schemas.microsoft.com/office/powerpoint/2010/main" val="386024405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MAP = Mission/Ministry Action Planning</a:t>
            </a:r>
          </a:p>
          <a:p>
            <a:endParaRPr lang="en-US" dirty="0"/>
          </a:p>
          <a:p>
            <a:pPr marL="0" lvl="0" indent="0" algn="l" rtl="0">
              <a:spcBef>
                <a:spcPts val="0"/>
              </a:spcBef>
              <a:spcAft>
                <a:spcPts val="0"/>
              </a:spcAft>
              <a:buNone/>
            </a:pPr>
            <a:r>
              <a:rPr lang="en-US" dirty="0"/>
              <a:t>The concepts in this presentation are the intellectual property of Spiritual Leadership Inc., except as noted otherwise.</a:t>
            </a:r>
          </a:p>
          <a:p>
            <a:pPr marL="0" lvl="0" indent="0" algn="l" rtl="0">
              <a:spcBef>
                <a:spcPts val="0"/>
              </a:spcBef>
              <a:spcAft>
                <a:spcPts val="0"/>
              </a:spcAft>
              <a:buNone/>
            </a:pPr>
            <a:r>
              <a:rPr lang="en-US" dirty="0"/>
              <a:t>Copyright © 2016 Spiritual Leadership, Inc. All Rights Reserved. </a:t>
            </a:r>
          </a:p>
          <a:p>
            <a:endParaRPr lang="en-US" dirty="0"/>
          </a:p>
        </p:txBody>
      </p:sp>
      <p:sp>
        <p:nvSpPr>
          <p:cNvPr id="4" name="Slide Number Placeholder 3"/>
          <p:cNvSpPr>
            <a:spLocks noGrp="1"/>
          </p:cNvSpPr>
          <p:nvPr>
            <p:ph type="sldNum" sz="quarter" idx="5"/>
          </p:nvPr>
        </p:nvSpPr>
        <p:spPr/>
        <p:txBody>
          <a:bodyPr/>
          <a:lstStyle/>
          <a:p>
            <a:fld id="{3F9E4716-D8EB-4B59-9D16-F0B5C89847C6}" type="slidenum">
              <a:rPr lang="en-US" smtClean="0"/>
              <a:t>94</a:t>
            </a:fld>
            <a:endParaRPr lang="en-US"/>
          </a:p>
        </p:txBody>
      </p:sp>
    </p:spTree>
    <p:extLst>
      <p:ext uri="{BB962C8B-B14F-4D97-AF65-F5344CB8AC3E}">
        <p14:creationId xmlns:p14="http://schemas.microsoft.com/office/powerpoint/2010/main" val="132699806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concepts in this presentation are the intellectual property of Spiritual Leadership Inc., except as noted otherwise.</a:t>
            </a:r>
          </a:p>
          <a:p>
            <a:r>
              <a:rPr lang="en-US" dirty="0"/>
              <a:t>Copyright © 2016 Spiritual Leadership, Inc. All Rights Reserved. </a:t>
            </a:r>
          </a:p>
          <a:p>
            <a:endParaRPr lang="en-US" dirty="0"/>
          </a:p>
        </p:txBody>
      </p:sp>
      <p:sp>
        <p:nvSpPr>
          <p:cNvPr id="4" name="Slide Number Placeholder 3"/>
          <p:cNvSpPr>
            <a:spLocks noGrp="1"/>
          </p:cNvSpPr>
          <p:nvPr>
            <p:ph type="sldNum" sz="quarter" idx="10"/>
          </p:nvPr>
        </p:nvSpPr>
        <p:spPr/>
        <p:txBody>
          <a:bodyPr/>
          <a:lstStyle/>
          <a:p>
            <a:fld id="{3F9E4716-D8EB-4B59-9D16-F0B5C89847C6}" type="slidenum">
              <a:rPr lang="en-US" smtClean="0"/>
              <a:t>100</a:t>
            </a:fld>
            <a:endParaRPr lang="en-US"/>
          </a:p>
        </p:txBody>
      </p:sp>
    </p:spTree>
    <p:extLst>
      <p:ext uri="{BB962C8B-B14F-4D97-AF65-F5344CB8AC3E}">
        <p14:creationId xmlns:p14="http://schemas.microsoft.com/office/powerpoint/2010/main" val="64157994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B7CB3BE-368A-43F0-94C3-EEEA3A4DF7E3}" type="slidenum">
              <a:rPr lang="en-US" smtClean="0"/>
              <a:t>101</a:t>
            </a:fld>
            <a:endParaRPr lang="en-US"/>
          </a:p>
        </p:txBody>
      </p:sp>
    </p:spTree>
    <p:extLst>
      <p:ext uri="{BB962C8B-B14F-4D97-AF65-F5344CB8AC3E}">
        <p14:creationId xmlns:p14="http://schemas.microsoft.com/office/powerpoint/2010/main" val="277694575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F9E4716-D8EB-4B59-9D16-F0B5C89847C6}" type="slidenum">
              <a:rPr lang="en-US" smtClean="0"/>
              <a:t>102</a:t>
            </a:fld>
            <a:endParaRPr lang="en-US"/>
          </a:p>
        </p:txBody>
      </p:sp>
    </p:spTree>
    <p:extLst>
      <p:ext uri="{BB962C8B-B14F-4D97-AF65-F5344CB8AC3E}">
        <p14:creationId xmlns:p14="http://schemas.microsoft.com/office/powerpoint/2010/main" val="38485719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4"/>
        <p:cNvGrpSpPr/>
        <p:nvPr/>
      </p:nvGrpSpPr>
      <p:grpSpPr>
        <a:xfrm>
          <a:off x="0" y="0"/>
          <a:ext cx="0" cy="0"/>
          <a:chOff x="0" y="0"/>
          <a:chExt cx="0" cy="0"/>
        </a:xfrm>
      </p:grpSpPr>
      <p:sp>
        <p:nvSpPr>
          <p:cNvPr id="775" name="Google Shape;775;p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76" name="Google Shape;776;p5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777" name="Google Shape;777;p5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a:p>
        </p:txBody>
      </p:sp>
    </p:spTree>
    <p:extLst>
      <p:ext uri="{BB962C8B-B14F-4D97-AF65-F5344CB8AC3E}">
        <p14:creationId xmlns:p14="http://schemas.microsoft.com/office/powerpoint/2010/main" val="77923798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buFont typeface="Arial"/>
              <a:buChar char="•"/>
            </a:pPr>
            <a:r>
              <a:rPr lang="en-US" dirty="0">
                <a:latin typeface="Times New Roman" pitchFamily="18" charset="0"/>
                <a:ea typeface="ＭＳ Ｐゴシック" pitchFamily="34" charset="-128"/>
              </a:rPr>
              <a:t>This is a cycle, and Send overlaps with Engage.  Being sent forth often results in engaging new persons and leading them to Christ and to becoming equipped, and sent, and engaging, and…</a:t>
            </a:r>
          </a:p>
          <a:p>
            <a:pPr lvl="1">
              <a:buFont typeface="Arial"/>
              <a:buChar char="•"/>
            </a:pPr>
            <a:endParaRPr lang="en-US" dirty="0">
              <a:latin typeface="Times New Roman" pitchFamily="18" charset="0"/>
              <a:ea typeface="ＭＳ Ｐゴシック" pitchFamily="34" charset="-128"/>
            </a:endParaRPr>
          </a:p>
          <a:p>
            <a:pPr lvl="0">
              <a:buFont typeface="Courier New" pitchFamily="49" charset="0"/>
              <a:buChar char="o"/>
              <a:defRPr/>
            </a:pPr>
            <a:r>
              <a:rPr lang="en-US" dirty="0">
                <a:cs typeface="FrankRuehl" pitchFamily="34" charset="-79"/>
              </a:rPr>
              <a:t>Stories</a:t>
            </a:r>
          </a:p>
          <a:p>
            <a:pPr lvl="0">
              <a:buFont typeface="Courier New" pitchFamily="49" charset="0"/>
              <a:buChar char="o"/>
              <a:defRPr/>
            </a:pPr>
            <a:r>
              <a:rPr lang="en-US" dirty="0">
                <a:cs typeface="FrankRuehl" pitchFamily="34" charset="-79"/>
              </a:rPr>
              <a:t>References</a:t>
            </a:r>
          </a:p>
          <a:p>
            <a:pPr lvl="0">
              <a:buFont typeface="Courier New" pitchFamily="49" charset="0"/>
              <a:buChar char="o"/>
              <a:defRPr/>
            </a:pPr>
            <a:endParaRPr lang="en-US" dirty="0">
              <a:cs typeface="FrankRuehl" pitchFamily="34" charset="-79"/>
            </a:endParaRPr>
          </a:p>
          <a:p>
            <a:r>
              <a:rPr lang="en-US" dirty="0"/>
              <a:t>The concepts in this presentation are the intellectual property of Spiritual Leadership Inc., except as noted otherwise.</a:t>
            </a:r>
          </a:p>
          <a:p>
            <a:r>
              <a:rPr lang="en-US" dirty="0"/>
              <a:t>Copyright © 2016 Spiritual Leadership, Inc. All Rights Reserved. </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14202BA5-3EC8-4239-AFB2-64D47777E415}" type="slidenum">
              <a:rPr lang="en-US" smtClean="0"/>
              <a:t>103</a:t>
            </a:fld>
            <a:endParaRPr lang="en-US"/>
          </a:p>
        </p:txBody>
      </p:sp>
    </p:spTree>
    <p:extLst>
      <p:ext uri="{BB962C8B-B14F-4D97-AF65-F5344CB8AC3E}">
        <p14:creationId xmlns:p14="http://schemas.microsoft.com/office/powerpoint/2010/main" val="321593405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none" kern="1200" dirty="0">
                <a:solidFill>
                  <a:schemeClr val="tx1"/>
                </a:solidFill>
                <a:effectLst/>
                <a:latin typeface="+mn-lt"/>
                <a:ea typeface="+mn-ea"/>
                <a:cs typeface="+mn-cs"/>
              </a:rPr>
              <a:t>A PSD is accountable spiritually and missionally to working their calling</a:t>
            </a:r>
            <a:r>
              <a:rPr lang="en-US" u="none" dirty="0">
                <a:effectLst/>
              </a:rPr>
              <a:t> </a:t>
            </a:r>
          </a:p>
          <a:p>
            <a:r>
              <a:rPr lang="en-US" sz="1200" u="none" kern="1200" dirty="0">
                <a:solidFill>
                  <a:schemeClr val="tx1"/>
                </a:solidFill>
                <a:effectLst/>
                <a:latin typeface="+mn-lt"/>
                <a:ea typeface="+mn-ea"/>
                <a:cs typeface="+mn-cs"/>
              </a:rPr>
              <a:t>A PSD who is exploring or living as a leader</a:t>
            </a:r>
            <a:r>
              <a:rPr lang="en-US" u="none" dirty="0">
                <a:effectLst/>
              </a:rPr>
              <a:t> </a:t>
            </a:r>
          </a:p>
          <a:p>
            <a:r>
              <a:rPr lang="en-US" sz="1200" u="none" kern="1200" dirty="0">
                <a:solidFill>
                  <a:schemeClr val="tx1"/>
                </a:solidFill>
                <a:effectLst/>
                <a:latin typeface="+mn-lt"/>
                <a:ea typeface="+mn-ea"/>
                <a:cs typeface="+mn-cs"/>
              </a:rPr>
              <a:t>Vital Ministries</a:t>
            </a:r>
            <a:r>
              <a:rPr lang="en-US" sz="1200" u="none" kern="1200" baseline="0" dirty="0">
                <a:solidFill>
                  <a:schemeClr val="tx1"/>
                </a:solidFill>
                <a:effectLst/>
                <a:latin typeface="+mn-lt"/>
                <a:ea typeface="+mn-ea"/>
                <a:cs typeface="+mn-cs"/>
              </a:rPr>
              <a:t> </a:t>
            </a:r>
            <a:r>
              <a:rPr lang="en-US" sz="1200" u="none" kern="1200" dirty="0">
                <a:solidFill>
                  <a:schemeClr val="tx1"/>
                </a:solidFill>
                <a:effectLst/>
                <a:latin typeface="+mn-lt"/>
                <a:ea typeface="+mn-ea"/>
                <a:cs typeface="+mn-cs"/>
              </a:rPr>
              <a:t>are designed to grow as connected generative frameworks</a:t>
            </a:r>
            <a:r>
              <a:rPr lang="en-US" u="none" dirty="0">
                <a:effectLst/>
              </a:rPr>
              <a:t> </a:t>
            </a:r>
            <a:endParaRPr lang="en-US" u="none" dirty="0"/>
          </a:p>
        </p:txBody>
      </p:sp>
      <p:sp>
        <p:nvSpPr>
          <p:cNvPr id="4" name="Slide Number Placeholder 3"/>
          <p:cNvSpPr>
            <a:spLocks noGrp="1"/>
          </p:cNvSpPr>
          <p:nvPr>
            <p:ph type="sldNum" sz="quarter" idx="10"/>
          </p:nvPr>
        </p:nvSpPr>
        <p:spPr/>
        <p:txBody>
          <a:bodyPr/>
          <a:lstStyle/>
          <a:p>
            <a:fld id="{03E10DAC-35E8-AC45-B49B-171A2917914C}" type="slidenum">
              <a:rPr lang="en-US" smtClean="0"/>
              <a:t>104</a:t>
            </a:fld>
            <a:endParaRPr lang="en-US"/>
          </a:p>
        </p:txBody>
      </p:sp>
    </p:spTree>
    <p:extLst>
      <p:ext uri="{BB962C8B-B14F-4D97-AF65-F5344CB8AC3E}">
        <p14:creationId xmlns:p14="http://schemas.microsoft.com/office/powerpoint/2010/main" val="266376296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4" name="PlaceHolder 1"/>
          <p:cNvSpPr>
            <a:spLocks noGrp="1" noRot="1" noChangeAspect="1"/>
          </p:cNvSpPr>
          <p:nvPr>
            <p:ph type="sldImg"/>
          </p:nvPr>
        </p:nvSpPr>
        <p:spPr>
          <a:xfrm>
            <a:off x="685800" y="1143000"/>
            <a:ext cx="5486400" cy="3086100"/>
          </a:xfrm>
          <a:prstGeom prst="rect">
            <a:avLst/>
          </a:prstGeom>
        </p:spPr>
      </p:sp>
      <p:sp>
        <p:nvSpPr>
          <p:cNvPr id="1515" name="PlaceHolder 2"/>
          <p:cNvSpPr>
            <a:spLocks noGrp="1"/>
          </p:cNvSpPr>
          <p:nvPr>
            <p:ph type="body"/>
          </p:nvPr>
        </p:nvSpPr>
        <p:spPr>
          <a:xfrm>
            <a:off x="685800" y="4400640"/>
            <a:ext cx="5485680" cy="3599640"/>
          </a:xfrm>
          <a:prstGeom prst="rect">
            <a:avLst/>
          </a:prstGeom>
        </p:spPr>
        <p:txBody>
          <a:bodyPr lIns="0" tIns="0" rIns="0" bIns="0">
            <a:noAutofit/>
          </a:bodyPr>
          <a:lstStyle/>
          <a:p>
            <a:pPr marL="216000" indent="-216000">
              <a:lnSpc>
                <a:spcPct val="100000"/>
              </a:lnSpc>
            </a:pPr>
            <a:r>
              <a:rPr lang="en-US" sz="2000" b="0" strike="noStrike" spc="-1" dirty="0">
                <a:latin typeface="Arial"/>
              </a:rPr>
              <a:t>Facilitator Notes</a:t>
            </a:r>
          </a:p>
          <a:p>
            <a:pPr marL="216000" indent="-216000">
              <a:lnSpc>
                <a:spcPct val="100000"/>
              </a:lnSpc>
            </a:pPr>
            <a:endParaRPr lang="en-US" sz="2000" b="0" strike="noStrike" spc="-1" dirty="0">
              <a:latin typeface="Arial"/>
            </a:endParaRPr>
          </a:p>
          <a:p>
            <a:pPr marL="216000" indent="-216000">
              <a:lnSpc>
                <a:spcPct val="100000"/>
              </a:lnSpc>
            </a:pPr>
            <a:r>
              <a:rPr lang="en-US" sz="2000" b="0" strike="noStrike" spc="-1" dirty="0">
                <a:latin typeface="Arial"/>
              </a:rPr>
              <a:t>This slide will be used throughout our process as an overview of the </a:t>
            </a:r>
            <a:r>
              <a:rPr lang="en-US" sz="2000" b="0" strike="noStrike" spc="-1" dirty="0" err="1">
                <a:latin typeface="Arial"/>
              </a:rPr>
              <a:t>SLI</a:t>
            </a:r>
            <a:r>
              <a:rPr lang="en-US" sz="2000" b="0" strike="noStrike" spc="-1" dirty="0">
                <a:latin typeface="Arial"/>
              </a:rPr>
              <a:t> process.  It will be a kind of compass as to where we are in a particular section of the process.  When it appears, it indicates a place to stop and remind the team where we are and what the purpose of the section they are moving to.</a:t>
            </a:r>
          </a:p>
          <a:p>
            <a:pPr marL="216000" marR="0" lvl="0" indent="-216000" algn="l" defTabSz="914400" rtl="0" eaLnBrk="1" fontAlgn="auto" latinLnBrk="0" hangingPunct="1">
              <a:lnSpc>
                <a:spcPct val="100000"/>
              </a:lnSpc>
              <a:spcBef>
                <a:spcPts val="0"/>
              </a:spcBef>
              <a:spcAft>
                <a:spcPts val="0"/>
              </a:spcAft>
              <a:buClrTx/>
              <a:buSzTx/>
              <a:buFontTx/>
              <a:buNone/>
              <a:tabLst/>
              <a:defRPr/>
            </a:pPr>
            <a:r>
              <a:rPr lang="en-US" sz="2000" b="1" u="sng" strike="noStrike" spc="-1" dirty="0">
                <a:latin typeface="Arial"/>
              </a:rPr>
              <a:t>Remember that you are a guide who is helping this team move towards their Mission.</a:t>
            </a:r>
          </a:p>
          <a:p>
            <a:pPr marL="216000" indent="-216000">
              <a:lnSpc>
                <a:spcPct val="100000"/>
              </a:lnSpc>
            </a:pPr>
            <a:endParaRPr lang="en-US" sz="2000" b="0" strike="noStrike" spc="-1" dirty="0">
              <a:latin typeface="Arial"/>
            </a:endParaRPr>
          </a:p>
          <a:p>
            <a:pPr marL="216000" indent="-216000">
              <a:lnSpc>
                <a:spcPct val="100000"/>
              </a:lnSpc>
            </a:pPr>
            <a:endParaRPr lang="en-US" sz="2000" b="0" strike="noStrike" spc="-1" dirty="0">
              <a:latin typeface="Arial"/>
            </a:endParaRPr>
          </a:p>
          <a:p>
            <a:pPr marL="216000" indent="-216000">
              <a:lnSpc>
                <a:spcPct val="100000"/>
              </a:lnSpc>
            </a:pPr>
            <a:r>
              <a:rPr lang="en-US" sz="2000" b="0" strike="noStrike" spc="-1" dirty="0">
                <a:latin typeface="Arial"/>
              </a:rPr>
              <a:t>When working the </a:t>
            </a:r>
            <a:r>
              <a:rPr lang="en-US" sz="2000" b="0" strike="noStrike" spc="-1" dirty="0" err="1">
                <a:latin typeface="Arial"/>
              </a:rPr>
              <a:t>L3</a:t>
            </a:r>
            <a:r>
              <a:rPr lang="en-US" sz="2000" b="0" strike="noStrike" spc="-1" dirty="0">
                <a:latin typeface="Arial"/>
              </a:rPr>
              <a:t> process and implement and practice of the </a:t>
            </a:r>
            <a:r>
              <a:rPr lang="en-US" sz="2000" b="0" strike="noStrike" spc="-1" dirty="0" err="1">
                <a:latin typeface="Arial"/>
              </a:rPr>
              <a:t>L3</a:t>
            </a:r>
            <a:r>
              <a:rPr lang="en-US" sz="2000" b="0" strike="noStrike" spc="-1" dirty="0">
                <a:latin typeface="Arial"/>
              </a:rPr>
              <a:t> process, your team find joy and focus as you are being and making disciples:</a:t>
            </a:r>
          </a:p>
          <a:p>
            <a:pPr marL="216000" indent="-216000">
              <a:lnSpc>
                <a:spcPct val="100000"/>
              </a:lnSpc>
            </a:pPr>
            <a:endParaRPr lang="en-US" sz="2000" b="0" strike="noStrike" spc="-1" dirty="0">
              <a:latin typeface="Arial"/>
            </a:endParaRPr>
          </a:p>
          <a:p>
            <a:pPr marL="216000" indent="-216000">
              <a:lnSpc>
                <a:spcPct val="100000"/>
              </a:lnSpc>
            </a:pPr>
            <a:r>
              <a:rPr lang="en-US" sz="2000" b="1" u="sng" strike="noStrike" spc="-1" dirty="0">
                <a:latin typeface="Arial"/>
              </a:rPr>
              <a:t>Building a team will help overcome the isolation of solo heroic leadership and program driven ministry</a:t>
            </a:r>
          </a:p>
          <a:p>
            <a:pPr marL="216000" indent="-216000">
              <a:lnSpc>
                <a:spcPct val="100000"/>
              </a:lnSpc>
            </a:pPr>
            <a:r>
              <a:rPr lang="en-US" sz="2000" b="1" u="sng" strike="noStrike" spc="-1" dirty="0">
                <a:latin typeface="Arial"/>
              </a:rPr>
              <a:t>Aligning your ministry through an adaptive plan will help overcome the distractions of non mission focused programs and activities</a:t>
            </a:r>
          </a:p>
          <a:p>
            <a:pPr marL="216000" indent="-216000">
              <a:lnSpc>
                <a:spcPct val="100000"/>
              </a:lnSpc>
            </a:pPr>
            <a:r>
              <a:rPr lang="en-US" sz="2000" b="1" u="sng" strike="noStrike" spc="-1" dirty="0">
                <a:latin typeface="Arial"/>
              </a:rPr>
              <a:t>Moving towards your identified mission will help in overcoming the frustration caused by lack of  mission alignment and focus.</a:t>
            </a:r>
          </a:p>
          <a:p>
            <a:pPr marL="216000" indent="-216000">
              <a:lnSpc>
                <a:spcPct val="100000"/>
              </a:lnSpc>
            </a:pPr>
            <a:endParaRPr lang="en-US" sz="2000" b="1" u="sng" strike="noStrike" spc="-1" dirty="0">
              <a:latin typeface="Arial"/>
            </a:endParaRPr>
          </a:p>
          <a:p>
            <a:pPr marL="216000" indent="-216000">
              <a:lnSpc>
                <a:spcPct val="100000"/>
              </a:lnSpc>
            </a:pPr>
            <a:r>
              <a:rPr lang="en-US" sz="2000" b="1" u="sng" strike="noStrike" spc="-1" dirty="0">
                <a:latin typeface="Arial"/>
              </a:rPr>
              <a:t>The team will work to identify the problem, and through the </a:t>
            </a:r>
            <a:r>
              <a:rPr lang="en-US" sz="2000" b="1" u="sng" strike="noStrike" spc="-1" dirty="0" err="1">
                <a:latin typeface="Arial"/>
              </a:rPr>
              <a:t>L3</a:t>
            </a:r>
            <a:r>
              <a:rPr lang="en-US" sz="2000" b="1" u="sng" strike="noStrike" spc="-1" dirty="0">
                <a:latin typeface="Arial"/>
              </a:rPr>
              <a:t> process obtain the steps and strategies to overcome it.  The process of continual improvement (Reflect, Adjust, Do) will maintain the momentum and generative multiplication of the identified mission.</a:t>
            </a:r>
          </a:p>
          <a:p>
            <a:pPr marL="216000" indent="-216000">
              <a:lnSpc>
                <a:spcPct val="100000"/>
              </a:lnSpc>
            </a:pPr>
            <a:endParaRPr lang="en-US" sz="2000" b="1" u="sng" strike="noStrike" spc="-1" dirty="0">
              <a:latin typeface="Arial"/>
            </a:endParaRPr>
          </a:p>
          <a:p>
            <a:pPr marL="216000" indent="-216000">
              <a:lnSpc>
                <a:spcPct val="100000"/>
              </a:lnSpc>
            </a:pPr>
            <a:endParaRPr lang="en-US" sz="2000" b="0" strike="noStrike" spc="-1" dirty="0">
              <a:latin typeface="Arial"/>
            </a:endParaRPr>
          </a:p>
          <a:p>
            <a:pPr marL="216000" indent="-216000">
              <a:lnSpc>
                <a:spcPct val="100000"/>
              </a:lnSpc>
            </a:pPr>
            <a:endParaRPr lang="en-US" sz="2000" b="0" strike="noStrike" spc="-1" dirty="0">
              <a:latin typeface="Arial"/>
            </a:endParaRPr>
          </a:p>
          <a:p>
            <a:pPr marL="216000" indent="-216000">
              <a:lnSpc>
                <a:spcPct val="100000"/>
              </a:lnSpc>
            </a:pPr>
            <a:endParaRPr lang="en-US" sz="2000" b="0" strike="noStrike" spc="-1" dirty="0">
              <a:latin typeface="Arial"/>
            </a:endParaRPr>
          </a:p>
          <a:p>
            <a:pPr marL="216000" indent="-216000">
              <a:lnSpc>
                <a:spcPct val="100000"/>
              </a:lnSpc>
            </a:pPr>
            <a:endParaRPr lang="en-US" sz="2000" b="0" strike="noStrike" spc="-1" dirty="0">
              <a:latin typeface="Arial"/>
            </a:endParaRPr>
          </a:p>
          <a:p>
            <a:pPr marL="216000" indent="-216000">
              <a:lnSpc>
                <a:spcPct val="100000"/>
              </a:lnSpc>
            </a:pPr>
            <a:endParaRPr lang="en-US" sz="2000" b="0" strike="noStrike" spc="-1" dirty="0">
              <a:latin typeface="Arial"/>
            </a:endParaRPr>
          </a:p>
          <a:p>
            <a:pPr marL="216000" indent="-216000">
              <a:lnSpc>
                <a:spcPct val="100000"/>
              </a:lnSpc>
            </a:pPr>
            <a:r>
              <a:rPr lang="en-US" sz="2000" b="0" strike="noStrike" spc="-1" dirty="0">
                <a:latin typeface="Arial"/>
              </a:rPr>
              <a:t> </a:t>
            </a:r>
          </a:p>
          <a:p>
            <a:pPr marL="216000" indent="-216000">
              <a:lnSpc>
                <a:spcPct val="100000"/>
              </a:lnSpc>
            </a:pPr>
            <a:r>
              <a:rPr lang="en-US" sz="2000" b="1" u="sng" strike="noStrike" spc="-1" dirty="0">
                <a:latin typeface="Arial"/>
              </a:rPr>
              <a:t>If needed for definition of each section:</a:t>
            </a:r>
          </a:p>
          <a:p>
            <a:pPr marL="216000" indent="-216000">
              <a:lnSpc>
                <a:spcPct val="100000"/>
              </a:lnSpc>
            </a:pPr>
            <a:endParaRPr lang="en-US" sz="2000" b="1" u="sng" strike="noStrike" spc="-1" dirty="0">
              <a:latin typeface="Arial"/>
            </a:endParaRPr>
          </a:p>
          <a:p>
            <a:pPr marL="216000" indent="-216000">
              <a:lnSpc>
                <a:spcPct val="100000"/>
              </a:lnSpc>
            </a:pPr>
            <a:r>
              <a:rPr lang="en-US" sz="2000" b="0" strike="noStrike" spc="-1" dirty="0">
                <a:latin typeface="Arial"/>
              </a:rPr>
              <a:t>This ministry team will develop a new environment for being and making disciples</a:t>
            </a:r>
          </a:p>
          <a:p>
            <a:pPr marL="216000" indent="-216000">
              <a:lnSpc>
                <a:spcPct val="100000"/>
              </a:lnSpc>
            </a:pPr>
            <a:r>
              <a:rPr lang="en-US" sz="2000" b="1" i="0" u="sng" strike="noStrike" spc="-1" dirty="0">
                <a:latin typeface="Arial"/>
              </a:rPr>
              <a:t>Build a Team</a:t>
            </a:r>
            <a:r>
              <a:rPr lang="en-US" sz="2000" b="0" strike="noStrike" spc="-1" dirty="0">
                <a:latin typeface="Arial"/>
              </a:rPr>
              <a:t>:</a:t>
            </a:r>
          </a:p>
          <a:p>
            <a:pPr marL="216000" indent="-216000">
              <a:lnSpc>
                <a:spcPct val="100000"/>
              </a:lnSpc>
            </a:pPr>
            <a:r>
              <a:rPr lang="en-US" sz="2000" b="0" strike="noStrike" spc="-1" dirty="0">
                <a:latin typeface="Arial"/>
              </a:rPr>
              <a:t>Works to build this team of spiritual leaders (becoming like Jesus) who are Loving, Learning, and Leading together in covenant.</a:t>
            </a:r>
          </a:p>
          <a:p>
            <a:pPr marL="216000" indent="-216000">
              <a:lnSpc>
                <a:spcPct val="100000"/>
              </a:lnSpc>
            </a:pPr>
            <a:r>
              <a:rPr lang="en-US" sz="2000" b="0" strike="noStrike" spc="-1" dirty="0">
                <a:latin typeface="Arial"/>
              </a:rPr>
              <a:t>The team will use the </a:t>
            </a:r>
            <a:r>
              <a:rPr lang="en-US" sz="2000" b="0" strike="noStrike" spc="-1" dirty="0" err="1">
                <a:latin typeface="Arial"/>
              </a:rPr>
              <a:t>L3</a:t>
            </a:r>
            <a:r>
              <a:rPr lang="en-US" sz="2000" b="0" strike="noStrike" spc="-1" dirty="0">
                <a:latin typeface="Arial"/>
              </a:rPr>
              <a:t> process</a:t>
            </a:r>
          </a:p>
          <a:p>
            <a:pPr marL="216000" indent="-216000">
              <a:lnSpc>
                <a:spcPct val="100000"/>
              </a:lnSpc>
            </a:pPr>
            <a:r>
              <a:rPr lang="en-US" sz="2000" b="1" strike="noStrike" spc="-1" dirty="0">
                <a:latin typeface="Arial"/>
              </a:rPr>
              <a:t>Loving</a:t>
            </a:r>
            <a:r>
              <a:rPr lang="en-US" sz="2000" b="0" strike="noStrike" spc="-1" dirty="0">
                <a:latin typeface="Arial"/>
              </a:rPr>
              <a:t> God &amp; Neighbor through spiritual formation &amp; worship</a:t>
            </a:r>
          </a:p>
          <a:p>
            <a:pPr marL="216000" indent="-216000">
              <a:lnSpc>
                <a:spcPct val="100000"/>
              </a:lnSpc>
            </a:pPr>
            <a:r>
              <a:rPr lang="en-US" sz="2000" b="0" strike="noStrike" spc="-1" dirty="0">
                <a:latin typeface="Arial"/>
              </a:rPr>
              <a:t>Formation - the process of being conformed to the image of Christ,  a servant of others for the sake of God’s mission. Individuals are asked to share their journey and relationship with God.</a:t>
            </a:r>
          </a:p>
          <a:p>
            <a:pPr marL="216000" indent="-216000">
              <a:lnSpc>
                <a:spcPct val="100000"/>
              </a:lnSpc>
            </a:pPr>
            <a:r>
              <a:rPr lang="en-US" sz="2000" b="1" strike="noStrike" spc="-1" dirty="0">
                <a:latin typeface="Arial"/>
              </a:rPr>
              <a:t>Learning</a:t>
            </a:r>
            <a:r>
              <a:rPr lang="en-US" sz="2000" b="0" strike="noStrike" spc="-1" dirty="0">
                <a:latin typeface="Arial"/>
              </a:rPr>
              <a:t>  through</a:t>
            </a:r>
          </a:p>
          <a:p>
            <a:pPr marL="216000" indent="-216000">
              <a:lnSpc>
                <a:spcPct val="100000"/>
              </a:lnSpc>
            </a:pPr>
            <a:r>
              <a:rPr lang="en-US" sz="2000" b="0" strike="noStrike" spc="-1" dirty="0">
                <a:latin typeface="Arial"/>
              </a:rPr>
              <a:t>Personal and organizational examination</a:t>
            </a:r>
          </a:p>
          <a:p>
            <a:pPr marL="216000" indent="-216000">
              <a:lnSpc>
                <a:spcPct val="100000"/>
              </a:lnSpc>
            </a:pPr>
            <a:r>
              <a:rPr lang="en-US" sz="2000" b="0" strike="noStrike" spc="-1" dirty="0">
                <a:latin typeface="Arial"/>
              </a:rPr>
              <a:t>Ministry Action Planning</a:t>
            </a:r>
          </a:p>
          <a:p>
            <a:pPr marL="216000" indent="-216000">
              <a:lnSpc>
                <a:spcPct val="100000"/>
              </a:lnSpc>
            </a:pPr>
            <a:r>
              <a:rPr lang="en-US" sz="2000" b="0" strike="noStrike" spc="-1" dirty="0">
                <a:latin typeface="Arial"/>
              </a:rPr>
              <a:t>Reading and study of materials together</a:t>
            </a:r>
          </a:p>
          <a:p>
            <a:pPr marL="216000" indent="-216000">
              <a:lnSpc>
                <a:spcPct val="100000"/>
              </a:lnSpc>
            </a:pPr>
            <a:r>
              <a:rPr lang="en-US" sz="2000" b="1" strike="noStrike" spc="-1" dirty="0">
                <a:latin typeface="Arial"/>
              </a:rPr>
              <a:t>Leading</a:t>
            </a:r>
            <a:r>
              <a:rPr lang="en-US" sz="2000" b="0" strike="noStrike" spc="-1" dirty="0">
                <a:latin typeface="Arial"/>
              </a:rPr>
              <a:t> by</a:t>
            </a:r>
          </a:p>
          <a:p>
            <a:pPr marL="216000" indent="-216000">
              <a:lnSpc>
                <a:spcPct val="100000"/>
              </a:lnSpc>
            </a:pPr>
            <a:r>
              <a:rPr lang="en-US" sz="2000" b="0" strike="noStrike" spc="-1" dirty="0">
                <a:latin typeface="Arial"/>
              </a:rPr>
              <a:t>Participation in or development of a team </a:t>
            </a:r>
          </a:p>
          <a:p>
            <a:pPr marL="216000" indent="-216000">
              <a:lnSpc>
                <a:spcPct val="100000"/>
              </a:lnSpc>
            </a:pPr>
            <a:r>
              <a:rPr lang="en-US" sz="2000" b="0" strike="noStrike" spc="-1" dirty="0">
                <a:latin typeface="Arial"/>
              </a:rPr>
              <a:t>Participation in building a Ministry Action Plan</a:t>
            </a:r>
          </a:p>
          <a:p>
            <a:pPr marL="216000" indent="-216000">
              <a:lnSpc>
                <a:spcPct val="100000"/>
              </a:lnSpc>
            </a:pPr>
            <a:r>
              <a:rPr lang="en-US" sz="2000" b="0" strike="noStrike" spc="-1" dirty="0">
                <a:latin typeface="Arial"/>
              </a:rPr>
              <a:t>Implementation of the Ministry Action Plan developed by the team </a:t>
            </a:r>
          </a:p>
          <a:p>
            <a:pPr marL="216000" indent="-216000">
              <a:lnSpc>
                <a:spcPct val="100000"/>
              </a:lnSpc>
            </a:pPr>
            <a:endParaRPr lang="en-US" sz="2000" b="0" strike="noStrike" spc="-1" dirty="0">
              <a:latin typeface="Arial"/>
            </a:endParaRPr>
          </a:p>
          <a:p>
            <a:pPr marL="216000" indent="-216000">
              <a:lnSpc>
                <a:spcPct val="100000"/>
              </a:lnSpc>
            </a:pPr>
            <a:endParaRPr lang="en-US" sz="2000" b="0" strike="noStrike" spc="-1" dirty="0">
              <a:latin typeface="Arial"/>
            </a:endParaRPr>
          </a:p>
          <a:p>
            <a:pPr marL="216000" indent="-216000">
              <a:lnSpc>
                <a:spcPct val="100000"/>
              </a:lnSpc>
            </a:pPr>
            <a:r>
              <a:rPr lang="en-US" sz="2000" b="1" u="sng" strike="noStrike" spc="-1" dirty="0">
                <a:latin typeface="Arial"/>
              </a:rPr>
              <a:t>Design a Generative System</a:t>
            </a:r>
            <a:r>
              <a:rPr lang="en-US" sz="2000" b="0" strike="noStrike" spc="-1" dirty="0">
                <a:latin typeface="Arial"/>
              </a:rPr>
              <a:t>:</a:t>
            </a:r>
          </a:p>
          <a:p>
            <a:pPr marL="216000" indent="-216000">
              <a:lnSpc>
                <a:spcPct val="100000"/>
              </a:lnSpc>
            </a:pPr>
            <a:r>
              <a:rPr lang="en-US" sz="2000" b="0" strike="noStrike" spc="-1" dirty="0">
                <a:latin typeface="Arial"/>
              </a:rPr>
              <a:t>Clarifies our Values, Mission, and Vision (Focus)</a:t>
            </a:r>
          </a:p>
          <a:p>
            <a:pPr marL="216000" indent="-216000">
              <a:lnSpc>
                <a:spcPct val="100000"/>
              </a:lnSpc>
            </a:pPr>
            <a:r>
              <a:rPr lang="en-US" sz="2000" b="0" strike="noStrike" spc="-1" dirty="0">
                <a:latin typeface="Arial"/>
              </a:rPr>
              <a:t>Develops MAP (Ministry Action Planning) answering: </a:t>
            </a:r>
          </a:p>
          <a:p>
            <a:pPr marL="216000" indent="-216000">
              <a:lnSpc>
                <a:spcPct val="100000"/>
              </a:lnSpc>
            </a:pPr>
            <a:r>
              <a:rPr lang="en-US" sz="2000" b="0" strike="noStrike" spc="-1" dirty="0">
                <a:latin typeface="Arial"/>
              </a:rPr>
              <a:t>Who are we?</a:t>
            </a:r>
          </a:p>
          <a:p>
            <a:pPr marL="216000" indent="-216000">
              <a:lnSpc>
                <a:spcPct val="100000"/>
              </a:lnSpc>
            </a:pPr>
            <a:r>
              <a:rPr lang="en-US" sz="2000" b="0" strike="noStrike" spc="-1" dirty="0">
                <a:latin typeface="Arial"/>
              </a:rPr>
              <a:t>Where are we?</a:t>
            </a:r>
          </a:p>
          <a:p>
            <a:pPr marL="216000" indent="-216000">
              <a:lnSpc>
                <a:spcPct val="100000"/>
              </a:lnSpc>
            </a:pPr>
            <a:r>
              <a:rPr lang="en-US" sz="2000" b="0" strike="noStrike" spc="-1" dirty="0">
                <a:latin typeface="Arial"/>
              </a:rPr>
              <a:t>What is God calling us to?</a:t>
            </a:r>
          </a:p>
          <a:p>
            <a:pPr marL="216000" indent="-216000">
              <a:lnSpc>
                <a:spcPct val="100000"/>
              </a:lnSpc>
            </a:pPr>
            <a:r>
              <a:rPr lang="en-US" sz="2000" b="0" strike="noStrike" spc="-1" dirty="0">
                <a:latin typeface="Arial"/>
              </a:rPr>
              <a:t>How do we get there?</a:t>
            </a:r>
          </a:p>
          <a:p>
            <a:pPr marL="216000" indent="-216000">
              <a:lnSpc>
                <a:spcPct val="100000"/>
              </a:lnSpc>
            </a:pPr>
            <a:endParaRPr lang="en-US" sz="2000" b="0" strike="noStrike" spc="-1" dirty="0">
              <a:latin typeface="Arial"/>
            </a:endParaRPr>
          </a:p>
          <a:p>
            <a:pPr marL="216000" indent="-216000">
              <a:lnSpc>
                <a:spcPct val="100000"/>
              </a:lnSpc>
            </a:pPr>
            <a:r>
              <a:rPr lang="en-US" sz="2000" b="1" u="sng" strike="noStrike" spc="-1" dirty="0">
                <a:latin typeface="Arial"/>
              </a:rPr>
              <a:t>Move towards mission:</a:t>
            </a:r>
          </a:p>
          <a:p>
            <a:pPr marL="216000" indent="-216000">
              <a:lnSpc>
                <a:spcPct val="100000"/>
              </a:lnSpc>
            </a:pPr>
            <a:r>
              <a:rPr lang="en-US" sz="2000" b="0" strike="noStrike" spc="-1" dirty="0">
                <a:latin typeface="Arial"/>
              </a:rPr>
              <a:t>The </a:t>
            </a:r>
            <a:r>
              <a:rPr lang="en-US" sz="2000" b="0" strike="noStrike" spc="-1" dirty="0" err="1">
                <a:latin typeface="Arial"/>
              </a:rPr>
              <a:t>SLI</a:t>
            </a:r>
            <a:r>
              <a:rPr lang="en-US" sz="2000" b="0" strike="noStrike" spc="-1" dirty="0">
                <a:latin typeface="Arial"/>
              </a:rPr>
              <a:t> </a:t>
            </a:r>
            <a:r>
              <a:rPr lang="en-US" sz="2000" b="0" strike="noStrike" spc="-1" dirty="0" err="1">
                <a:latin typeface="Arial"/>
              </a:rPr>
              <a:t>L3</a:t>
            </a:r>
            <a:r>
              <a:rPr lang="en-US" sz="2000" b="0" strike="noStrike" spc="-1" dirty="0">
                <a:latin typeface="Arial"/>
              </a:rPr>
              <a:t> culture is built upon sustainable underlying principles that do not change.</a:t>
            </a:r>
          </a:p>
          <a:p>
            <a:pPr marL="216000" indent="-216000">
              <a:lnSpc>
                <a:spcPct val="100000"/>
              </a:lnSpc>
            </a:pPr>
            <a:r>
              <a:rPr lang="en-US" sz="2000" b="0" strike="noStrike" spc="-1" dirty="0">
                <a:latin typeface="Arial"/>
              </a:rPr>
              <a:t>Processes are the outflow of those principles that don’t compromise principles and lead us to the results of Generative Ministry.  Personal, Organizational and Community transformation will occur if we truly live into this </a:t>
            </a:r>
            <a:r>
              <a:rPr lang="en-US" sz="2000" b="0" strike="noStrike" spc="-1" dirty="0" err="1">
                <a:latin typeface="Arial"/>
              </a:rPr>
              <a:t>L3</a:t>
            </a:r>
            <a:r>
              <a:rPr lang="en-US" sz="2000" b="0" strike="noStrike" spc="-1" dirty="0">
                <a:latin typeface="Arial"/>
              </a:rPr>
              <a:t> culture.</a:t>
            </a:r>
          </a:p>
          <a:p>
            <a:pPr marL="216000" indent="-216000">
              <a:lnSpc>
                <a:spcPct val="100000"/>
              </a:lnSpc>
            </a:pPr>
            <a:r>
              <a:rPr lang="en-US" sz="2000" b="0" strike="noStrike" spc="-1" dirty="0">
                <a:latin typeface="Arial"/>
              </a:rPr>
              <a:t>The impact from these principles and processes is the movement toward the identified Mission.  The continual improvement and action will increase and insure this movement toward the identified Mission.</a:t>
            </a:r>
          </a:p>
          <a:p>
            <a:pPr marL="216000" indent="-216000">
              <a:lnSpc>
                <a:spcPct val="100000"/>
              </a:lnSpc>
            </a:pPr>
            <a:endParaRPr lang="en-US" sz="2000" b="0" strike="noStrike" spc="-1" dirty="0">
              <a:latin typeface="Arial"/>
            </a:endParaRPr>
          </a:p>
          <a:p>
            <a:pPr marL="216000" indent="-216000">
              <a:lnSpc>
                <a:spcPct val="100000"/>
              </a:lnSpc>
            </a:pPr>
            <a:r>
              <a:rPr lang="en-US" sz="2000" b="0" strike="noStrike" spc="-1" dirty="0">
                <a:latin typeface="Arial"/>
              </a:rPr>
              <a:t>The outcome of moving towards the identified Mission include:</a:t>
            </a:r>
          </a:p>
          <a:p>
            <a:pPr marL="216000" indent="-216000">
              <a:lnSpc>
                <a:spcPct val="100000"/>
              </a:lnSpc>
            </a:pPr>
            <a:endParaRPr lang="en-US" sz="2000" b="0" strike="noStrike" spc="-1" dirty="0">
              <a:latin typeface="Arial"/>
            </a:endParaRPr>
          </a:p>
          <a:p>
            <a:pPr marL="216000" indent="-216000">
              <a:lnSpc>
                <a:spcPct val="100000"/>
              </a:lnSpc>
            </a:pPr>
            <a:r>
              <a:rPr lang="en-US" sz="2000" b="0" strike="noStrike" spc="-1" dirty="0">
                <a:latin typeface="Arial"/>
              </a:rPr>
              <a:t>An environment where persons can be and can make disciples.</a:t>
            </a:r>
          </a:p>
          <a:p>
            <a:pPr marL="216000" indent="-216000">
              <a:lnSpc>
                <a:spcPct val="100000"/>
              </a:lnSpc>
            </a:pPr>
            <a:r>
              <a:rPr lang="en-US" sz="2000" b="0" strike="noStrike" spc="-1" dirty="0">
                <a:latin typeface="Arial"/>
              </a:rPr>
              <a:t>Discovering Adaptive Solutions </a:t>
            </a:r>
          </a:p>
          <a:p>
            <a:pPr marL="216000" indent="-216000">
              <a:lnSpc>
                <a:spcPct val="100000"/>
              </a:lnSpc>
            </a:pPr>
            <a:r>
              <a:rPr lang="en-US" sz="2000" b="0" strike="noStrike" spc="-1" dirty="0">
                <a:latin typeface="Arial"/>
              </a:rPr>
              <a:t>Creating Generative Ministry</a:t>
            </a:r>
          </a:p>
          <a:p>
            <a:pPr marL="216000" indent="-216000">
              <a:lnSpc>
                <a:spcPct val="100000"/>
              </a:lnSpc>
            </a:pPr>
            <a:r>
              <a:rPr lang="en-US" sz="2000" b="0" strike="noStrike" spc="-1" dirty="0">
                <a:latin typeface="Arial"/>
              </a:rPr>
              <a:t>Establishing  Accountability</a:t>
            </a:r>
          </a:p>
          <a:p>
            <a:pPr marL="216000" indent="-216000">
              <a:lnSpc>
                <a:spcPct val="100000"/>
              </a:lnSpc>
            </a:pPr>
            <a:r>
              <a:rPr lang="en-US" sz="2000" b="0" strike="noStrike" spc="-1" dirty="0">
                <a:latin typeface="Arial"/>
              </a:rPr>
              <a:t>Committing  to bringing transformation to both the church and the community by putting the MAP into action</a:t>
            </a:r>
          </a:p>
          <a:p>
            <a:pPr marL="216000" indent="-216000">
              <a:lnSpc>
                <a:spcPct val="100000"/>
              </a:lnSpc>
            </a:pPr>
            <a:endParaRPr lang="en-US" sz="2000" b="0" strike="noStrike" spc="-1" dirty="0">
              <a:latin typeface="Arial"/>
            </a:endParaRPr>
          </a:p>
          <a:p>
            <a:pPr marL="216000" indent="-216000">
              <a:lnSpc>
                <a:spcPct val="100000"/>
              </a:lnSpc>
            </a:pPr>
            <a:endParaRPr lang="en-US" sz="2000" b="0" strike="noStrike" spc="-1" dirty="0">
              <a:latin typeface="Arial"/>
            </a:endParaRPr>
          </a:p>
          <a:p>
            <a:pPr marL="216000" indent="-216000">
              <a:lnSpc>
                <a:spcPct val="100000"/>
              </a:lnSpc>
            </a:pPr>
            <a:r>
              <a:rPr lang="en-US" sz="2000" b="0" strike="noStrike" spc="-1" dirty="0">
                <a:latin typeface="Arial"/>
              </a:rPr>
              <a:t>The concepts in this presentation are the intellectual property of Spiritual Leadership Inc., except as noted otherwise.</a:t>
            </a:r>
          </a:p>
          <a:p>
            <a:pPr marL="216000" indent="-216000">
              <a:lnSpc>
                <a:spcPct val="100000"/>
              </a:lnSpc>
            </a:pPr>
            <a:r>
              <a:rPr lang="en-US" sz="2000" b="0" strike="noStrike" spc="-1" dirty="0">
                <a:latin typeface="Arial"/>
              </a:rPr>
              <a:t>Copyright © 2021 Spiritual Leadership, Inc. All Rights Reserved. Version 6.0</a:t>
            </a:r>
          </a:p>
          <a:p>
            <a:pPr marL="216000" indent="-216000">
              <a:lnSpc>
                <a:spcPct val="100000"/>
              </a:lnSpc>
            </a:pPr>
            <a:endParaRPr lang="en-US" sz="2000" b="0" strike="noStrike" spc="-1" dirty="0">
              <a:latin typeface="Arial"/>
            </a:endParaRPr>
          </a:p>
          <a:p>
            <a:pPr marL="216000" indent="-216000">
              <a:lnSpc>
                <a:spcPct val="100000"/>
              </a:lnSpc>
            </a:pPr>
            <a:endParaRPr lang="en-US" sz="2000" b="0" strike="noStrike" spc="-1" dirty="0">
              <a:latin typeface="Arial"/>
            </a:endParaRPr>
          </a:p>
          <a:p>
            <a:pPr marL="216000" indent="-216000">
              <a:lnSpc>
                <a:spcPct val="100000"/>
              </a:lnSpc>
            </a:pPr>
            <a:endParaRPr lang="en-US" sz="2000" b="0" strike="noStrike" spc="-1" dirty="0">
              <a:latin typeface="Arial"/>
            </a:endParaRPr>
          </a:p>
        </p:txBody>
      </p:sp>
      <p:sp>
        <p:nvSpPr>
          <p:cNvPr id="1516" name="CustomShape 3"/>
          <p:cNvSpPr/>
          <p:nvPr/>
        </p:nvSpPr>
        <p:spPr>
          <a:xfrm>
            <a:off x="3884760" y="8685360"/>
            <a:ext cx="2971080" cy="4579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AD7DFBA-F054-42F8-8341-9D9DD54CBEAC}" type="slidenum">
              <a:rPr kumimoji="0" lang="en-US" sz="1200" b="0" i="0" u="none" strike="noStrike" kern="1200" cap="none" spc="-1" normalizeH="0" baseline="0" noProof="0">
                <a:ln>
                  <a:noFill/>
                </a:ln>
                <a:solidFill>
                  <a:srgbClr val="000000"/>
                </a:solidFill>
                <a:effectLst/>
                <a:uLnTx/>
                <a:uFillTx/>
                <a:latin typeface="Calibri"/>
                <a:ea typeface="DejaVu Sans"/>
                <a:cs typeface="DejaVu Sans"/>
              </a:rPr>
              <a:pPr marL="0" marR="0" lvl="0" indent="0" algn="r" defTabSz="914400" rtl="0" eaLnBrk="1" fontAlgn="auto" latinLnBrk="0" hangingPunct="1">
                <a:lnSpc>
                  <a:spcPct val="100000"/>
                </a:lnSpc>
                <a:spcBef>
                  <a:spcPts val="0"/>
                </a:spcBef>
                <a:spcAft>
                  <a:spcPts val="0"/>
                </a:spcAft>
                <a:buClrTx/>
                <a:buSzTx/>
                <a:buFontTx/>
                <a:buNone/>
                <a:tabLst/>
                <a:defRPr/>
              </a:pPr>
              <a:t>106</a:t>
            </a:fld>
            <a:endParaRPr kumimoji="0" lang="en-US" sz="1200" b="0" i="0" u="none" strike="noStrike" kern="1200" cap="none" spc="-1" normalizeH="0" baseline="0" noProof="0">
              <a:ln>
                <a:noFill/>
              </a:ln>
              <a:solidFill>
                <a:prstClr val="black"/>
              </a:solidFill>
              <a:effectLst/>
              <a:uLnTx/>
              <a:uFillTx/>
              <a:latin typeface="Arial"/>
              <a:ea typeface="DejaVu Sans"/>
              <a:cs typeface="DejaVu Sans"/>
            </a:endParaRPr>
          </a:p>
        </p:txBody>
      </p:sp>
    </p:spTree>
    <p:extLst>
      <p:ext uri="{BB962C8B-B14F-4D97-AF65-F5344CB8AC3E}">
        <p14:creationId xmlns:p14="http://schemas.microsoft.com/office/powerpoint/2010/main" val="127724943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Facilitator Notes</a:t>
            </a:r>
          </a:p>
          <a:p>
            <a:endParaRPr lang="en-US" dirty="0"/>
          </a:p>
          <a:p>
            <a:r>
              <a:rPr lang="en-US" dirty="0"/>
              <a:t>Developing</a:t>
            </a:r>
            <a:r>
              <a:rPr lang="en-US" baseline="0" dirty="0"/>
              <a:t> their</a:t>
            </a:r>
            <a:r>
              <a:rPr lang="en-US" dirty="0"/>
              <a:t> MAP (Ministry Action Planning) answering (from</a:t>
            </a:r>
            <a:r>
              <a:rPr lang="en-US" baseline="0" dirty="0"/>
              <a:t> the bottom up)</a:t>
            </a:r>
            <a:r>
              <a:rPr lang="en-US" dirty="0"/>
              <a:t>: </a:t>
            </a:r>
          </a:p>
          <a:p>
            <a:r>
              <a:rPr lang="en-US" dirty="0"/>
              <a:t>What is important too important to compromise?</a:t>
            </a:r>
          </a:p>
          <a:p>
            <a:r>
              <a:rPr lang="en-US" dirty="0"/>
              <a:t>Why do we exist?</a:t>
            </a:r>
          </a:p>
          <a:p>
            <a:r>
              <a:rPr lang="en-US" dirty="0"/>
              <a:t>Where are we now…really?</a:t>
            </a:r>
          </a:p>
          <a:p>
            <a:r>
              <a:rPr lang="en-US" dirty="0"/>
              <a:t>Where is God leading us?</a:t>
            </a:r>
          </a:p>
          <a:p>
            <a:r>
              <a:rPr lang="en-US" dirty="0"/>
              <a:t>How will we get there?</a:t>
            </a:r>
          </a:p>
          <a:p>
            <a:endParaRPr lang="en-US" dirty="0"/>
          </a:p>
          <a:p>
            <a:r>
              <a:rPr lang="en-US" dirty="0"/>
              <a:t>This is an introductory slide to the MAP (Ministry Action Plan) Don’t get caught up in trying to explain the complexity of the MAP, but rather paint a broad stroke picture of the process and the key 5 questions at this point.  Reassure them that they will have time and good instruction/learning about each of these as the process continues.  Each of these</a:t>
            </a:r>
            <a:r>
              <a:rPr lang="en-US" baseline="0" dirty="0"/>
              <a:t> sections (Context, Vision, Focus, Systems/Strategies) have a specific Learning component.</a:t>
            </a:r>
            <a:endParaRPr lang="en-US" dirty="0"/>
          </a:p>
          <a:p>
            <a:endParaRPr lang="en-US" dirty="0"/>
          </a:p>
          <a:p>
            <a:r>
              <a:rPr lang="en-US" dirty="0"/>
              <a:t>The Ministry Action Plan is a simple format.  There are just 5 different key areas: building the right type of team,  understanding the context or the existing reality, knowing what your focus is, building a system to reach towards a vision, and then putting it into practice. </a:t>
            </a:r>
          </a:p>
          <a:p>
            <a:endParaRPr lang="en-US" dirty="0"/>
          </a:p>
          <a:p>
            <a:r>
              <a:rPr lang="en-US" dirty="0"/>
              <a:t>Spend a few minutes actually answering the questions as it relates to their ministry.   Again, paint the picture that together they will discern the answers to these questions, but do not have to have the answers at this point.</a:t>
            </a:r>
          </a:p>
          <a:p>
            <a:endParaRPr lang="en-US" dirty="0"/>
          </a:p>
          <a:p>
            <a:endParaRPr lang="en-US" dirty="0"/>
          </a:p>
          <a:p>
            <a:r>
              <a:rPr lang="en-US" dirty="0"/>
              <a:t> The concepts in this presentation are the intellectual property of Spiritual Leadership Inc., except as noted otherwise.</a:t>
            </a:r>
          </a:p>
          <a:p>
            <a:r>
              <a:rPr lang="en-US" dirty="0"/>
              <a:t>Copyright © 2016 Spiritual Leadership, Inc. All Rights Reserved. </a:t>
            </a:r>
          </a:p>
          <a:p>
            <a:endParaRPr lang="en-US" dirty="0"/>
          </a:p>
        </p:txBody>
      </p:sp>
      <p:sp>
        <p:nvSpPr>
          <p:cNvPr id="4" name="Slide Number Placeholder 3"/>
          <p:cNvSpPr>
            <a:spLocks noGrp="1"/>
          </p:cNvSpPr>
          <p:nvPr>
            <p:ph type="sldNum" sz="quarter" idx="10"/>
          </p:nvPr>
        </p:nvSpPr>
        <p:spPr/>
        <p:txBody>
          <a:bodyPr/>
          <a:lstStyle/>
          <a:p>
            <a:fld id="{3F9E4716-D8EB-4B59-9D16-F0B5C89847C6}" type="slidenum">
              <a:rPr lang="en-US" smtClean="0"/>
              <a:t>107</a:t>
            </a:fld>
            <a:endParaRPr lang="en-US"/>
          </a:p>
        </p:txBody>
      </p:sp>
    </p:spTree>
    <p:extLst>
      <p:ext uri="{BB962C8B-B14F-4D97-AF65-F5344CB8AC3E}">
        <p14:creationId xmlns:p14="http://schemas.microsoft.com/office/powerpoint/2010/main" val="33728199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8018" name="Rectangle 2"/>
          <p:cNvSpPr>
            <a:spLocks noGrp="1" noRot="1" noChangeAspect="1" noChangeArrowheads="1" noTextEdit="1"/>
          </p:cNvSpPr>
          <p:nvPr>
            <p:ph type="sldImg"/>
          </p:nvPr>
        </p:nvSpPr>
        <p:spPr bwMode="auto">
          <a:xfrm>
            <a:off x="361950" y="688975"/>
            <a:ext cx="6135688" cy="3452813"/>
          </a:xfrm>
          <a:prstGeom prst="rect">
            <a:avLst/>
          </a:prstGeom>
          <a:solidFill>
            <a:srgbClr val="FFFFFF"/>
          </a:solidFill>
          <a:ln>
            <a:solidFill>
              <a:srgbClr val="000000"/>
            </a:solidFill>
            <a:miter lim="800000"/>
            <a:headEnd/>
            <a:tailEnd/>
          </a:ln>
        </p:spPr>
      </p:sp>
      <p:sp>
        <p:nvSpPr>
          <p:cNvPr id="1238019" name="Rectangle 3"/>
          <p:cNvSpPr>
            <a:spLocks noGrp="1" noChangeArrowheads="1"/>
          </p:cNvSpPr>
          <p:nvPr>
            <p:ph type="body" idx="1"/>
          </p:nvPr>
        </p:nvSpPr>
        <p:spPr bwMode="auto">
          <a:xfrm>
            <a:off x="914093" y="4371879"/>
            <a:ext cx="5031350" cy="4065540"/>
          </a:xfrm>
          <a:prstGeom prst="rect">
            <a:avLst/>
          </a:prstGeom>
          <a:solidFill>
            <a:srgbClr val="FFFFFF"/>
          </a:solidFill>
          <a:ln>
            <a:solidFill>
              <a:srgbClr val="000000"/>
            </a:solidFill>
            <a:miter lim="800000"/>
            <a:headEnd/>
            <a:tailEnd/>
          </a:ln>
        </p:spPr>
        <p:txBody>
          <a:bodyPr lIns="91794" tIns="45897" rIns="91794" bIns="45897">
            <a:prstTxWarp prst="textNoShape">
              <a:avLst/>
            </a:prstTxWarp>
          </a:bodyPr>
          <a:lstStyle/>
          <a:p>
            <a:r>
              <a:rPr lang="en-US" dirty="0"/>
              <a:t>*</a:t>
            </a:r>
          </a:p>
          <a:p>
            <a:r>
              <a:rPr lang="en-US" dirty="0"/>
              <a:t>Facilitator</a:t>
            </a:r>
            <a:r>
              <a:rPr lang="en-US" baseline="0" dirty="0"/>
              <a:t> Notes:</a:t>
            </a:r>
          </a:p>
          <a:p>
            <a:pPr marL="171450" indent="-171450">
              <a:buFont typeface="Arial" pitchFamily="34" charset="0"/>
              <a:buChar char="•"/>
            </a:pPr>
            <a:r>
              <a:rPr lang="en-US" baseline="0" dirty="0"/>
              <a:t>This slide is here to help in reviewing where we are headed and the parts that involved in getting there. </a:t>
            </a:r>
          </a:p>
          <a:p>
            <a:pPr marL="171450" indent="-171450">
              <a:buFont typeface="Arial" pitchFamily="34" charset="0"/>
              <a:buChar char="•"/>
            </a:pPr>
            <a:r>
              <a:rPr lang="en-US" baseline="0" dirty="0"/>
              <a:t>Start at the bottom and let the team members explain each piece – this will give you an idea of where they are in understanding</a:t>
            </a:r>
            <a:endParaRPr lang="en-US" dirty="0"/>
          </a:p>
          <a:p>
            <a:endParaRPr lang="en-US" dirty="0"/>
          </a:p>
          <a:p>
            <a:r>
              <a:rPr lang="en-US" dirty="0"/>
              <a:t>The concepts in this presentation are the intellectual property of Spiritual Leadership Inc., except as noted otherwise.</a:t>
            </a:r>
          </a:p>
          <a:p>
            <a:r>
              <a:rPr lang="en-US" dirty="0"/>
              <a:t>Copyright © 2016 Spiritual Leadership, Inc. All Rights Reserved. </a:t>
            </a:r>
          </a:p>
          <a:p>
            <a:endParaRPr lang="en-US" dirty="0"/>
          </a:p>
        </p:txBody>
      </p:sp>
    </p:spTree>
    <p:extLst>
      <p:ext uri="{BB962C8B-B14F-4D97-AF65-F5344CB8AC3E}">
        <p14:creationId xmlns:p14="http://schemas.microsoft.com/office/powerpoint/2010/main" val="370007387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Facilitator Notes</a:t>
            </a:r>
          </a:p>
          <a:p>
            <a:r>
              <a:rPr lang="en-US" dirty="0"/>
              <a:t>Make</a:t>
            </a:r>
            <a:r>
              <a:rPr lang="en-US" baseline="0" dirty="0"/>
              <a:t> copies of the 1-page MAP blank template and the 1-page MAP guidelines (a copy of which is on the following slide to project to the group).</a:t>
            </a:r>
          </a:p>
          <a:p>
            <a:r>
              <a:rPr lang="en-US" baseline="0" dirty="0"/>
              <a:t>Using the guide and having the team take notes on their blank copy, lead them as quickly as they can manage through this process. As usual, don’t give them answers but have some in your pocket to suggest in case they get stuck. </a:t>
            </a:r>
          </a:p>
          <a:p>
            <a:endParaRPr lang="en-US" b="0" u="none" baseline="0" dirty="0"/>
          </a:p>
          <a:p>
            <a:r>
              <a:rPr lang="en-US" b="0" u="none" baseline="0" dirty="0"/>
              <a:t>Goal: capture the essence of all the dialog around each area since the journey began, but do so in one short sentence or 2-3 bullets wherever possible.  Ask questions in this direction: “What are the 2 most important insights we’ve discovered about our current context?” or “We haven’t nailed down a vision statement yet, but what 2-3 key phrases or thoughts reflect our common picture of the future?”</a:t>
            </a:r>
          </a:p>
          <a:p>
            <a:r>
              <a:rPr lang="en-US" b="0" u="none" baseline="0" dirty="0"/>
              <a:t>Note: Values is the one area not easily amenable to the 2-3 bullets approach.  Capture instead the best ‘short list’ of values the team has come up with so far, or at least a reflection of the dialog and lists to date.</a:t>
            </a:r>
          </a:p>
          <a:p>
            <a:endParaRPr lang="en-US" baseline="0" dirty="0"/>
          </a:p>
          <a:p>
            <a:r>
              <a:rPr lang="en-US" baseline="0" dirty="0"/>
              <a:t>Timeframe:  the 30 min. time limit is meant to be very flexible – it’s there to let the team know we’re not just talking about topics now, we’re remembering, summarizing, and getting it down quickly.</a:t>
            </a:r>
          </a:p>
          <a:p>
            <a:endParaRPr lang="en-US" b="1" baseline="0" dirty="0"/>
          </a:p>
          <a:p>
            <a:pPr marL="234841" indent="-234841" defTabSz="939363">
              <a:buFont typeface="Arial" pitchFamily="34" charset="0"/>
              <a:buChar char="•"/>
              <a:defRPr/>
            </a:pPr>
            <a:r>
              <a:rPr lang="en-US" b="1" baseline="0" dirty="0"/>
              <a:t>Do not leave this meeting without a 1-page MAP in hand!  </a:t>
            </a:r>
            <a:r>
              <a:rPr lang="en-US" b="0" baseline="0" dirty="0"/>
              <a:t>And do this even if you had not written anything down at all until now!  The team has been talking about these things each time, even if they haven’t organized the dialog by topic at the time. Help the team see they’ve got a lot more of their MAP pretty well discerned by now than they probably think they have.  This exercise will not only be very practical for them but should also give them a sense of accomplishment and a sense that things are getting clearer now than they may have seemed so far.</a:t>
            </a:r>
          </a:p>
          <a:p>
            <a:endParaRPr lang="en-US" b="0" baseline="0" dirty="0"/>
          </a:p>
          <a:p>
            <a:endParaRPr lang="en-US" b="0" baseline="0" dirty="0"/>
          </a:p>
          <a:p>
            <a:r>
              <a:rPr lang="en-US" dirty="0"/>
              <a:t>The concepts in this presentation are the intellectual property of Spiritual Leadership Inc., except as noted otherwise.</a:t>
            </a:r>
          </a:p>
          <a:p>
            <a:r>
              <a:rPr lang="en-US" dirty="0"/>
              <a:t>Copyright © 2016 Spiritual Leadership, Inc. All Rights Reserved. </a:t>
            </a:r>
          </a:p>
          <a:p>
            <a:endParaRPr lang="en-US" b="0" baseline="0" dirty="0"/>
          </a:p>
          <a:p>
            <a:endParaRPr lang="en-US" b="1" baseline="0" dirty="0"/>
          </a:p>
        </p:txBody>
      </p:sp>
      <p:sp>
        <p:nvSpPr>
          <p:cNvPr id="4" name="Slide Number Placeholder 3"/>
          <p:cNvSpPr>
            <a:spLocks noGrp="1"/>
          </p:cNvSpPr>
          <p:nvPr>
            <p:ph type="sldNum" sz="quarter" idx="10"/>
          </p:nvPr>
        </p:nvSpPr>
        <p:spPr/>
        <p:txBody>
          <a:bodyPr/>
          <a:lstStyle/>
          <a:p>
            <a:fld id="{3F9E4716-D8EB-4B59-9D16-F0B5C89847C6}" type="slidenum">
              <a:rPr lang="en-US" smtClean="0"/>
              <a:t>110</a:t>
            </a:fld>
            <a:endParaRPr lang="en-US"/>
          </a:p>
        </p:txBody>
      </p:sp>
    </p:spTree>
    <p:extLst>
      <p:ext uri="{BB962C8B-B14F-4D97-AF65-F5344CB8AC3E}">
        <p14:creationId xmlns:p14="http://schemas.microsoft.com/office/powerpoint/2010/main" val="120951938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Facilitator Notes</a:t>
            </a:r>
          </a:p>
          <a:p>
            <a:endParaRPr lang="en-US" dirty="0"/>
          </a:p>
          <a:p>
            <a:r>
              <a:rPr lang="en-US" dirty="0"/>
              <a:t>Developing</a:t>
            </a:r>
            <a:r>
              <a:rPr lang="en-US" baseline="0" dirty="0"/>
              <a:t> their</a:t>
            </a:r>
            <a:r>
              <a:rPr lang="en-US" dirty="0"/>
              <a:t> MAP (Ministry Action Planning) answering (from</a:t>
            </a:r>
            <a:r>
              <a:rPr lang="en-US" baseline="0" dirty="0"/>
              <a:t> the bottom up)</a:t>
            </a:r>
            <a:r>
              <a:rPr lang="en-US" dirty="0"/>
              <a:t>: </a:t>
            </a:r>
          </a:p>
          <a:p>
            <a:r>
              <a:rPr lang="en-US" dirty="0"/>
              <a:t>What is important too important to compromise?</a:t>
            </a:r>
          </a:p>
          <a:p>
            <a:r>
              <a:rPr lang="en-US" dirty="0"/>
              <a:t>Why do we exist?</a:t>
            </a:r>
          </a:p>
          <a:p>
            <a:r>
              <a:rPr lang="en-US" dirty="0"/>
              <a:t>Where are we now…really?</a:t>
            </a:r>
          </a:p>
          <a:p>
            <a:r>
              <a:rPr lang="en-US" dirty="0"/>
              <a:t>Where is God leading us?</a:t>
            </a:r>
          </a:p>
          <a:p>
            <a:r>
              <a:rPr lang="en-US" dirty="0"/>
              <a:t>How will we get there?</a:t>
            </a:r>
          </a:p>
          <a:p>
            <a:endParaRPr lang="en-US" dirty="0"/>
          </a:p>
          <a:p>
            <a:r>
              <a:rPr lang="en-US" dirty="0"/>
              <a:t>This is an introductory slide to the MAP (Ministry Action Plan) Don’t get caught up in trying to explain the complexity of the MAP, but rather paint a broad stroke picture of the process and the key 5 questions at this point.  Reassure them that they will have time and good instruction/learning about each of these as the process continues.  Each of these</a:t>
            </a:r>
            <a:r>
              <a:rPr lang="en-US" baseline="0" dirty="0"/>
              <a:t> sections (Context, Vision, Focus, Systems/Strategies) have a specific Learning component.</a:t>
            </a:r>
            <a:endParaRPr lang="en-US" dirty="0"/>
          </a:p>
          <a:p>
            <a:endParaRPr lang="en-US" dirty="0"/>
          </a:p>
          <a:p>
            <a:r>
              <a:rPr lang="en-US" dirty="0"/>
              <a:t>The Ministry Action Plan is a simple format.  There are just 5 different key areas: building the right type of team,  understanding the context or the existing reality, knowing what your focus is, building a system to reach towards a vision, and then putting it into practice. </a:t>
            </a:r>
          </a:p>
          <a:p>
            <a:endParaRPr lang="en-US" dirty="0"/>
          </a:p>
          <a:p>
            <a:r>
              <a:rPr lang="en-US" dirty="0"/>
              <a:t>Spend a few minutes actually answering the questions as it relates to their ministry.   Again, paint the picture that together they will discern the answers to these questions, but do not have to have the answers at this point.</a:t>
            </a:r>
          </a:p>
          <a:p>
            <a:endParaRPr lang="en-US" dirty="0"/>
          </a:p>
          <a:p>
            <a:endParaRPr lang="en-US" dirty="0"/>
          </a:p>
          <a:p>
            <a:r>
              <a:rPr lang="en-US" dirty="0"/>
              <a:t> The concepts in this presentation are the intellectual property of Spiritual Leadership Inc., except as noted otherwise.</a:t>
            </a:r>
          </a:p>
          <a:p>
            <a:r>
              <a:rPr lang="en-US" dirty="0"/>
              <a:t>Copyright © 2016 Spiritual Leadership, Inc. All Rights Reserved. </a:t>
            </a:r>
          </a:p>
          <a:p>
            <a:endParaRPr lang="en-US" dirty="0"/>
          </a:p>
        </p:txBody>
      </p:sp>
      <p:sp>
        <p:nvSpPr>
          <p:cNvPr id="4" name="Slide Number Placeholder 3"/>
          <p:cNvSpPr>
            <a:spLocks noGrp="1"/>
          </p:cNvSpPr>
          <p:nvPr>
            <p:ph type="sldNum" sz="quarter" idx="10"/>
          </p:nvPr>
        </p:nvSpPr>
        <p:spPr/>
        <p:txBody>
          <a:bodyPr/>
          <a:lstStyle/>
          <a:p>
            <a:fld id="{3F9E4716-D8EB-4B59-9D16-F0B5C89847C6}" type="slidenum">
              <a:rPr lang="en-US" smtClean="0"/>
              <a:t>111</a:t>
            </a:fld>
            <a:endParaRPr lang="en-US"/>
          </a:p>
        </p:txBody>
      </p:sp>
    </p:spTree>
    <p:extLst>
      <p:ext uri="{BB962C8B-B14F-4D97-AF65-F5344CB8AC3E}">
        <p14:creationId xmlns:p14="http://schemas.microsoft.com/office/powerpoint/2010/main" val="217656159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concepts in this presentation are the intellectual property of Spiritual Leadership Inc., except as noted otherwise.</a:t>
            </a:r>
          </a:p>
          <a:p>
            <a:r>
              <a:rPr lang="en-US" dirty="0"/>
              <a:t>Copyright © 2016 Spiritual Leadership, Inc. All Rights Reserved. </a:t>
            </a:r>
          </a:p>
          <a:p>
            <a:endParaRPr lang="en-US" dirty="0"/>
          </a:p>
        </p:txBody>
      </p:sp>
      <p:sp>
        <p:nvSpPr>
          <p:cNvPr id="4" name="Slide Number Placeholder 3"/>
          <p:cNvSpPr>
            <a:spLocks noGrp="1"/>
          </p:cNvSpPr>
          <p:nvPr>
            <p:ph type="sldNum" sz="quarter" idx="10"/>
          </p:nvPr>
        </p:nvSpPr>
        <p:spPr/>
        <p:txBody>
          <a:bodyPr/>
          <a:lstStyle/>
          <a:p>
            <a:fld id="{F074379F-4DC4-4448-B53D-DF16DA0A92D8}" type="slidenum">
              <a:rPr lang="en-US" smtClean="0"/>
              <a:t>112</a:t>
            </a:fld>
            <a:endParaRPr lang="en-US"/>
          </a:p>
        </p:txBody>
      </p:sp>
    </p:spTree>
    <p:extLst>
      <p:ext uri="{BB962C8B-B14F-4D97-AF65-F5344CB8AC3E}">
        <p14:creationId xmlns:p14="http://schemas.microsoft.com/office/powerpoint/2010/main" val="296596138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u="none" dirty="0"/>
              <a:t>Facilitator</a:t>
            </a:r>
            <a:r>
              <a:rPr lang="en-US" b="0" u="none" baseline="0" dirty="0"/>
              <a:t> Notes</a:t>
            </a:r>
          </a:p>
          <a:p>
            <a:r>
              <a:rPr lang="en-US" b="0" u="none" baseline="0" dirty="0"/>
              <a:t>Background:</a:t>
            </a:r>
          </a:p>
          <a:p>
            <a:pPr lvl="1"/>
            <a:r>
              <a:rPr lang="en-US" b="0" u="none" baseline="0" dirty="0"/>
              <a:t>This guide is intended to clarify for teams the various parts and pieces of their MAP and how they relate to each other.  It uses everyday terminology.  </a:t>
            </a:r>
          </a:p>
          <a:p>
            <a:pPr lvl="1"/>
            <a:endParaRPr lang="en-US" b="0" u="none" baseline="0" dirty="0"/>
          </a:p>
          <a:p>
            <a:pPr lvl="1"/>
            <a:r>
              <a:rPr lang="en-US" b="0" u="none" baseline="0" dirty="0"/>
              <a:t>What is included on the 1-page MAP summary is the core of each component – Context, Focus (values, mission, vision), and Strategy, with keys to its implementation within the Systems &amp; Strategy section.  In addition, the components are arranged visually to reflect their relationship with each other:  First, the values and mission are at the bottom, forming a foundation on which the rest is built.  The context is next, and it relates directly to the vision way above it, illustrating the gap between the two and the need to fill in that gap productively through strategies – actions addressing ‘How best to close the Gap?’ </a:t>
            </a:r>
          </a:p>
          <a:p>
            <a:pPr lvl="1"/>
            <a:endParaRPr lang="en-US" b="0" u="none" baseline="0" dirty="0"/>
          </a:p>
          <a:p>
            <a:pPr lvl="1"/>
            <a:r>
              <a:rPr lang="en-US" b="0" u="none" baseline="0" dirty="0"/>
              <a:t>Other features included here should inform and guide the implementation of these strategies.  That is, for each main area of strategy, which one person is responsible for it is named in the “Point” column, a date by which that person commits to have it completed is given in the ‘Dates’ column, and what markers or Vital Signs will tell us the strategy is working and bearing fruit.  In essence, these columns answer two key questions the team should become used to asking all the time: “Who will do what by when?”  and “How will we know it’s working?”</a:t>
            </a:r>
          </a:p>
          <a:p>
            <a:pPr lvl="1"/>
            <a:endParaRPr lang="en-US" b="0" u="none" baseline="0" dirty="0"/>
          </a:p>
          <a:p>
            <a:pPr lvl="1"/>
            <a:r>
              <a:rPr lang="en-US" b="0" u="none" baseline="0" dirty="0"/>
              <a:t>At the top, the ‘Point’ for the entire MAP and its team is named, along with a title or name for the MAP itself.</a:t>
            </a:r>
          </a:p>
          <a:p>
            <a:pPr lvl="1"/>
            <a:endParaRPr lang="en-US" b="0" u="none" baseline="0" dirty="0"/>
          </a:p>
          <a:p>
            <a:pPr lvl="1"/>
            <a:r>
              <a:rPr lang="en-US" b="0" u="none" baseline="0" dirty="0"/>
              <a:t>Finally, in the Vision block, there is also a place for ‘Near Term Objective(s).’  By the time a team reaches the point of drafting this summary, it very likely will have discerned one or two critically important  areas of focus that will need major effort.  Examples might be the congregation developing a deeper commitment to becoming true disciples, or moving from an internally focused mindset to an externally focused one.  These need to be captured and held up whenever the vision is brought up – as key initiatives that need lots of attention and which will drive many decisions in the near future.  It is expected that a near term objective will help focus the strategies beneath it and will help generate key strategies themselves.</a:t>
            </a:r>
          </a:p>
          <a:p>
            <a:pPr lvl="1"/>
            <a:endParaRPr lang="en-US" b="0" u="none" baseline="0" dirty="0"/>
          </a:p>
          <a:p>
            <a:pPr lvl="1"/>
            <a:r>
              <a:rPr lang="en-US" b="0" u="none" baseline="0" dirty="0"/>
              <a:t>Script:</a:t>
            </a:r>
          </a:p>
          <a:p>
            <a:pPr lvl="1"/>
            <a:r>
              <a:rPr lang="en-US" b="0" u="none" baseline="0" dirty="0"/>
              <a:t>First Draft:</a:t>
            </a:r>
          </a:p>
          <a:p>
            <a:pPr lvl="1"/>
            <a:r>
              <a:rPr lang="en-US" b="0" u="none" baseline="0" dirty="0"/>
              <a:t>To help the team draft this summary the first time, don’t hesitate to be directive.  Drive the group from any previous ‘meanderings’ around various topics to spend just a few moments capturing the key points they keep coming back to during discussions.   Even if the team has not been faithful in writing down their previous observations, they should still be able to capture a few essential points to come up with a first draft in quite a short time.  We suggest focusing the team to the task by giving them 30-45 minutes to finish this draft.   Each MAP component should answer the questions on the guide, and these answers should be brief and as clear as feasible.  For example, in context, there should be perhaps 1-2 phrases or brief sentences on internal context – positive and negative, and external context – positive and negative.  Keep asking what are the key points and keep the team ‘out of the weeds’ here – just quickly naming key points, writing them down, and moving on, placing any distracting topics in ‘the parking lot’ for bringing back at a later date.</a:t>
            </a:r>
          </a:p>
          <a:p>
            <a:pPr lvl="1"/>
            <a:r>
              <a:rPr lang="en-US" b="0" u="none" baseline="0" dirty="0"/>
              <a:t>By the end of this exercise, stand back for a moment and have the team reflect on what they have – does it paint an energizing, compelling picture of what needs to happen and why?  If it falls a bit short of that, ask what’s missing and talk that through for a moment.  If that issue will take longer than, say, 10-15 minutes, put it on the next meeting’s agenda.  But it’s likely this exercise will be very encouraging to the team, to see they’ve really got something tangible from all the previous discussions and they’re either ready or very close to ready to do something specific with all this previous work!</a:t>
            </a:r>
          </a:p>
          <a:p>
            <a:pPr lvl="1"/>
            <a:endParaRPr lang="en-US" b="0" u="none" baseline="0" dirty="0"/>
          </a:p>
          <a:p>
            <a:pPr lvl="1"/>
            <a:r>
              <a:rPr lang="en-US" b="0" u="none" dirty="0"/>
              <a:t>Subsequent</a:t>
            </a:r>
            <a:r>
              <a:rPr lang="en-US" b="0" u="none" baseline="0" dirty="0"/>
              <a:t> Meetings:</a:t>
            </a:r>
          </a:p>
          <a:p>
            <a:pPr lvl="1"/>
            <a:r>
              <a:rPr lang="en-US" b="0" u="none" baseline="0" dirty="0"/>
              <a:t>This 1-page MAP should become the ‘working paper’ for the entire team from now on.  In the Planning Track, it can be used to discern which component(s) still need deeper understanding, more research, better articulation, and thus guide the choice of the next MAP topic to improve.   For Implementation, those responsible for strategy should be asked how they’re doing with the specifics in their area, performing a regular RAD (Reflect, Adjust, Do) on their Missional Accountability.  For Communication, next steps can also be discerned by reference to the MAP itself and how well it is being received, adopted, or resisted.</a:t>
            </a:r>
          </a:p>
          <a:p>
            <a:pPr lvl="1"/>
            <a:r>
              <a:rPr lang="en-US" b="0" u="none" baseline="0" dirty="0"/>
              <a:t>In short, the MAP, once developed even in a sketchy draft, becomes the ‘driver’ for leading the congregation forward in a well discerned and well focused manner.</a:t>
            </a:r>
          </a:p>
          <a:p>
            <a:pPr lvl="1"/>
            <a:endParaRPr lang="en-US" b="0" u="none" baseline="0" dirty="0"/>
          </a:p>
          <a:p>
            <a:r>
              <a:rPr lang="en-US" dirty="0"/>
              <a:t>The concepts in this presentation are the intellectual property of Spiritual Leadership Inc., except as noted otherwise.</a:t>
            </a:r>
          </a:p>
          <a:p>
            <a:r>
              <a:rPr lang="en-US" dirty="0"/>
              <a:t>Copyright © 2016 Spiritual Leadership, Inc. All Rights Reserved. </a:t>
            </a:r>
          </a:p>
          <a:p>
            <a:pPr lvl="1"/>
            <a:endParaRPr lang="en-US" b="0" u="none" dirty="0"/>
          </a:p>
          <a:p>
            <a:endParaRPr lang="en-US" dirty="0"/>
          </a:p>
        </p:txBody>
      </p:sp>
      <p:sp>
        <p:nvSpPr>
          <p:cNvPr id="4" name="Slide Number Placeholder 3"/>
          <p:cNvSpPr>
            <a:spLocks noGrp="1"/>
          </p:cNvSpPr>
          <p:nvPr>
            <p:ph type="sldNum" sz="quarter" idx="10"/>
          </p:nvPr>
        </p:nvSpPr>
        <p:spPr/>
        <p:txBody>
          <a:bodyPr/>
          <a:lstStyle/>
          <a:p>
            <a:fld id="{F074379F-4DC4-4448-B53D-DF16DA0A92D8}" type="slidenum">
              <a:rPr lang="en-US" smtClean="0"/>
              <a:t>113</a:t>
            </a:fld>
            <a:endParaRPr lang="en-US"/>
          </a:p>
        </p:txBody>
      </p:sp>
    </p:spTree>
    <p:extLst>
      <p:ext uri="{BB962C8B-B14F-4D97-AF65-F5344CB8AC3E}">
        <p14:creationId xmlns:p14="http://schemas.microsoft.com/office/powerpoint/2010/main" val="180465840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lvl="0">
              <a:buFont typeface="Courier New" pitchFamily="49" charset="0"/>
              <a:buChar char="o"/>
              <a:defRPr/>
            </a:pPr>
            <a:r>
              <a:rPr lang="en-US" dirty="0">
                <a:cs typeface="FrankRuehl" pitchFamily="34" charset="-79"/>
              </a:rPr>
              <a:t>Facilitator notes</a:t>
            </a:r>
          </a:p>
          <a:p>
            <a:pPr lvl="1">
              <a:buFont typeface="Courier New" pitchFamily="49" charset="0"/>
              <a:buChar char="o"/>
              <a:defRPr/>
            </a:pPr>
            <a:r>
              <a:rPr lang="en-US" dirty="0">
                <a:cs typeface="FrankRuehl" pitchFamily="34" charset="-79"/>
              </a:rPr>
              <a:t>The incubator</a:t>
            </a:r>
            <a:r>
              <a:rPr lang="en-US" baseline="0" dirty="0">
                <a:cs typeface="FrankRuehl" pitchFamily="34" charset="-79"/>
              </a:rPr>
              <a:t> process is designed to help leaders move from planning once in awhile to fostering a continuous improvement or learning environment.  The cycle repeats over and over again checking adjusting and doing.</a:t>
            </a:r>
          </a:p>
          <a:p>
            <a:pPr lvl="1">
              <a:buFont typeface="Courier New" pitchFamily="49" charset="0"/>
              <a:buChar char="o"/>
              <a:defRPr/>
            </a:pPr>
            <a:r>
              <a:rPr lang="en-US" baseline="0" dirty="0">
                <a:cs typeface="FrankRuehl" pitchFamily="34" charset="-79"/>
              </a:rPr>
              <a:t>The version 3 incubator will be attempting to move through this cycle twice during the year long process.</a:t>
            </a:r>
            <a:endParaRPr lang="en-US" dirty="0">
              <a:cs typeface="FrankRuehl" pitchFamily="34" charset="-79"/>
            </a:endParaRPr>
          </a:p>
          <a:p>
            <a:pPr lvl="0">
              <a:buFont typeface="Courier New" pitchFamily="49" charset="0"/>
              <a:buChar char="o"/>
              <a:defRPr/>
            </a:pPr>
            <a:r>
              <a:rPr lang="en-US" dirty="0">
                <a:cs typeface="FrankRuehl" pitchFamily="34" charset="-79"/>
              </a:rPr>
              <a:t>Stories</a:t>
            </a:r>
          </a:p>
          <a:p>
            <a:pPr lvl="0">
              <a:buFont typeface="Courier New" pitchFamily="49" charset="0"/>
              <a:buChar char="o"/>
              <a:defRPr/>
            </a:pPr>
            <a:r>
              <a:rPr lang="en-US" dirty="0">
                <a:cs typeface="FrankRuehl" pitchFamily="34" charset="-79"/>
              </a:rPr>
              <a:t>References</a:t>
            </a:r>
          </a:p>
          <a:p>
            <a:pPr lvl="0">
              <a:buFont typeface="Courier New" pitchFamily="49" charset="0"/>
              <a:buChar char="o"/>
              <a:defRPr/>
            </a:pPr>
            <a:r>
              <a:rPr lang="en-US" dirty="0">
                <a:cs typeface="FrankRuehl" pitchFamily="34" charset="-79"/>
              </a:rPr>
              <a:t>Copyright- </a:t>
            </a:r>
            <a:r>
              <a:rPr lang="en-US" sz="1200" dirty="0"/>
              <a:t>This slide comes from the design or experience of SLI – © 2009 Spiritual Leadership, Inc.</a:t>
            </a:r>
            <a:endParaRPr lang="en-US" dirty="0"/>
          </a:p>
          <a:p>
            <a:pPr>
              <a:buNone/>
            </a:pPr>
            <a:endParaRPr lang="en-US" dirty="0"/>
          </a:p>
        </p:txBody>
      </p:sp>
      <p:sp>
        <p:nvSpPr>
          <p:cNvPr id="4" name="Slide Number Placeholder 3"/>
          <p:cNvSpPr>
            <a:spLocks noGrp="1"/>
          </p:cNvSpPr>
          <p:nvPr>
            <p:ph type="sldNum" sz="quarter" idx="10"/>
          </p:nvPr>
        </p:nvSpPr>
        <p:spPr/>
        <p:txBody>
          <a:bodyPr/>
          <a:lstStyle/>
          <a:p>
            <a:fld id="{BA70E0D4-4D3E-4D97-8A9E-F373889C7C29}" type="slidenum">
              <a:rPr lang="en-US" smtClean="0"/>
              <a:pPr/>
              <a:t>114</a:t>
            </a:fld>
            <a:endParaRPr lang="en-US"/>
          </a:p>
        </p:txBody>
      </p:sp>
    </p:spTree>
    <p:extLst>
      <p:ext uri="{BB962C8B-B14F-4D97-AF65-F5344CB8AC3E}">
        <p14:creationId xmlns:p14="http://schemas.microsoft.com/office/powerpoint/2010/main" val="14885385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 </a:t>
            </a:r>
          </a:p>
          <a:p>
            <a:pPr marL="171450" indent="-171450">
              <a:buFont typeface="Arial" panose="020B0604020202020204" pitchFamily="34" charset="0"/>
              <a:buChar char="•"/>
            </a:pPr>
            <a:r>
              <a:rPr lang="en-US" dirty="0"/>
              <a:t>Spiritual – practicing the means of grace – always a response to God’s goodness, faithfulness, holiness, and love. Righteousness credited to us (Gen 15:6; II Cor 5:14-21. Abiding (John 15). What if approach walk with Jesus as an invitation to adventure – child-like wonder – ‘that my joy may be in you’ (Jesus in John 15)</a:t>
            </a:r>
          </a:p>
          <a:p>
            <a:pPr marL="171450" indent="-171450">
              <a:buFont typeface="Arial" panose="020B0604020202020204" pitchFamily="34" charset="0"/>
              <a:buChar char="•"/>
            </a:pPr>
            <a:r>
              <a:rPr lang="en-US" dirty="0"/>
              <a:t>Relational – ‘for the sake of others’ – love one another – litmus test of spiritual health is relational growth (Mulholland) – invitation to adventure &amp; wonder – how create environments for more of the fruit of the Spirit</a:t>
            </a:r>
          </a:p>
          <a:p>
            <a:pPr marL="171450" indent="-171450">
              <a:buFont typeface="Arial" panose="020B0604020202020204" pitchFamily="34" charset="0"/>
              <a:buChar char="•"/>
            </a:pPr>
            <a:r>
              <a:rPr lang="en-US" dirty="0"/>
              <a:t>Missional – joining Jesus – Mt 28:18-20 – Mt 10:40 – Christ’s love compels us (II Cor 5:14-21) – Micah 6:8 – pursuing calling/passion (primary &amp; secondary call) – connected with deeper sense of purpose &amp; adventure – how create environments for this?</a:t>
            </a:r>
          </a:p>
        </p:txBody>
      </p:sp>
      <p:sp>
        <p:nvSpPr>
          <p:cNvPr id="4" name="Slide Number Placeholder 3"/>
          <p:cNvSpPr>
            <a:spLocks noGrp="1"/>
          </p:cNvSpPr>
          <p:nvPr>
            <p:ph type="sldNum" sz="quarter" idx="5"/>
          </p:nvPr>
        </p:nvSpPr>
        <p:spPr/>
        <p:txBody>
          <a:bodyPr/>
          <a:lstStyle/>
          <a:p>
            <a:fld id="{5B7CB3BE-368A-43F0-94C3-EEEA3A4DF7E3}" type="slidenum">
              <a:rPr lang="en-US" smtClean="0"/>
              <a:t>13</a:t>
            </a:fld>
            <a:endParaRPr lang="en-US"/>
          </a:p>
        </p:txBody>
      </p:sp>
    </p:spTree>
    <p:extLst>
      <p:ext uri="{BB962C8B-B14F-4D97-AF65-F5344CB8AC3E}">
        <p14:creationId xmlns:p14="http://schemas.microsoft.com/office/powerpoint/2010/main" val="346407345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Purpose of Slide: To help see </a:t>
            </a:r>
            <a:r>
              <a:rPr lang="en-US" sz="1200" kern="1200" dirty="0" err="1">
                <a:solidFill>
                  <a:schemeClr val="tx1"/>
                </a:solidFill>
                <a:effectLst/>
                <a:latin typeface="+mn-lt"/>
                <a:ea typeface="+mn-ea"/>
                <a:cs typeface="+mn-cs"/>
              </a:rPr>
              <a:t>SLI’s</a:t>
            </a:r>
            <a:r>
              <a:rPr lang="en-US" sz="1200" kern="1200" dirty="0">
                <a:solidFill>
                  <a:schemeClr val="tx1"/>
                </a:solidFill>
                <a:effectLst/>
                <a:latin typeface="+mn-lt"/>
                <a:ea typeface="+mn-ea"/>
                <a:cs typeface="+mn-cs"/>
              </a:rPr>
              <a:t> approach through the lens of questions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Messages of Slide: </a:t>
            </a:r>
          </a:p>
          <a:p>
            <a:pPr lvl="0"/>
            <a:r>
              <a:rPr lang="en-US" sz="1200" kern="1200" dirty="0">
                <a:solidFill>
                  <a:schemeClr val="tx1"/>
                </a:solidFill>
                <a:effectLst/>
                <a:latin typeface="+mn-lt"/>
                <a:ea typeface="+mn-ea"/>
                <a:cs typeface="+mn-cs"/>
              </a:rPr>
              <a:t>There are 5 buckets of questions: Team, Spiritual Formation, Planning, Progress and Learning</a:t>
            </a:r>
          </a:p>
          <a:p>
            <a:pPr lvl="0"/>
            <a:r>
              <a:rPr lang="en-US" sz="1200" kern="1200" dirty="0">
                <a:solidFill>
                  <a:schemeClr val="tx1"/>
                </a:solidFill>
                <a:effectLst/>
                <a:latin typeface="+mn-lt"/>
                <a:ea typeface="+mn-ea"/>
                <a:cs typeface="+mn-cs"/>
              </a:rPr>
              <a:t>Which of these should be the most important?</a:t>
            </a:r>
          </a:p>
          <a:p>
            <a:pPr lvl="0"/>
            <a:r>
              <a:rPr lang="en-US" sz="1200" kern="1200" dirty="0">
                <a:solidFill>
                  <a:schemeClr val="tx1"/>
                </a:solidFill>
                <a:effectLst/>
                <a:latin typeface="+mn-lt"/>
                <a:ea typeface="+mn-ea"/>
                <a:cs typeface="+mn-cs"/>
              </a:rPr>
              <a:t>“We can agree upon spiritual formation can we not?”  (Learning is another candidate for most important for if that was really strong the team would realize they weren’t mature enough spiritually)</a:t>
            </a:r>
          </a:p>
          <a:p>
            <a:pPr lvl="0"/>
            <a:r>
              <a:rPr lang="en-US" sz="1200" kern="1200" dirty="0">
                <a:solidFill>
                  <a:schemeClr val="tx1"/>
                </a:solidFill>
                <a:effectLst/>
                <a:latin typeface="+mn-lt"/>
                <a:ea typeface="+mn-ea"/>
                <a:cs typeface="+mn-cs"/>
              </a:rPr>
              <a:t>“Then why is it not first?” “Because our approach to spiritual growth is Wesleyan in that it is in community where we grow spiritually.  People will not open up to each other without a growing sense of team.</a:t>
            </a:r>
          </a:p>
          <a:p>
            <a:r>
              <a:rPr lang="en-US" dirty="0"/>
              <a:t>The concepts in this presentation are the intellectual property of Spiritual Leadership Inc., except as noted otherwise.</a:t>
            </a:r>
          </a:p>
          <a:p>
            <a:r>
              <a:rPr lang="en-US" dirty="0"/>
              <a:t>Copyright © 2016 Spiritual Leadership, Inc. All Rights Reserved. </a:t>
            </a:r>
          </a:p>
          <a:p>
            <a:endParaRPr lang="en-US" dirty="0"/>
          </a:p>
        </p:txBody>
      </p:sp>
      <p:sp>
        <p:nvSpPr>
          <p:cNvPr id="4" name="Slide Number Placeholder 3"/>
          <p:cNvSpPr>
            <a:spLocks noGrp="1"/>
          </p:cNvSpPr>
          <p:nvPr>
            <p:ph type="sldNum" sz="quarter" idx="10"/>
          </p:nvPr>
        </p:nvSpPr>
        <p:spPr/>
        <p:txBody>
          <a:bodyPr/>
          <a:lstStyle/>
          <a:p>
            <a:fld id="{5F852802-71EC-3C4F-8B42-08DA74F9DA05}" type="slidenum">
              <a:rPr lang="en-US" smtClean="0"/>
              <a:t>116</a:t>
            </a:fld>
            <a:endParaRPr lang="en-US"/>
          </a:p>
        </p:txBody>
      </p:sp>
    </p:spTree>
    <p:extLst>
      <p:ext uri="{BB962C8B-B14F-4D97-AF65-F5344CB8AC3E}">
        <p14:creationId xmlns:p14="http://schemas.microsoft.com/office/powerpoint/2010/main" val="188674660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Purpose of Slide: To expand on the one page version in the area of leadership</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Messages of Slide: </a:t>
            </a:r>
          </a:p>
          <a:p>
            <a:pPr lvl="0"/>
            <a:r>
              <a:rPr lang="en-US" sz="1200" kern="1200" dirty="0">
                <a:solidFill>
                  <a:schemeClr val="tx1"/>
                </a:solidFill>
                <a:effectLst/>
                <a:latin typeface="+mn-lt"/>
                <a:ea typeface="+mn-ea"/>
                <a:cs typeface="+mn-cs"/>
              </a:rPr>
              <a:t>This set of questions guides us to the important elements for the selection team members and their initial formation as team. </a:t>
            </a:r>
          </a:p>
          <a:p>
            <a:pPr lvl="0"/>
            <a:r>
              <a:rPr lang="en-US" sz="1200" kern="1200" dirty="0">
                <a:solidFill>
                  <a:schemeClr val="tx1"/>
                </a:solidFill>
                <a:effectLst/>
                <a:latin typeface="+mn-lt"/>
                <a:ea typeface="+mn-ea"/>
                <a:cs typeface="+mn-cs"/>
              </a:rPr>
              <a:t>Key elements are giftedness and strengths, commitment of Covenant relationship, and accountability to the covenant.</a:t>
            </a:r>
          </a:p>
          <a:p>
            <a:pPr lvl="0"/>
            <a:r>
              <a:rPr lang="en-US" sz="1200" kern="1200" dirty="0">
                <a:solidFill>
                  <a:schemeClr val="tx1"/>
                </a:solidFill>
                <a:effectLst/>
                <a:latin typeface="+mn-lt"/>
                <a:ea typeface="+mn-ea"/>
                <a:cs typeface="+mn-cs"/>
              </a:rPr>
              <a:t>These are essential for the team in order for there to be deep commitment and diverse gifts and strengths to embrace and accomplish the work of transformation.</a:t>
            </a:r>
          </a:p>
          <a:p>
            <a:endParaRPr lang="en-US" baseline="0" dirty="0"/>
          </a:p>
          <a:p>
            <a:r>
              <a:rPr lang="en-US" dirty="0"/>
              <a:t>The concepts in this presentation are the intellectual property of Spiritual Leadership Inc., except as noted otherwise.</a:t>
            </a:r>
          </a:p>
          <a:p>
            <a:r>
              <a:rPr lang="en-US" dirty="0"/>
              <a:t>Copyright © 2016 Spiritual Leadership, Inc. All Rights Reserved. </a:t>
            </a:r>
          </a:p>
          <a:p>
            <a:endParaRPr lang="en-US" dirty="0"/>
          </a:p>
        </p:txBody>
      </p:sp>
      <p:sp>
        <p:nvSpPr>
          <p:cNvPr id="4" name="Slide Number Placeholder 3"/>
          <p:cNvSpPr>
            <a:spLocks noGrp="1"/>
          </p:cNvSpPr>
          <p:nvPr>
            <p:ph type="sldNum" sz="quarter" idx="10"/>
          </p:nvPr>
        </p:nvSpPr>
        <p:spPr/>
        <p:txBody>
          <a:bodyPr/>
          <a:lstStyle/>
          <a:p>
            <a:fld id="{D6EDD2E6-0784-4943-899A-4CBADBA78226}" type="slidenum">
              <a:rPr lang="en-US" smtClean="0"/>
              <a:t>117</a:t>
            </a:fld>
            <a:endParaRPr lang="en-US"/>
          </a:p>
        </p:txBody>
      </p:sp>
    </p:spTree>
    <p:extLst>
      <p:ext uri="{BB962C8B-B14F-4D97-AF65-F5344CB8AC3E}">
        <p14:creationId xmlns:p14="http://schemas.microsoft.com/office/powerpoint/2010/main" val="424350051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Purpose of Slide: To expand on the one page version in the area of spiritual formation</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Messages of Slide: </a:t>
            </a:r>
          </a:p>
          <a:p>
            <a:pPr lvl="0"/>
            <a:r>
              <a:rPr lang="en-US" sz="1200" kern="1200" dirty="0">
                <a:solidFill>
                  <a:schemeClr val="tx1"/>
                </a:solidFill>
                <a:effectLst/>
                <a:latin typeface="+mn-lt"/>
                <a:ea typeface="+mn-ea"/>
                <a:cs typeface="+mn-cs"/>
              </a:rPr>
              <a:t>The Spiritual Formation questions engage the team participants in a community of faith deeply committed to living out a relationship that both deepens their personal spirituality and forms the team into a spiritual based leadership community learning to lead in transformational ways.  </a:t>
            </a:r>
          </a:p>
          <a:p>
            <a:pPr lvl="0"/>
            <a:r>
              <a:rPr lang="en-US" sz="1200" kern="1200" dirty="0">
                <a:solidFill>
                  <a:schemeClr val="tx1"/>
                </a:solidFill>
                <a:effectLst/>
                <a:latin typeface="+mn-lt"/>
                <a:ea typeface="+mn-ea"/>
                <a:cs typeface="+mn-cs"/>
              </a:rPr>
              <a:t>This includes a disciplined practice of discerning the movement of the Holy Spirit in their desire to grow more like Christ in their personal and leadership roles.  </a:t>
            </a:r>
          </a:p>
          <a:p>
            <a:pPr lvl="0"/>
            <a:r>
              <a:rPr lang="en-US" sz="1200" kern="1200" dirty="0">
                <a:solidFill>
                  <a:schemeClr val="tx1"/>
                </a:solidFill>
                <a:effectLst/>
                <a:latin typeface="+mn-lt"/>
                <a:ea typeface="+mn-ea"/>
                <a:cs typeface="+mn-cs"/>
              </a:rPr>
              <a:t>Accountability to the commitments participants make concerning their spiritual disciplines, and to the team, creates cohesiveness through spiritual growth in community.</a:t>
            </a:r>
          </a:p>
          <a:p>
            <a:endParaRPr lang="en-US" baseline="0" dirty="0"/>
          </a:p>
          <a:p>
            <a:r>
              <a:rPr lang="en-US" dirty="0"/>
              <a:t>The concepts in this presentation are the intellectual property of Spiritual Leadership Inc., except as noted otherwise.</a:t>
            </a:r>
          </a:p>
          <a:p>
            <a:r>
              <a:rPr lang="en-US" dirty="0"/>
              <a:t>Copyright © 2016 Spiritual Leadership, Inc. All Rights Reserved. </a:t>
            </a:r>
          </a:p>
          <a:p>
            <a:endParaRPr lang="en-US" dirty="0"/>
          </a:p>
        </p:txBody>
      </p:sp>
      <p:sp>
        <p:nvSpPr>
          <p:cNvPr id="4" name="Slide Number Placeholder 3"/>
          <p:cNvSpPr>
            <a:spLocks noGrp="1"/>
          </p:cNvSpPr>
          <p:nvPr>
            <p:ph type="sldNum" sz="quarter" idx="10"/>
          </p:nvPr>
        </p:nvSpPr>
        <p:spPr/>
        <p:txBody>
          <a:bodyPr/>
          <a:lstStyle/>
          <a:p>
            <a:fld id="{D6EDD2E6-0784-4943-899A-4CBADBA78226}" type="slidenum">
              <a:rPr lang="en-US" smtClean="0"/>
              <a:t>118</a:t>
            </a:fld>
            <a:endParaRPr lang="en-US"/>
          </a:p>
        </p:txBody>
      </p:sp>
    </p:spTree>
    <p:extLst>
      <p:ext uri="{BB962C8B-B14F-4D97-AF65-F5344CB8AC3E}">
        <p14:creationId xmlns:p14="http://schemas.microsoft.com/office/powerpoint/2010/main" val="106970932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Purpose of Slide: To expand on the one page version in the area of planning</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Messages of Slide: </a:t>
            </a:r>
          </a:p>
          <a:p>
            <a:pPr lvl="0"/>
            <a:r>
              <a:rPr lang="en-US" sz="1200" kern="1200" dirty="0">
                <a:solidFill>
                  <a:schemeClr val="tx1"/>
                </a:solidFill>
                <a:effectLst/>
                <a:latin typeface="+mn-lt"/>
                <a:ea typeface="+mn-ea"/>
                <a:cs typeface="+mn-cs"/>
              </a:rPr>
              <a:t>The 5  MAP questions lead the team to develop a plan of action that is focused on the Ministry Action Plan elements of Values, Mission, Context, Strategies and Vision.  </a:t>
            </a:r>
          </a:p>
          <a:p>
            <a:r>
              <a:rPr lang="en-US" sz="1200" kern="1200" dirty="0">
                <a:solidFill>
                  <a:schemeClr val="tx1"/>
                </a:solidFill>
                <a:effectLst/>
                <a:latin typeface="+mn-lt"/>
                <a:ea typeface="+mn-ea"/>
                <a:cs typeface="+mn-cs"/>
              </a:rPr>
              <a:t>This is the Fulcrum which creates leverage for all the resources, energy, and effort of the team to fulfill the Mission and move toward the Vision of a fruitful ministry.</a:t>
            </a:r>
            <a:endParaRPr lang="en-US" baseline="0" dirty="0"/>
          </a:p>
          <a:p>
            <a:r>
              <a:rPr lang="en-US" dirty="0"/>
              <a:t>The concepts in this presentation are the intellectual property of Spiritual Leadership Inc., except as noted otherwise.</a:t>
            </a:r>
          </a:p>
          <a:p>
            <a:r>
              <a:rPr lang="en-US" dirty="0"/>
              <a:t>Copyright © 2016 Spiritual Leadership, Inc. All Rights Reserved. </a:t>
            </a:r>
          </a:p>
          <a:p>
            <a:endParaRPr lang="en-US" dirty="0"/>
          </a:p>
        </p:txBody>
      </p:sp>
      <p:sp>
        <p:nvSpPr>
          <p:cNvPr id="4" name="Slide Number Placeholder 3"/>
          <p:cNvSpPr>
            <a:spLocks noGrp="1"/>
          </p:cNvSpPr>
          <p:nvPr>
            <p:ph type="sldNum" sz="quarter" idx="10"/>
          </p:nvPr>
        </p:nvSpPr>
        <p:spPr/>
        <p:txBody>
          <a:bodyPr/>
          <a:lstStyle/>
          <a:p>
            <a:fld id="{D6EDD2E6-0784-4943-899A-4CBADBA78226}" type="slidenum">
              <a:rPr lang="en-US" smtClean="0"/>
              <a:t>119</a:t>
            </a:fld>
            <a:endParaRPr lang="en-US"/>
          </a:p>
        </p:txBody>
      </p:sp>
    </p:spTree>
    <p:extLst>
      <p:ext uri="{BB962C8B-B14F-4D97-AF65-F5344CB8AC3E}">
        <p14:creationId xmlns:p14="http://schemas.microsoft.com/office/powerpoint/2010/main" val="393460548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Purpose of Slide: To expand on the one page version in the area of making progress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Messages of Slide: </a:t>
            </a:r>
          </a:p>
          <a:p>
            <a:pPr lvl="0"/>
            <a:r>
              <a:rPr lang="en-US" sz="1200" kern="1200" dirty="0">
                <a:solidFill>
                  <a:schemeClr val="tx1"/>
                </a:solidFill>
                <a:effectLst/>
                <a:latin typeface="+mn-lt"/>
                <a:ea typeface="+mn-ea"/>
                <a:cs typeface="+mn-cs"/>
              </a:rPr>
              <a:t>These action questions push all the work at the prior levels toward actual implementation and actions that move the church forward in it’s ministry.</a:t>
            </a:r>
          </a:p>
          <a:p>
            <a:pPr lvl="0"/>
            <a:r>
              <a:rPr lang="en-US" sz="1200" kern="1200" dirty="0">
                <a:solidFill>
                  <a:schemeClr val="tx1"/>
                </a:solidFill>
                <a:effectLst/>
                <a:latin typeface="+mn-lt"/>
                <a:ea typeface="+mn-ea"/>
                <a:cs typeface="+mn-cs"/>
              </a:rPr>
              <a:t>Without answering these questions of who, when and how to know if we are making progress then nothing will come of the plan (the previous 5 questions)</a:t>
            </a:r>
          </a:p>
          <a:p>
            <a:r>
              <a:rPr lang="en-US" dirty="0"/>
              <a:t>The concepts in this presentation are the intellectual property of Spiritual Leadership Inc., except as noted otherwise.</a:t>
            </a:r>
          </a:p>
          <a:p>
            <a:r>
              <a:rPr lang="en-US" dirty="0"/>
              <a:t>Copyright © 2016 Spiritual Leadership, Inc. All Rights Reserved. </a:t>
            </a:r>
          </a:p>
          <a:p>
            <a:endParaRPr lang="en-US" dirty="0"/>
          </a:p>
        </p:txBody>
      </p:sp>
      <p:sp>
        <p:nvSpPr>
          <p:cNvPr id="4" name="Slide Number Placeholder 3"/>
          <p:cNvSpPr>
            <a:spLocks noGrp="1"/>
          </p:cNvSpPr>
          <p:nvPr>
            <p:ph type="sldNum" sz="quarter" idx="10"/>
          </p:nvPr>
        </p:nvSpPr>
        <p:spPr/>
        <p:txBody>
          <a:bodyPr/>
          <a:lstStyle/>
          <a:p>
            <a:fld id="{D6EDD2E6-0784-4943-899A-4CBADBA78226}" type="slidenum">
              <a:rPr lang="en-US" smtClean="0"/>
              <a:t>120</a:t>
            </a:fld>
            <a:endParaRPr lang="en-US"/>
          </a:p>
        </p:txBody>
      </p:sp>
    </p:spTree>
    <p:extLst>
      <p:ext uri="{BB962C8B-B14F-4D97-AF65-F5344CB8AC3E}">
        <p14:creationId xmlns:p14="http://schemas.microsoft.com/office/powerpoint/2010/main" val="127724015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Purpose of Slide: To expand on the one page version in the area of making progress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Messages of Slide: </a:t>
            </a:r>
          </a:p>
          <a:p>
            <a:pPr lvl="0"/>
            <a:r>
              <a:rPr lang="en-US" sz="1200" kern="1200" dirty="0">
                <a:solidFill>
                  <a:schemeClr val="tx1"/>
                </a:solidFill>
                <a:effectLst/>
                <a:latin typeface="+mn-lt"/>
                <a:ea typeface="+mn-ea"/>
                <a:cs typeface="+mn-cs"/>
              </a:rPr>
              <a:t>These questions in the RAD drives for continual learning to move through adaptive issues and keeps the work focused, action oriented, and dynamic as the team leads the organization into the future.</a:t>
            </a:r>
          </a:p>
          <a:p>
            <a:pPr lvl="0"/>
            <a:r>
              <a:rPr lang="en-US" sz="1200" kern="1200" dirty="0">
                <a:solidFill>
                  <a:schemeClr val="tx1"/>
                </a:solidFill>
                <a:effectLst/>
                <a:latin typeface="+mn-lt"/>
                <a:ea typeface="+mn-ea"/>
                <a:cs typeface="+mn-cs"/>
              </a:rPr>
              <a:t>The idea of deep learning about our assumptions, our values, our beliefs, etc. can only come through trust.  This trust comes about because of the </a:t>
            </a:r>
            <a:r>
              <a:rPr lang="en-US" sz="1200" kern="1200" dirty="0" err="1">
                <a:solidFill>
                  <a:schemeClr val="tx1"/>
                </a:solidFill>
                <a:effectLst/>
                <a:latin typeface="+mn-lt"/>
                <a:ea typeface="+mn-ea"/>
                <a:cs typeface="+mn-cs"/>
              </a:rPr>
              <a:t>L3</a:t>
            </a:r>
            <a:r>
              <a:rPr lang="en-US" sz="1200" kern="1200">
                <a:solidFill>
                  <a:schemeClr val="tx1"/>
                </a:solidFill>
                <a:effectLst/>
                <a:latin typeface="+mn-lt"/>
                <a:ea typeface="+mn-ea"/>
                <a:cs typeface="+mn-cs"/>
              </a:rPr>
              <a:t> approach and the spiritual growth focus</a:t>
            </a:r>
          </a:p>
          <a:p>
            <a:endParaRPr lang="en-US" baseline="0" dirty="0"/>
          </a:p>
          <a:p>
            <a:r>
              <a:rPr lang="en-US" dirty="0"/>
              <a:t>The concepts in this presentation are the intellectual property of Spiritual Leadership Inc., except as noted otherwise.</a:t>
            </a:r>
          </a:p>
          <a:p>
            <a:r>
              <a:rPr lang="en-US" dirty="0"/>
              <a:t>Copyright © 2016 Spiritual Leadership, Inc. All Rights Reserved. </a:t>
            </a:r>
          </a:p>
          <a:p>
            <a:endParaRPr lang="en-US" dirty="0"/>
          </a:p>
        </p:txBody>
      </p:sp>
      <p:sp>
        <p:nvSpPr>
          <p:cNvPr id="4" name="Slide Number Placeholder 3"/>
          <p:cNvSpPr>
            <a:spLocks noGrp="1"/>
          </p:cNvSpPr>
          <p:nvPr>
            <p:ph type="sldNum" sz="quarter" idx="10"/>
          </p:nvPr>
        </p:nvSpPr>
        <p:spPr/>
        <p:txBody>
          <a:bodyPr/>
          <a:lstStyle/>
          <a:p>
            <a:fld id="{D6EDD2E6-0784-4943-899A-4CBADBA78226}" type="slidenum">
              <a:rPr lang="en-US" smtClean="0"/>
              <a:t>121</a:t>
            </a:fld>
            <a:endParaRPr lang="en-US"/>
          </a:p>
        </p:txBody>
      </p:sp>
    </p:spTree>
    <p:extLst>
      <p:ext uri="{BB962C8B-B14F-4D97-AF65-F5344CB8AC3E}">
        <p14:creationId xmlns:p14="http://schemas.microsoft.com/office/powerpoint/2010/main" val="19341437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4.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Loving)">
    <p:spTree>
      <p:nvGrpSpPr>
        <p:cNvPr id="1" name=""/>
        <p:cNvGrpSpPr/>
        <p:nvPr/>
      </p:nvGrpSpPr>
      <p:grpSpPr>
        <a:xfrm>
          <a:off x="0" y="0"/>
          <a:ext cx="0" cy="0"/>
          <a:chOff x="0" y="0"/>
          <a:chExt cx="0" cy="0"/>
        </a:xfrm>
      </p:grpSpPr>
      <p:sp>
        <p:nvSpPr>
          <p:cNvPr id="2" name="Title 1"/>
          <p:cNvSpPr>
            <a:spLocks noGrp="1"/>
          </p:cNvSpPr>
          <p:nvPr>
            <p:ph type="ctrTitle"/>
          </p:nvPr>
        </p:nvSpPr>
        <p:spPr>
          <a:xfrm>
            <a:off x="838200" y="410818"/>
            <a:ext cx="9144000" cy="1151076"/>
          </a:xfrm>
        </p:spPr>
        <p:txBody>
          <a:bodyPr anchor="b">
            <a:noAutofit/>
          </a:bodyPr>
          <a:lstStyle>
            <a:lvl1pPr algn="l">
              <a:defRPr sz="6000"/>
            </a:lvl1pPr>
          </a:lstStyle>
          <a:p>
            <a:r>
              <a:rPr lang="en-US"/>
              <a:t>Click to edit Master title style</a:t>
            </a:r>
            <a:endParaRPr lang="en-US" dirty="0"/>
          </a:p>
        </p:txBody>
      </p:sp>
      <p:sp>
        <p:nvSpPr>
          <p:cNvPr id="6" name="Slide Number Placeholder 5"/>
          <p:cNvSpPr>
            <a:spLocks noGrp="1"/>
          </p:cNvSpPr>
          <p:nvPr>
            <p:ph type="sldNum" sz="quarter" idx="12"/>
          </p:nvPr>
        </p:nvSpPr>
        <p:spPr>
          <a:xfrm>
            <a:off x="4724400" y="6341488"/>
            <a:ext cx="2743200" cy="365125"/>
          </a:xfrm>
        </p:spPr>
        <p:txBody>
          <a:bodyPr/>
          <a:lstStyle>
            <a:lvl1pPr algn="ctr">
              <a:defRPr/>
            </a:lvl1pPr>
          </a:lstStyle>
          <a:p>
            <a:fld id="{424507BD-4CA1-43FB-A2F0-444026E6E586}" type="slidenum">
              <a:rPr lang="en-US" smtClean="0"/>
              <a:pPr/>
              <a:t>‹#›</a:t>
            </a:fld>
            <a:endParaRPr lang="en-US" dirty="0"/>
          </a:p>
        </p:txBody>
      </p:sp>
      <p:sp>
        <p:nvSpPr>
          <p:cNvPr id="8" name="Picture Placeholder 7"/>
          <p:cNvSpPr>
            <a:spLocks noGrp="1"/>
          </p:cNvSpPr>
          <p:nvPr>
            <p:ph type="pic" sz="quarter" idx="13"/>
          </p:nvPr>
        </p:nvSpPr>
        <p:spPr>
          <a:xfrm>
            <a:off x="838200" y="1839810"/>
            <a:ext cx="2535237" cy="2119312"/>
          </a:xfrm>
          <a:effectLst>
            <a:outerShdw blurRad="50800" dist="38100" dir="2700000" algn="tl" rotWithShape="0">
              <a:prstClr val="black">
                <a:alpha val="40000"/>
              </a:prstClr>
            </a:outerShdw>
          </a:effectLst>
        </p:spPr>
        <p:txBody>
          <a:bodyPr>
            <a:normAutofit/>
          </a:bodyPr>
          <a:lstStyle>
            <a:lvl1pPr>
              <a:defRPr sz="3600"/>
            </a:lvl1pPr>
          </a:lstStyle>
          <a:p>
            <a:r>
              <a:rPr lang="en-US"/>
              <a:t>Click icon to add picture</a:t>
            </a:r>
            <a:endParaRPr lang="en-US" dirty="0"/>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604460" y="4923145"/>
            <a:ext cx="1901741" cy="1561611"/>
          </a:xfrm>
          <a:prstGeom prst="rect">
            <a:avLst/>
          </a:prstGeom>
        </p:spPr>
      </p:pic>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4133" y="5894800"/>
            <a:ext cx="1088139" cy="743714"/>
          </a:xfrm>
          <a:prstGeom prst="rect">
            <a:avLst/>
          </a:prstGeom>
        </p:spPr>
      </p:pic>
    </p:spTree>
    <p:extLst>
      <p:ext uri="{BB962C8B-B14F-4D97-AF65-F5344CB8AC3E}">
        <p14:creationId xmlns:p14="http://schemas.microsoft.com/office/powerpoint/2010/main" val="4190060708"/>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Blank Slide (Black)">
    <p:spTree>
      <p:nvGrpSpPr>
        <p:cNvPr id="1" name=""/>
        <p:cNvGrpSpPr/>
        <p:nvPr/>
      </p:nvGrpSpPr>
      <p:grpSpPr>
        <a:xfrm>
          <a:off x="0" y="0"/>
          <a:ext cx="0" cy="0"/>
          <a:chOff x="0" y="0"/>
          <a:chExt cx="0" cy="0"/>
        </a:xfrm>
      </p:grpSpPr>
      <p:sp>
        <p:nvSpPr>
          <p:cNvPr id="2" name="Title 1"/>
          <p:cNvSpPr>
            <a:spLocks noGrp="1"/>
          </p:cNvSpPr>
          <p:nvPr>
            <p:ph type="title"/>
          </p:nvPr>
        </p:nvSpPr>
        <p:spPr>
          <a:xfrm>
            <a:off x="838200" y="-1577975"/>
            <a:ext cx="10515600" cy="1325563"/>
          </a:xfrm>
        </p:spPr>
        <p:txBody>
          <a:bodyPr/>
          <a:lstStyle/>
          <a:p>
            <a:r>
              <a:rPr lang="en-US"/>
              <a:t>Click to edit Master title style</a:t>
            </a:r>
          </a:p>
        </p:txBody>
      </p:sp>
      <p:sp>
        <p:nvSpPr>
          <p:cNvPr id="3" name="Date Placeholder 2"/>
          <p:cNvSpPr>
            <a:spLocks noGrp="1"/>
          </p:cNvSpPr>
          <p:nvPr>
            <p:ph type="dt" sz="half" idx="10"/>
          </p:nvPr>
        </p:nvSpPr>
        <p:spPr>
          <a:xfrm>
            <a:off x="838200" y="6356368"/>
            <a:ext cx="2743200" cy="365125"/>
          </a:xfrm>
          <a:prstGeom prst="rect">
            <a:avLst/>
          </a:prstGeom>
        </p:spPr>
        <p:txBody>
          <a:bodyPr/>
          <a:lstStyle/>
          <a:p>
            <a:fld id="{998C9838-FBE1-4372-9CF5-30F480997415}" type="datetimeFigureOut">
              <a:rPr lang="en-US" smtClean="0"/>
              <a:t>3/20/25</a:t>
            </a:fld>
            <a:endParaRPr lang="en-US"/>
          </a:p>
        </p:txBody>
      </p:sp>
      <p:sp>
        <p:nvSpPr>
          <p:cNvPr id="4" name="Footer Placeholder 3"/>
          <p:cNvSpPr>
            <a:spLocks noGrp="1"/>
          </p:cNvSpPr>
          <p:nvPr>
            <p:ph type="ftr" sz="quarter" idx="11"/>
          </p:nvPr>
        </p:nvSpPr>
        <p:spPr>
          <a:xfrm>
            <a:off x="4038600" y="6356368"/>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424507BD-4CA1-43FB-A2F0-444026E6E586}" type="slidenum">
              <a:rPr lang="en-US" smtClean="0"/>
              <a:t>‹#›</a:t>
            </a:fld>
            <a:endParaRPr lang="en-US"/>
          </a:p>
        </p:txBody>
      </p:sp>
      <p:sp>
        <p:nvSpPr>
          <p:cNvPr id="6" name="Rectangle 5"/>
          <p:cNvSpPr/>
          <p:nvPr/>
        </p:nvSpPr>
        <p:spPr>
          <a:xfrm>
            <a:off x="0" y="0"/>
            <a:ext cx="12192000" cy="6858000"/>
          </a:xfrm>
          <a:prstGeom prst="rect">
            <a:avLst/>
          </a:prstGeom>
          <a:solidFill>
            <a:srgbClr val="0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94133" y="5894800"/>
            <a:ext cx="1088139" cy="743714"/>
          </a:xfrm>
          <a:prstGeom prst="rect">
            <a:avLst/>
          </a:prstGeom>
        </p:spPr>
      </p:pic>
    </p:spTree>
    <p:extLst>
      <p:ext uri="{BB962C8B-B14F-4D97-AF65-F5344CB8AC3E}">
        <p14:creationId xmlns:p14="http://schemas.microsoft.com/office/powerpoint/2010/main" val="3361716582"/>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Blank White  Slide (Logo left)">
    <p:spTree>
      <p:nvGrpSpPr>
        <p:cNvPr id="1" name=""/>
        <p:cNvGrpSpPr/>
        <p:nvPr/>
      </p:nvGrpSpPr>
      <p:grpSpPr>
        <a:xfrm>
          <a:off x="0" y="0"/>
          <a:ext cx="0" cy="0"/>
          <a:chOff x="0" y="0"/>
          <a:chExt cx="0" cy="0"/>
        </a:xfrm>
      </p:grpSpPr>
      <p:sp>
        <p:nvSpPr>
          <p:cNvPr id="2" name="Title 1"/>
          <p:cNvSpPr>
            <a:spLocks noGrp="1"/>
          </p:cNvSpPr>
          <p:nvPr>
            <p:ph type="title"/>
          </p:nvPr>
        </p:nvSpPr>
        <p:spPr>
          <a:xfrm>
            <a:off x="838200" y="-1558925"/>
            <a:ext cx="10515600" cy="1325563"/>
          </a:xfrm>
        </p:spPr>
        <p:txBody>
          <a:bodyPr/>
          <a:lstStyle/>
          <a:p>
            <a:r>
              <a:rPr lang="en-US"/>
              <a:t>Click to edit Master title style</a:t>
            </a: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94133" y="5894800"/>
            <a:ext cx="1088139" cy="743714"/>
          </a:xfrm>
          <a:prstGeom prst="rect">
            <a:avLst/>
          </a:prstGeom>
        </p:spPr>
      </p:pic>
    </p:spTree>
    <p:extLst>
      <p:ext uri="{BB962C8B-B14F-4D97-AF65-F5344CB8AC3E}">
        <p14:creationId xmlns:p14="http://schemas.microsoft.com/office/powerpoint/2010/main" val="3180774767"/>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lank Slide (logo left)">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69057" y="5886008"/>
            <a:ext cx="1088139" cy="743714"/>
          </a:xfrm>
          <a:prstGeom prst="rect">
            <a:avLst/>
          </a:prstGeom>
        </p:spPr>
      </p:pic>
      <p:sp>
        <p:nvSpPr>
          <p:cNvPr id="5" name="Title 1"/>
          <p:cNvSpPr>
            <a:spLocks noGrp="1"/>
          </p:cNvSpPr>
          <p:nvPr>
            <p:ph type="title"/>
          </p:nvPr>
        </p:nvSpPr>
        <p:spPr>
          <a:xfrm>
            <a:off x="838200" y="-1558925"/>
            <a:ext cx="10515600" cy="1325563"/>
          </a:xfrm>
        </p:spPr>
        <p:txBody>
          <a:bodyPr/>
          <a:lstStyle/>
          <a:p>
            <a:r>
              <a:rPr lang="en-US"/>
              <a:t>Click to edit Master title style</a:t>
            </a:r>
          </a:p>
        </p:txBody>
      </p:sp>
    </p:spTree>
    <p:extLst>
      <p:ext uri="{BB962C8B-B14F-4D97-AF65-F5344CB8AC3E}">
        <p14:creationId xmlns:p14="http://schemas.microsoft.com/office/powerpoint/2010/main" val="3241170427"/>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
        <p:nvSpPr>
          <p:cNvPr id="2" name="Title 1"/>
          <p:cNvSpPr>
            <a:spLocks noGrp="1"/>
          </p:cNvSpPr>
          <p:nvPr>
            <p:ph type="title"/>
          </p:nvPr>
        </p:nvSpPr>
        <p:spPr>
          <a:xfrm>
            <a:off x="838200" y="-1507218"/>
            <a:ext cx="10515600" cy="1325563"/>
          </a:xfrm>
        </p:spPr>
        <p:txBody>
          <a:bodyPr/>
          <a:lstStyle/>
          <a:p>
            <a:r>
              <a:rPr lang="en-US"/>
              <a:t>Click to edit Master title style</a:t>
            </a:r>
          </a:p>
        </p:txBody>
      </p:sp>
    </p:spTree>
    <p:extLst>
      <p:ext uri="{BB962C8B-B14F-4D97-AF65-F5344CB8AC3E}">
        <p14:creationId xmlns:p14="http://schemas.microsoft.com/office/powerpoint/2010/main" val="1211208135"/>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Loving Pagebreak">
    <p:spTree>
      <p:nvGrpSpPr>
        <p:cNvPr id="1" name=""/>
        <p:cNvGrpSpPr/>
        <p:nvPr/>
      </p:nvGrpSpPr>
      <p:grpSpPr>
        <a:xfrm>
          <a:off x="0" y="0"/>
          <a:ext cx="0" cy="0"/>
          <a:chOff x="0" y="0"/>
          <a:chExt cx="0" cy="0"/>
        </a:xfrm>
      </p:grpSpPr>
      <p:sp>
        <p:nvSpPr>
          <p:cNvPr id="2" name="Title 1"/>
          <p:cNvSpPr>
            <a:spLocks noGrp="1"/>
          </p:cNvSpPr>
          <p:nvPr>
            <p:ph type="title"/>
          </p:nvPr>
        </p:nvSpPr>
        <p:spPr>
          <a:xfrm>
            <a:off x="533400" y="-1528989"/>
            <a:ext cx="10515600" cy="1325563"/>
          </a:xfrm>
        </p:spPr>
        <p:txBody>
          <a:bodyPr/>
          <a:lstStyle/>
          <a:p>
            <a:r>
              <a:rPr lang="en-US"/>
              <a:t>Click to edit Master title style</a:t>
            </a:r>
          </a:p>
        </p:txBody>
      </p:sp>
      <p:sp>
        <p:nvSpPr>
          <p:cNvPr id="3" name="Slide Number Placeholder 2"/>
          <p:cNvSpPr>
            <a:spLocks noGrp="1"/>
          </p:cNvSpPr>
          <p:nvPr>
            <p:ph type="sldNum" sz="quarter" idx="10"/>
          </p:nvPr>
        </p:nvSpPr>
        <p:spPr>
          <a:xfrm>
            <a:off x="4724400" y="6356368"/>
            <a:ext cx="2743200" cy="365125"/>
          </a:xfrm>
        </p:spPr>
        <p:txBody>
          <a:bodyPr/>
          <a:lstStyle>
            <a:lvl1pPr algn="ctr">
              <a:defRPr/>
            </a:lvl1pPr>
          </a:lstStyle>
          <a:p>
            <a:fld id="{424507BD-4CA1-43FB-A2F0-444026E6E586}" type="slidenum">
              <a:rPr lang="en-US" smtClean="0"/>
              <a:pPr/>
              <a:t>‹#›</a:t>
            </a:fld>
            <a:endParaRPr lang="en-US"/>
          </a:p>
        </p:txBody>
      </p:sp>
      <p:sp>
        <p:nvSpPr>
          <p:cNvPr id="4" name="Title 3"/>
          <p:cNvSpPr txBox="1">
            <a:spLocks/>
          </p:cNvSpPr>
          <p:nvPr/>
        </p:nvSpPr>
        <p:spPr>
          <a:xfrm rot="16200000">
            <a:off x="-2027829" y="2766222"/>
            <a:ext cx="68580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effectLst>
                  <a:outerShdw blurRad="38100" dist="38100" dir="2700000" algn="tl">
                    <a:srgbClr val="000000">
                      <a:alpha val="43137"/>
                    </a:srgbClr>
                  </a:outerShdw>
                </a:effectLst>
                <a:latin typeface="+mj-lt"/>
                <a:ea typeface="+mj-ea"/>
                <a:cs typeface="+mj-cs"/>
              </a:defRPr>
            </a:lvl1pPr>
          </a:lstStyle>
          <a:p>
            <a:pPr algn="ctr"/>
            <a:r>
              <a:rPr lang="en-US" sz="12500" dirty="0">
                <a:latin typeface="Trebuchet MS" panose="020B0603020202020204" pitchFamily="34" charset="0"/>
              </a:rPr>
              <a:t>Loving</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297280" y="544452"/>
            <a:ext cx="7025653" cy="5769103"/>
          </a:xfrm>
          <a:prstGeom prst="rect">
            <a:avLst/>
          </a:prstGeom>
        </p:spPr>
      </p:pic>
    </p:spTree>
    <p:extLst>
      <p:ext uri="{BB962C8B-B14F-4D97-AF65-F5344CB8AC3E}">
        <p14:creationId xmlns:p14="http://schemas.microsoft.com/office/powerpoint/2010/main" val="1425999210"/>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Learning Pagebreak">
    <p:spTree>
      <p:nvGrpSpPr>
        <p:cNvPr id="1" name=""/>
        <p:cNvGrpSpPr/>
        <p:nvPr/>
      </p:nvGrpSpPr>
      <p:grpSpPr>
        <a:xfrm>
          <a:off x="0" y="0"/>
          <a:ext cx="0" cy="0"/>
          <a:chOff x="0" y="0"/>
          <a:chExt cx="0" cy="0"/>
        </a:xfrm>
      </p:grpSpPr>
      <p:sp>
        <p:nvSpPr>
          <p:cNvPr id="2" name="Title 1"/>
          <p:cNvSpPr>
            <a:spLocks noGrp="1"/>
          </p:cNvSpPr>
          <p:nvPr>
            <p:ph type="title"/>
          </p:nvPr>
        </p:nvSpPr>
        <p:spPr>
          <a:xfrm>
            <a:off x="838200" y="-1528989"/>
            <a:ext cx="10515600" cy="1325563"/>
          </a:xfrm>
        </p:spPr>
        <p:txBody>
          <a:bodyPr/>
          <a:lstStyle/>
          <a:p>
            <a:r>
              <a:rPr lang="en-US"/>
              <a:t>Click to edit Master title style</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297289" y="544452"/>
            <a:ext cx="7025655" cy="5769103"/>
          </a:xfrm>
          <a:prstGeom prst="rect">
            <a:avLst/>
          </a:prstGeom>
        </p:spPr>
      </p:pic>
      <p:sp>
        <p:nvSpPr>
          <p:cNvPr id="6" name="Title 3"/>
          <p:cNvSpPr txBox="1">
            <a:spLocks/>
          </p:cNvSpPr>
          <p:nvPr/>
        </p:nvSpPr>
        <p:spPr>
          <a:xfrm rot="16200000">
            <a:off x="-2008779" y="2747179"/>
            <a:ext cx="68580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effectLst>
                  <a:outerShdw blurRad="38100" dist="38100" dir="2700000" algn="tl">
                    <a:srgbClr val="000000">
                      <a:alpha val="43137"/>
                    </a:srgbClr>
                  </a:outerShdw>
                </a:effectLst>
                <a:latin typeface="+mj-lt"/>
                <a:ea typeface="+mj-ea"/>
                <a:cs typeface="+mj-cs"/>
              </a:defRPr>
            </a:lvl1pPr>
          </a:lstStyle>
          <a:p>
            <a:pPr algn="ctr"/>
            <a:r>
              <a:rPr lang="en-US" sz="12500" dirty="0">
                <a:latin typeface="Trebuchet MS" panose="020B0603020202020204" pitchFamily="34" charset="0"/>
              </a:rPr>
              <a:t>Learning</a:t>
            </a:r>
          </a:p>
        </p:txBody>
      </p:sp>
      <p:sp>
        <p:nvSpPr>
          <p:cNvPr id="7" name="Slide Number Placeholder 2"/>
          <p:cNvSpPr>
            <a:spLocks noGrp="1"/>
          </p:cNvSpPr>
          <p:nvPr>
            <p:ph type="sldNum" sz="quarter" idx="10"/>
          </p:nvPr>
        </p:nvSpPr>
        <p:spPr>
          <a:xfrm>
            <a:off x="4724400" y="6356368"/>
            <a:ext cx="2743200" cy="365125"/>
          </a:xfrm>
        </p:spPr>
        <p:txBody>
          <a:bodyPr/>
          <a:lstStyle>
            <a:lvl1pPr algn="ctr">
              <a:defRPr/>
            </a:lvl1pPr>
          </a:lstStyle>
          <a:p>
            <a:fld id="{424507BD-4CA1-43FB-A2F0-444026E6E586}" type="slidenum">
              <a:rPr lang="en-US" smtClean="0"/>
              <a:pPr/>
              <a:t>‹#›</a:t>
            </a:fld>
            <a:endParaRPr lang="en-US"/>
          </a:p>
        </p:txBody>
      </p:sp>
    </p:spTree>
    <p:extLst>
      <p:ext uri="{BB962C8B-B14F-4D97-AF65-F5344CB8AC3E}">
        <p14:creationId xmlns:p14="http://schemas.microsoft.com/office/powerpoint/2010/main" val="1738550000"/>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Leading Pagebreak">
    <p:spTree>
      <p:nvGrpSpPr>
        <p:cNvPr id="1" name=""/>
        <p:cNvGrpSpPr/>
        <p:nvPr/>
      </p:nvGrpSpPr>
      <p:grpSpPr>
        <a:xfrm>
          <a:off x="0" y="0"/>
          <a:ext cx="0" cy="0"/>
          <a:chOff x="0" y="0"/>
          <a:chExt cx="0" cy="0"/>
        </a:xfrm>
      </p:grpSpPr>
      <p:sp>
        <p:nvSpPr>
          <p:cNvPr id="2" name="Title 1"/>
          <p:cNvSpPr>
            <a:spLocks noGrp="1"/>
          </p:cNvSpPr>
          <p:nvPr>
            <p:ph type="title"/>
          </p:nvPr>
        </p:nvSpPr>
        <p:spPr>
          <a:xfrm>
            <a:off x="696685" y="-1626960"/>
            <a:ext cx="10515600" cy="1325563"/>
          </a:xfrm>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fld id="{424507BD-4CA1-43FB-A2F0-444026E6E586}" type="slidenum">
              <a:rPr lang="en-US" smtClean="0"/>
              <a:t>‹#›</a:t>
            </a:fld>
            <a:endParaRPr lang="en-US"/>
          </a:p>
        </p:txBody>
      </p:sp>
      <p:sp>
        <p:nvSpPr>
          <p:cNvPr id="5" name="Title 3"/>
          <p:cNvSpPr txBox="1">
            <a:spLocks/>
          </p:cNvSpPr>
          <p:nvPr/>
        </p:nvSpPr>
        <p:spPr>
          <a:xfrm rot="16200000">
            <a:off x="-2008779" y="2766222"/>
            <a:ext cx="68580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effectLst>
                  <a:outerShdw blurRad="38100" dist="38100" dir="2700000" algn="tl">
                    <a:srgbClr val="000000">
                      <a:alpha val="43137"/>
                    </a:srgbClr>
                  </a:outerShdw>
                </a:effectLst>
                <a:latin typeface="+mj-lt"/>
                <a:ea typeface="+mj-ea"/>
                <a:cs typeface="+mj-cs"/>
              </a:defRPr>
            </a:lvl1pPr>
          </a:lstStyle>
          <a:p>
            <a:pPr algn="ctr"/>
            <a:r>
              <a:rPr lang="en-US" sz="12500" dirty="0">
                <a:latin typeface="Trebuchet MS" panose="020B0603020202020204" pitchFamily="34" charset="0"/>
              </a:rPr>
              <a:t>Leading</a:t>
            </a: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297280" y="544452"/>
            <a:ext cx="7025653" cy="5769103"/>
          </a:xfrm>
          <a:prstGeom prst="rect">
            <a:avLst/>
          </a:prstGeom>
        </p:spPr>
      </p:pic>
    </p:spTree>
    <p:extLst>
      <p:ext uri="{BB962C8B-B14F-4D97-AF65-F5344CB8AC3E}">
        <p14:creationId xmlns:p14="http://schemas.microsoft.com/office/powerpoint/2010/main" val="3901084035"/>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fld id="{424507BD-4CA1-43FB-A2F0-444026E6E586}" type="slidenum">
              <a:rPr lang="en-US" smtClean="0"/>
              <a:t>‹#›</a:t>
            </a:fld>
            <a:endParaRPr lang="en-US"/>
          </a:p>
        </p:txBody>
      </p:sp>
    </p:spTree>
    <p:extLst>
      <p:ext uri="{BB962C8B-B14F-4D97-AF65-F5344CB8AC3E}">
        <p14:creationId xmlns:p14="http://schemas.microsoft.com/office/powerpoint/2010/main" val="2488142790"/>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ession Title Slide">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63537" y="872"/>
            <a:ext cx="9864931" cy="6856263"/>
          </a:xfrm>
          <a:prstGeom prst="rect">
            <a:avLst/>
          </a:prstGeom>
        </p:spPr>
      </p:pic>
      <p:sp>
        <p:nvSpPr>
          <p:cNvPr id="2" name="Title 1"/>
          <p:cNvSpPr>
            <a:spLocks noGrp="1"/>
          </p:cNvSpPr>
          <p:nvPr>
            <p:ph type="title" hasCustomPrompt="1"/>
          </p:nvPr>
        </p:nvSpPr>
        <p:spPr>
          <a:xfrm>
            <a:off x="5983941" y="2247732"/>
            <a:ext cx="4912659" cy="1325563"/>
          </a:xfrm>
        </p:spPr>
        <p:txBody>
          <a:bodyPr>
            <a:noAutofit/>
          </a:bodyPr>
          <a:lstStyle>
            <a:lvl1pPr algn="ctr">
              <a:defRPr sz="4000" b="1" baseline="0">
                <a:solidFill>
                  <a:schemeClr val="accent4">
                    <a:lumMod val="50000"/>
                  </a:schemeClr>
                </a:solidFill>
                <a:latin typeface="+mn-lt"/>
              </a:defRPr>
            </a:lvl1pPr>
          </a:lstStyle>
          <a:p>
            <a:r>
              <a:rPr lang="en-US" dirty="0"/>
              <a:t>Session Title</a:t>
            </a:r>
          </a:p>
        </p:txBody>
      </p:sp>
      <p:sp>
        <p:nvSpPr>
          <p:cNvPr id="3" name="Slide Number Placeholder 2"/>
          <p:cNvSpPr>
            <a:spLocks noGrp="1"/>
          </p:cNvSpPr>
          <p:nvPr>
            <p:ph type="sldNum" sz="quarter" idx="10"/>
          </p:nvPr>
        </p:nvSpPr>
        <p:spPr/>
        <p:txBody>
          <a:bodyPr/>
          <a:lstStyle/>
          <a:p>
            <a:fld id="{424507BD-4CA1-43FB-A2F0-444026E6E586}" type="slidenum">
              <a:rPr lang="en-US" smtClean="0"/>
              <a:t>‹#›</a:t>
            </a:fld>
            <a:endParaRPr lang="en-US"/>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4133" y="5894800"/>
            <a:ext cx="1088139" cy="743714"/>
          </a:xfrm>
          <a:prstGeom prst="rect">
            <a:avLst/>
          </a:prstGeom>
        </p:spPr>
      </p:pic>
    </p:spTree>
    <p:extLst>
      <p:ext uri="{BB962C8B-B14F-4D97-AF65-F5344CB8AC3E}">
        <p14:creationId xmlns:p14="http://schemas.microsoft.com/office/powerpoint/2010/main" val="3488810592"/>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Agenda Sl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4724400" y="6356368"/>
            <a:ext cx="2743200" cy="365125"/>
          </a:xfrm>
        </p:spPr>
        <p:txBody>
          <a:bodyPr/>
          <a:lstStyle>
            <a:lvl1pPr algn="ctr">
              <a:defRPr/>
            </a:lvl1pPr>
          </a:lstStyle>
          <a:p>
            <a:fld id="{424507BD-4CA1-43FB-A2F0-444026E6E586}" type="slidenum">
              <a:rPr lang="en-US" smtClean="0"/>
              <a:pPr/>
              <a:t>‹#›</a:t>
            </a:fld>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56713" y="107577"/>
            <a:ext cx="4188395" cy="2910992"/>
          </a:xfrm>
          <a:prstGeom prst="rect">
            <a:avLst/>
          </a:prstGeom>
        </p:spPr>
      </p:pic>
      <p:sp>
        <p:nvSpPr>
          <p:cNvPr id="6" name="Content Placeholder 2"/>
          <p:cNvSpPr>
            <a:spLocks noGrp="1"/>
          </p:cNvSpPr>
          <p:nvPr>
            <p:ph idx="1" hasCustomPrompt="1"/>
          </p:nvPr>
        </p:nvSpPr>
        <p:spPr>
          <a:xfrm>
            <a:off x="5311601" y="255495"/>
            <a:ext cx="6217023" cy="6239434"/>
          </a:xfrm>
        </p:spPr>
        <p:txBody>
          <a:bodyPr anchor="ctr">
            <a:normAutofit/>
          </a:bodyPr>
          <a:lstStyle>
            <a:lvl1pPr>
              <a:defRPr/>
            </a:lvl1pPr>
            <a:lvl2pPr>
              <a:defRPr sz="100">
                <a:latin typeface="+mn-lt"/>
              </a:defRPr>
            </a:lvl2pPr>
          </a:lstStyle>
          <a:p>
            <a:pPr lvl="1">
              <a:buFont typeface="Wingdings" panose="05000000000000000000" pitchFamily="2" charset="2"/>
              <a:buChar char="§"/>
            </a:pPr>
            <a:r>
              <a:rPr lang="en-US" sz="3200" dirty="0">
                <a:latin typeface="Lucida Bright" panose="02040602050505020304" pitchFamily="18" charset="0"/>
              </a:rPr>
              <a:t>Loving, Learning, Leading Agenda Here</a:t>
            </a:r>
          </a:p>
        </p:txBody>
      </p:sp>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4133" y="5894800"/>
            <a:ext cx="1088139" cy="743714"/>
          </a:xfrm>
          <a:prstGeom prst="rect">
            <a:avLst/>
          </a:prstGeom>
        </p:spPr>
      </p:pic>
      <p:sp>
        <p:nvSpPr>
          <p:cNvPr id="8" name="Title 1"/>
          <p:cNvSpPr txBox="1">
            <a:spLocks/>
          </p:cNvSpPr>
          <p:nvPr/>
        </p:nvSpPr>
        <p:spPr>
          <a:xfrm>
            <a:off x="1909493" y="900309"/>
            <a:ext cx="232634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effectLst>
                  <a:outerShdw blurRad="38100" dist="38100" dir="2700000" algn="tl">
                    <a:srgbClr val="000000">
                      <a:alpha val="43137"/>
                    </a:srgbClr>
                  </a:outerShdw>
                </a:effectLst>
                <a:latin typeface="+mj-lt"/>
                <a:ea typeface="+mj-ea"/>
                <a:cs typeface="+mj-cs"/>
              </a:defRPr>
            </a:lvl1pPr>
          </a:lstStyle>
          <a:p>
            <a:r>
              <a:rPr lang="en-US" b="1" dirty="0">
                <a:solidFill>
                  <a:schemeClr val="accent4">
                    <a:lumMod val="50000"/>
                  </a:schemeClr>
                </a:solidFill>
                <a:latin typeface="+mj-lt"/>
              </a:rPr>
              <a:t>Agenda</a:t>
            </a:r>
          </a:p>
        </p:txBody>
      </p:sp>
    </p:spTree>
    <p:extLst>
      <p:ext uri="{BB962C8B-B14F-4D97-AF65-F5344CB8AC3E}">
        <p14:creationId xmlns:p14="http://schemas.microsoft.com/office/powerpoint/2010/main" val="3626777206"/>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Learning)">
    <p:spTree>
      <p:nvGrpSpPr>
        <p:cNvPr id="1" name=""/>
        <p:cNvGrpSpPr/>
        <p:nvPr/>
      </p:nvGrpSpPr>
      <p:grpSpPr>
        <a:xfrm>
          <a:off x="0" y="0"/>
          <a:ext cx="0" cy="0"/>
          <a:chOff x="0" y="0"/>
          <a:chExt cx="0" cy="0"/>
        </a:xfrm>
      </p:grpSpPr>
      <p:sp>
        <p:nvSpPr>
          <p:cNvPr id="2" name="Title 1"/>
          <p:cNvSpPr>
            <a:spLocks noGrp="1"/>
          </p:cNvSpPr>
          <p:nvPr>
            <p:ph type="ctrTitle"/>
          </p:nvPr>
        </p:nvSpPr>
        <p:spPr>
          <a:xfrm>
            <a:off x="838200" y="410818"/>
            <a:ext cx="9144000" cy="1151076"/>
          </a:xfrm>
        </p:spPr>
        <p:txBody>
          <a:bodyPr anchor="b"/>
          <a:lstStyle>
            <a:lvl1pPr algn="l">
              <a:defRPr sz="6000"/>
            </a:lvl1pPr>
          </a:lstStyle>
          <a:p>
            <a:r>
              <a:rPr lang="en-US"/>
              <a:t>Click to edit Master title style</a:t>
            </a:r>
            <a:endParaRPr lang="en-US" dirty="0"/>
          </a:p>
        </p:txBody>
      </p:sp>
      <p:sp>
        <p:nvSpPr>
          <p:cNvPr id="6" name="Slide Number Placeholder 5"/>
          <p:cNvSpPr>
            <a:spLocks noGrp="1"/>
          </p:cNvSpPr>
          <p:nvPr>
            <p:ph type="sldNum" sz="quarter" idx="12"/>
          </p:nvPr>
        </p:nvSpPr>
        <p:spPr>
          <a:xfrm>
            <a:off x="4724400" y="6341488"/>
            <a:ext cx="2743200" cy="365125"/>
          </a:xfrm>
        </p:spPr>
        <p:txBody>
          <a:bodyPr/>
          <a:lstStyle>
            <a:lvl1pPr algn="ctr">
              <a:defRPr/>
            </a:lvl1pPr>
          </a:lstStyle>
          <a:p>
            <a:fld id="{424507BD-4CA1-43FB-A2F0-444026E6E586}" type="slidenum">
              <a:rPr lang="en-US" smtClean="0"/>
              <a:pPr/>
              <a:t>‹#›</a:t>
            </a:fld>
            <a:endParaRPr lang="en-US" dirty="0"/>
          </a:p>
        </p:txBody>
      </p:sp>
      <p:sp>
        <p:nvSpPr>
          <p:cNvPr id="8" name="Picture Placeholder 7"/>
          <p:cNvSpPr>
            <a:spLocks noGrp="1"/>
          </p:cNvSpPr>
          <p:nvPr>
            <p:ph type="pic" sz="quarter" idx="13"/>
          </p:nvPr>
        </p:nvSpPr>
        <p:spPr>
          <a:xfrm>
            <a:off x="838200" y="1839810"/>
            <a:ext cx="2535237" cy="2119312"/>
          </a:xfrm>
          <a:effectLst>
            <a:outerShdw blurRad="50800" dist="38100" dir="2700000" algn="tl" rotWithShape="0">
              <a:prstClr val="black">
                <a:alpha val="40000"/>
              </a:prstClr>
            </a:outerShdw>
          </a:effectLst>
        </p:spPr>
        <p:txBody>
          <a:bodyPr>
            <a:normAutofit/>
          </a:bodyPr>
          <a:lstStyle>
            <a:lvl1pPr>
              <a:defRPr sz="3600"/>
            </a:lvl1pPr>
          </a:lstStyle>
          <a:p>
            <a:r>
              <a:rPr lang="en-US"/>
              <a:t>Click icon to add picture</a:t>
            </a:r>
            <a:endParaRPr lang="en-US" dirty="0"/>
          </a:p>
        </p:txBody>
      </p:sp>
      <p:pic>
        <p:nvPicPr>
          <p:cNvPr id="9" name="Picture 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604459" y="4923128"/>
            <a:ext cx="1901740" cy="1561610"/>
          </a:xfrm>
          <a:prstGeom prst="rect">
            <a:avLst/>
          </a:prstGeom>
        </p:spPr>
      </p:pic>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4133" y="5894800"/>
            <a:ext cx="1088139" cy="743714"/>
          </a:xfrm>
          <a:prstGeom prst="rect">
            <a:avLst/>
          </a:prstGeom>
        </p:spPr>
      </p:pic>
    </p:spTree>
    <p:extLst>
      <p:ext uri="{BB962C8B-B14F-4D97-AF65-F5344CB8AC3E}">
        <p14:creationId xmlns:p14="http://schemas.microsoft.com/office/powerpoint/2010/main" val="1200037097"/>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Overview Slide">
    <p:spTree>
      <p:nvGrpSpPr>
        <p:cNvPr id="1" name=""/>
        <p:cNvGrpSpPr/>
        <p:nvPr/>
      </p:nvGrpSpPr>
      <p:grpSpPr>
        <a:xfrm>
          <a:off x="0" y="0"/>
          <a:ext cx="0" cy="0"/>
          <a:chOff x="0" y="0"/>
          <a:chExt cx="0" cy="0"/>
        </a:xfrm>
      </p:grpSpPr>
      <p:sp>
        <p:nvSpPr>
          <p:cNvPr id="2" name="Title 1"/>
          <p:cNvSpPr>
            <a:spLocks noGrp="1"/>
          </p:cNvSpPr>
          <p:nvPr>
            <p:ph type="title"/>
          </p:nvPr>
        </p:nvSpPr>
        <p:spPr>
          <a:xfrm>
            <a:off x="479669" y="-2674082"/>
            <a:ext cx="10515600" cy="1325563"/>
          </a:xfrm>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fld id="{424507BD-4CA1-43FB-A2F0-444026E6E586}" type="slidenum">
              <a:rPr lang="en-US" smtClean="0"/>
              <a:t>‹#›</a:t>
            </a:fld>
            <a:endParaRPr lang="en-US"/>
          </a:p>
        </p:txBody>
      </p:sp>
      <p:sp>
        <p:nvSpPr>
          <p:cNvPr id="4" name="Rectangle 3"/>
          <p:cNvSpPr/>
          <p:nvPr/>
        </p:nvSpPr>
        <p:spPr>
          <a:xfrm>
            <a:off x="-101600" y="0"/>
            <a:ext cx="122936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p:cNvGrpSpPr/>
          <p:nvPr/>
        </p:nvGrpSpPr>
        <p:grpSpPr>
          <a:xfrm>
            <a:off x="61335" y="-2694129"/>
            <a:ext cx="11857124" cy="12242096"/>
            <a:chOff x="61333" y="-2694129"/>
            <a:chExt cx="11857124" cy="12242096"/>
          </a:xfrm>
        </p:grpSpPr>
        <p:sp>
          <p:nvSpPr>
            <p:cNvPr id="6" name="Oval 5"/>
            <p:cNvSpPr/>
            <p:nvPr/>
          </p:nvSpPr>
          <p:spPr>
            <a:xfrm rot="3385420">
              <a:off x="-131153" y="-2501643"/>
              <a:ext cx="12242096" cy="11857124"/>
            </a:xfrm>
            <a:prstGeom prst="ellipse">
              <a:avLst/>
            </a:prstGeom>
            <a:solidFill>
              <a:schemeClr val="tx1">
                <a:lumMod val="60000"/>
                <a:lumOff val="40000"/>
              </a:schemeClr>
            </a:solidFill>
            <a:ln>
              <a:noFill/>
            </a:ln>
            <a:effectLst>
              <a:outerShdw blurRad="50800" dist="38100" dir="18900000" algn="b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7" name="TextBox 6"/>
            <p:cNvSpPr txBox="1"/>
            <p:nvPr/>
          </p:nvSpPr>
          <p:spPr>
            <a:xfrm>
              <a:off x="8221717" y="3446308"/>
              <a:ext cx="2712201" cy="1138773"/>
            </a:xfrm>
            <a:prstGeom prst="rect">
              <a:avLst/>
            </a:prstGeom>
            <a:solidFill>
              <a:schemeClr val="tx1">
                <a:lumMod val="60000"/>
                <a:lumOff val="40000"/>
              </a:schemeClr>
            </a:solidFill>
          </p:spPr>
          <p:txBody>
            <a:bodyPr wrap="square" rtlCol="0">
              <a:spAutoFit/>
            </a:bodyPr>
            <a:lstStyle/>
            <a:p>
              <a:pPr lvl="0" algn="ctr">
                <a:defRPr/>
              </a:pPr>
              <a:r>
                <a:rPr lang="en-US" sz="3400" dirty="0">
                  <a:solidFill>
                    <a:srgbClr val="7995E0">
                      <a:lumMod val="50000"/>
                    </a:srgbClr>
                  </a:solidFill>
                  <a:effectLst>
                    <a:outerShdw blurRad="38100" dist="38100" dir="2700000" algn="tl">
                      <a:srgbClr val="000000">
                        <a:alpha val="43137"/>
                      </a:srgbClr>
                    </a:outerShdw>
                  </a:effectLst>
                </a:rPr>
                <a:t>Live into the </a:t>
              </a:r>
            </a:p>
            <a:p>
              <a:pPr lvl="0" algn="ctr">
                <a:defRPr/>
              </a:pPr>
              <a:r>
                <a:rPr lang="en-US" sz="3400" dirty="0">
                  <a:solidFill>
                    <a:srgbClr val="7995E0">
                      <a:lumMod val="50000"/>
                    </a:srgbClr>
                  </a:solidFill>
                  <a:effectLst>
                    <a:outerShdw blurRad="38100" dist="38100" dir="2700000" algn="tl">
                      <a:srgbClr val="000000">
                        <a:alpha val="43137"/>
                      </a:srgbClr>
                    </a:outerShdw>
                  </a:effectLst>
                </a:rPr>
                <a:t>L3 Culture</a:t>
              </a:r>
              <a:endParaRPr kumimoji="0" lang="en-US" sz="3400" b="0" i="0" u="none" strike="noStrike" kern="1200" cap="none" spc="0" normalizeH="0" baseline="0" noProof="0" dirty="0">
                <a:ln>
                  <a:noFill/>
                </a:ln>
                <a:solidFill>
                  <a:srgbClr val="7995E0">
                    <a:lumMod val="50000"/>
                  </a:srgbClr>
                </a:solidFill>
                <a:effectLst>
                  <a:outerShdw blurRad="38100" dist="38100" dir="2700000" algn="tl">
                    <a:srgbClr val="000000">
                      <a:alpha val="43137"/>
                    </a:srgbClr>
                  </a:outerShdw>
                </a:effectLst>
                <a:uLnTx/>
                <a:uFillTx/>
                <a:latin typeface="Agency FB"/>
              </a:endParaRPr>
            </a:p>
          </p:txBody>
        </p:sp>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158201" y="1118781"/>
              <a:ext cx="2839235" cy="2256826"/>
            </a:xfrm>
            <a:prstGeom prst="rect">
              <a:avLst/>
            </a:prstGeom>
            <a:solidFill>
              <a:schemeClr val="tx1">
                <a:lumMod val="60000"/>
                <a:lumOff val="40000"/>
              </a:schemeClr>
            </a:solidFill>
          </p:spPr>
        </p:pic>
      </p:grpSp>
      <p:grpSp>
        <p:nvGrpSpPr>
          <p:cNvPr id="9" name="Group 8"/>
          <p:cNvGrpSpPr/>
          <p:nvPr/>
        </p:nvGrpSpPr>
        <p:grpSpPr>
          <a:xfrm>
            <a:off x="-1362688" y="-486807"/>
            <a:ext cx="9267189" cy="9568072"/>
            <a:chOff x="-1362688" y="-486807"/>
            <a:chExt cx="9267189" cy="9568072"/>
          </a:xfrm>
        </p:grpSpPr>
        <p:sp>
          <p:nvSpPr>
            <p:cNvPr id="10" name="Oval 9"/>
            <p:cNvSpPr/>
            <p:nvPr/>
          </p:nvSpPr>
          <p:spPr>
            <a:xfrm rot="3385420">
              <a:off x="-1513129" y="-336366"/>
              <a:ext cx="9568072" cy="9267189"/>
            </a:xfrm>
            <a:prstGeom prst="ellipse">
              <a:avLst/>
            </a:prstGeom>
            <a:solidFill>
              <a:schemeClr val="tx2">
                <a:lumMod val="40000"/>
                <a:lumOff val="60000"/>
              </a:schemeClr>
            </a:solidFill>
            <a:ln>
              <a:noFill/>
            </a:ln>
            <a:effectLst>
              <a:outerShdw blurRad="50800" dist="38100" dir="18900000" algn="b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1" name="TextBox 10"/>
            <p:cNvSpPr txBox="1"/>
            <p:nvPr/>
          </p:nvSpPr>
          <p:spPr>
            <a:xfrm>
              <a:off x="4780946" y="4391602"/>
              <a:ext cx="2345583" cy="166199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400" b="0" i="0" u="none" strike="noStrike" kern="1200" cap="none" spc="0" normalizeH="0" baseline="0" noProof="0" dirty="0">
                  <a:ln>
                    <a:noFill/>
                  </a:ln>
                  <a:solidFill>
                    <a:srgbClr val="7995E0">
                      <a:lumMod val="50000"/>
                    </a:srgbClr>
                  </a:solidFill>
                  <a:effectLst>
                    <a:outerShdw blurRad="38100" dist="38100" dir="2700000" algn="tl">
                      <a:srgbClr val="000000">
                        <a:alpha val="43137"/>
                      </a:srgbClr>
                    </a:outerShdw>
                  </a:effectLst>
                  <a:uLnTx/>
                  <a:uFillTx/>
                  <a:ea typeface="+mn-ea"/>
                  <a:cs typeface="+mn-cs"/>
                </a:rPr>
                <a:t>Design a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400" b="0" i="0" u="none" strike="noStrike" kern="1200" cap="none" spc="0" normalizeH="0" baseline="0" noProof="0" dirty="0">
                  <a:ln>
                    <a:noFill/>
                  </a:ln>
                  <a:solidFill>
                    <a:srgbClr val="7995E0">
                      <a:lumMod val="50000"/>
                    </a:srgbClr>
                  </a:solidFill>
                  <a:effectLst>
                    <a:outerShdw blurRad="38100" dist="38100" dir="2700000" algn="tl">
                      <a:srgbClr val="000000">
                        <a:alpha val="43137"/>
                      </a:srgbClr>
                    </a:outerShdw>
                  </a:effectLst>
                  <a:uLnTx/>
                  <a:uFillTx/>
                  <a:ea typeface="+mn-ea"/>
                  <a:cs typeface="+mn-cs"/>
                </a:rPr>
                <a:t>Generative</a:t>
              </a:r>
              <a:r>
                <a:rPr kumimoji="0" lang="en-US" sz="3400" b="0" i="0" u="none" strike="noStrike" kern="1200" cap="none" spc="0" normalizeH="0" noProof="0" dirty="0">
                  <a:ln>
                    <a:noFill/>
                  </a:ln>
                  <a:solidFill>
                    <a:srgbClr val="7995E0">
                      <a:lumMod val="50000"/>
                    </a:srgbClr>
                  </a:solidFill>
                  <a:effectLst>
                    <a:outerShdw blurRad="38100" dist="38100" dir="2700000" algn="tl">
                      <a:srgbClr val="000000">
                        <a:alpha val="43137"/>
                      </a:srgbClr>
                    </a:outerShdw>
                  </a:effectLst>
                  <a:uLnTx/>
                  <a:uFillTx/>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400" b="0" i="0" u="none" strike="noStrike" kern="1200" cap="none" spc="0" normalizeH="0" baseline="0" noProof="0" dirty="0">
                  <a:ln>
                    <a:noFill/>
                  </a:ln>
                  <a:solidFill>
                    <a:srgbClr val="7995E0">
                      <a:lumMod val="50000"/>
                    </a:srgbClr>
                  </a:solidFill>
                  <a:effectLst>
                    <a:outerShdw blurRad="38100" dist="38100" dir="2700000" algn="tl">
                      <a:srgbClr val="000000">
                        <a:alpha val="43137"/>
                      </a:srgbClr>
                    </a:outerShdw>
                  </a:effectLst>
                  <a:uLnTx/>
                  <a:uFillTx/>
                  <a:ea typeface="+mn-ea"/>
                  <a:cs typeface="+mn-cs"/>
                </a:rPr>
                <a:t>System</a:t>
              </a:r>
            </a:p>
          </p:txBody>
        </p:sp>
        <p:pic>
          <p:nvPicPr>
            <p:cNvPr id="12" name="Picture 1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71238" y="2529768"/>
              <a:ext cx="1429800" cy="1833079"/>
            </a:xfrm>
            <a:prstGeom prst="rect">
              <a:avLst/>
            </a:prstGeom>
            <a:gradFill>
              <a:gsLst>
                <a:gs pos="98000">
                  <a:srgbClr val="ACBCE7"/>
                </a:gs>
                <a:gs pos="28000">
                  <a:srgbClr val="D7DFF3"/>
                </a:gs>
              </a:gsLst>
              <a:path path="circle">
                <a:fillToRect l="50000" t="50000" r="50000" b="50000"/>
              </a:path>
            </a:gradFill>
          </p:spPr>
        </p:pic>
      </p:grpSp>
      <p:sp>
        <p:nvSpPr>
          <p:cNvPr id="13" name="Rectangle 12"/>
          <p:cNvSpPr/>
          <p:nvPr/>
        </p:nvSpPr>
        <p:spPr>
          <a:xfrm>
            <a:off x="13" y="215900"/>
            <a:ext cx="5145711" cy="1612900"/>
          </a:xfrm>
          <a:prstGeom prst="rect">
            <a:avLst/>
          </a:prstGeom>
          <a:effectLst>
            <a:outerShdw blurRad="50800" dist="38100" dir="8100000" algn="t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nvGrpSpPr>
          <p:cNvPr id="14" name="Group 13"/>
          <p:cNvGrpSpPr/>
          <p:nvPr/>
        </p:nvGrpSpPr>
        <p:grpSpPr>
          <a:xfrm>
            <a:off x="-818710" y="2405136"/>
            <a:ext cx="5288844" cy="5460561"/>
            <a:chOff x="-818710" y="2405118"/>
            <a:chExt cx="5288844" cy="5460561"/>
          </a:xfrm>
          <a:solidFill>
            <a:schemeClr val="bg1"/>
          </a:solidFill>
        </p:grpSpPr>
        <p:sp>
          <p:nvSpPr>
            <p:cNvPr id="15" name="Oval 14"/>
            <p:cNvSpPr/>
            <p:nvPr/>
          </p:nvSpPr>
          <p:spPr>
            <a:xfrm rot="3385420">
              <a:off x="-904569" y="2490977"/>
              <a:ext cx="5460561" cy="5288844"/>
            </a:xfrm>
            <a:prstGeom prst="ellipse">
              <a:avLst/>
            </a:prstGeom>
            <a:grpFill/>
            <a:ln>
              <a:solidFill>
                <a:schemeClr val="bg1"/>
              </a:solidFill>
            </a:ln>
            <a:effectLst>
              <a:outerShdw blurRad="50800" dist="38100" algn="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pic>
          <p:nvPicPr>
            <p:cNvPr id="16" name="Picture 1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8971" y="3995670"/>
              <a:ext cx="2033479" cy="1669787"/>
            </a:xfrm>
            <a:prstGeom prst="rect">
              <a:avLst/>
            </a:prstGeom>
            <a:grpFill/>
          </p:spPr>
        </p:pic>
        <p:sp>
          <p:nvSpPr>
            <p:cNvPr id="17" name="TextBox 16"/>
            <p:cNvSpPr txBox="1"/>
            <p:nvPr/>
          </p:nvSpPr>
          <p:spPr>
            <a:xfrm>
              <a:off x="380513" y="5665457"/>
              <a:ext cx="2890395" cy="61555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400" b="0" i="0" u="none" strike="noStrike" kern="1200" cap="none" spc="0" normalizeH="0" baseline="0" noProof="0" dirty="0">
                  <a:ln>
                    <a:noFill/>
                  </a:ln>
                  <a:solidFill>
                    <a:srgbClr val="7995E0">
                      <a:lumMod val="50000"/>
                    </a:srgbClr>
                  </a:solidFill>
                  <a:effectLst>
                    <a:outerShdw blurRad="38100" dist="38100" dir="2700000" algn="tl">
                      <a:srgbClr val="000000">
                        <a:alpha val="43137"/>
                      </a:srgbClr>
                    </a:outerShdw>
                  </a:effectLst>
                  <a:uLnTx/>
                  <a:uFillTx/>
                  <a:ea typeface="+mn-ea"/>
                  <a:cs typeface="+mn-cs"/>
                </a:rPr>
                <a:t>Build a Team</a:t>
              </a:r>
            </a:p>
          </p:txBody>
        </p:sp>
      </p:grpSp>
      <p:grpSp>
        <p:nvGrpSpPr>
          <p:cNvPr id="18" name="Group 17"/>
          <p:cNvGrpSpPr/>
          <p:nvPr/>
        </p:nvGrpSpPr>
        <p:grpSpPr>
          <a:xfrm>
            <a:off x="13" y="15"/>
            <a:ext cx="5145711" cy="1703221"/>
            <a:chOff x="1480930" y="307507"/>
            <a:chExt cx="5145711" cy="1703221"/>
          </a:xfrm>
        </p:grpSpPr>
        <p:sp>
          <p:nvSpPr>
            <p:cNvPr id="19" name="Title 1"/>
            <p:cNvSpPr txBox="1">
              <a:spLocks/>
            </p:cNvSpPr>
            <p:nvPr/>
          </p:nvSpPr>
          <p:spPr>
            <a:xfrm>
              <a:off x="1480930" y="307507"/>
              <a:ext cx="5145711"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rgbClr val="506294"/>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200" b="0" i="0" u="none" strike="noStrike" kern="1200" cap="none" spc="0" normalizeH="0" baseline="0" noProof="0" dirty="0">
                  <a:ln>
                    <a:noFill/>
                  </a:ln>
                  <a:solidFill>
                    <a:srgbClr val="7995E0">
                      <a:lumMod val="50000"/>
                    </a:srgbClr>
                  </a:solidFill>
                  <a:effectLst>
                    <a:outerShdw blurRad="38100" dist="38100" dir="2700000" algn="tl">
                      <a:srgbClr val="000000">
                        <a:alpha val="43137"/>
                      </a:srgbClr>
                    </a:outerShdw>
                  </a:effectLst>
                  <a:uLnTx/>
                  <a:uFillTx/>
                  <a:ea typeface="+mj-ea"/>
                  <a:cs typeface="+mj-cs"/>
                </a:rPr>
                <a:t>This ministry team will…</a:t>
              </a:r>
            </a:p>
          </p:txBody>
        </p:sp>
        <p:sp>
          <p:nvSpPr>
            <p:cNvPr id="20" name="TextBox 19"/>
            <p:cNvSpPr txBox="1"/>
            <p:nvPr/>
          </p:nvSpPr>
          <p:spPr>
            <a:xfrm>
              <a:off x="1616863" y="1102937"/>
              <a:ext cx="4873844"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srgbClr val="7995E0">
                      <a:lumMod val="50000"/>
                    </a:srgbClr>
                  </a:solidFill>
                  <a:effectLst>
                    <a:outerShdw blurRad="38100" dist="38100" dir="2700000" algn="tl">
                      <a:srgbClr val="000000">
                        <a:alpha val="43137"/>
                      </a:srgbClr>
                    </a:outerShdw>
                  </a:effectLst>
                  <a:uLnTx/>
                  <a:uFillTx/>
                </a:rPr>
                <a:t>Develop a New Environment </a:t>
              </a:r>
            </a:p>
          </p:txBody>
        </p:sp>
        <p:sp>
          <p:nvSpPr>
            <p:cNvPr id="21" name="Rectangle 20"/>
            <p:cNvSpPr/>
            <p:nvPr/>
          </p:nvSpPr>
          <p:spPr>
            <a:xfrm>
              <a:off x="1866975" y="1610618"/>
              <a:ext cx="4111402" cy="40011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1" u="none" strike="noStrike" kern="0" cap="none" spc="0" normalizeH="0" baseline="0" noProof="0" dirty="0">
                  <a:ln>
                    <a:noFill/>
                  </a:ln>
                  <a:solidFill>
                    <a:srgbClr val="506294"/>
                  </a:solidFill>
                  <a:effectLst/>
                  <a:uLnTx/>
                  <a:uFillTx/>
                </a:rPr>
                <a:t>for being and making disciples</a:t>
              </a:r>
            </a:p>
          </p:txBody>
        </p:sp>
      </p:grpSp>
      <p:pic>
        <p:nvPicPr>
          <p:cNvPr id="22" name="Picture 2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922161" y="5984493"/>
            <a:ext cx="1088139" cy="743714"/>
          </a:xfrm>
          <a:prstGeom prst="rect">
            <a:avLst/>
          </a:prstGeom>
        </p:spPr>
      </p:pic>
      <p:sp>
        <p:nvSpPr>
          <p:cNvPr id="23" name="Slide Number Placeholder 2"/>
          <p:cNvSpPr txBox="1">
            <a:spLocks/>
          </p:cNvSpPr>
          <p:nvPr/>
        </p:nvSpPr>
        <p:spPr>
          <a:xfrm>
            <a:off x="4724400" y="6356368"/>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24507BD-4CA1-43FB-A2F0-444026E6E586}" type="slidenum">
              <a:rPr lang="en-US" smtClean="0"/>
              <a:pPr/>
              <a:t>‹#›</a:t>
            </a:fld>
            <a:endParaRPr lang="en-US" dirty="0"/>
          </a:p>
        </p:txBody>
      </p:sp>
    </p:spTree>
    <p:extLst>
      <p:ext uri="{BB962C8B-B14F-4D97-AF65-F5344CB8AC3E}">
        <p14:creationId xmlns:p14="http://schemas.microsoft.com/office/powerpoint/2010/main" val="24572854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circle(out)">
                                      <p:cBhvr>
                                        <p:cTn id="7" dur="2000"/>
                                        <p:tgtEl>
                                          <p:spTgt spid="14"/>
                                        </p:tgtEl>
                                      </p:cBhvr>
                                    </p:animEffect>
                                  </p:childTnLst>
                                </p:cTn>
                              </p:par>
                              <p:par>
                                <p:cTn id="8" presetID="6" presetClass="entr" presetSubtype="32"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circle(out)">
                                      <p:cBhvr>
                                        <p:cTn id="10" dur="2000"/>
                                        <p:tgtEl>
                                          <p:spTgt spid="9"/>
                                        </p:tgtEl>
                                      </p:cBhvr>
                                    </p:animEffect>
                                  </p:childTnLst>
                                </p:cTn>
                              </p:par>
                              <p:par>
                                <p:cTn id="11" presetID="6" presetClass="entr" presetSubtype="32"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out)">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Formation Sl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4724400" y="6356368"/>
            <a:ext cx="2743200" cy="365125"/>
          </a:xfrm>
        </p:spPr>
        <p:txBody>
          <a:bodyPr/>
          <a:lstStyle>
            <a:lvl1pPr algn="ctr">
              <a:defRPr/>
            </a:lvl1pPr>
          </a:lstStyle>
          <a:p>
            <a:fld id="{424507BD-4CA1-43FB-A2F0-444026E6E586}" type="slidenum">
              <a:rPr lang="en-US" smtClean="0"/>
              <a:pPr/>
              <a:t>‹#›</a:t>
            </a:fld>
            <a:endParaRPr lang="en-US" dirty="0"/>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50339" y="1473103"/>
            <a:ext cx="7551463" cy="5248372"/>
          </a:xfrm>
          <a:prstGeom prst="rect">
            <a:avLst/>
          </a:prstGeom>
        </p:spPr>
      </p:pic>
      <p:sp>
        <p:nvSpPr>
          <p:cNvPr id="7" name="Rectangle 2"/>
          <p:cNvSpPr txBox="1">
            <a:spLocks noChangeArrowheads="1"/>
          </p:cNvSpPr>
          <p:nvPr/>
        </p:nvSpPr>
        <p:spPr>
          <a:xfrm>
            <a:off x="1040377" y="274931"/>
            <a:ext cx="9529011"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6000" kern="1200">
                <a:solidFill>
                  <a:schemeClr val="tx1"/>
                </a:solidFill>
                <a:effectLst>
                  <a:outerShdw blurRad="38100" dist="38100" dir="2700000" algn="tl">
                    <a:srgbClr val="000000">
                      <a:alpha val="43137"/>
                    </a:srgbClr>
                  </a:outerShdw>
                </a:effectLst>
                <a:latin typeface="+mj-lt"/>
                <a:ea typeface="+mj-ea"/>
                <a:cs typeface="+mj-cs"/>
              </a:defRPr>
            </a:lvl1pPr>
          </a:lstStyle>
          <a:p>
            <a:r>
              <a:rPr lang="en-US" sz="4800" dirty="0">
                <a:solidFill>
                  <a:srgbClr val="506294"/>
                </a:solidFill>
                <a:latin typeface="+mj-lt"/>
              </a:rPr>
              <a:t>Formation Question</a:t>
            </a:r>
          </a:p>
        </p:txBody>
      </p:sp>
      <p:sp>
        <p:nvSpPr>
          <p:cNvPr id="11" name="Rectangle 10"/>
          <p:cNvSpPr/>
          <p:nvPr/>
        </p:nvSpPr>
        <p:spPr>
          <a:xfrm>
            <a:off x="3973289" y="3132730"/>
            <a:ext cx="7521387" cy="1754327"/>
          </a:xfrm>
          <a:prstGeom prst="rect">
            <a:avLst/>
          </a:prstGeom>
        </p:spPr>
        <p:txBody>
          <a:bodyPr wrap="square">
            <a:spAutoFit/>
          </a:bodyPr>
          <a:lstStyle/>
          <a:p>
            <a:pPr marL="0" indent="0">
              <a:lnSpc>
                <a:spcPct val="100000"/>
              </a:lnSpc>
              <a:spcBef>
                <a:spcPts val="0"/>
              </a:spcBef>
              <a:buNone/>
              <a:defRPr/>
            </a:pPr>
            <a:r>
              <a:rPr lang="en-US" sz="3600" dirty="0">
                <a:solidFill>
                  <a:srgbClr val="506294"/>
                </a:solidFill>
              </a:rPr>
              <a:t>What action(s) do I intend to take to help me more fully abide in Jesus Christ?</a:t>
            </a:r>
          </a:p>
        </p:txBody>
      </p:sp>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4133" y="5894800"/>
            <a:ext cx="1088139" cy="743714"/>
          </a:xfrm>
          <a:prstGeom prst="rect">
            <a:avLst/>
          </a:prstGeom>
        </p:spPr>
      </p:pic>
    </p:spTree>
    <p:extLst>
      <p:ext uri="{BB962C8B-B14F-4D97-AF65-F5344CB8AC3E}">
        <p14:creationId xmlns:p14="http://schemas.microsoft.com/office/powerpoint/2010/main" val="3297470785"/>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Glory Sighting Slide">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2658" y="-1"/>
            <a:ext cx="12257315" cy="6858001"/>
          </a:xfrm>
          <a:prstGeom prst="rect">
            <a:avLst/>
          </a:prstGeom>
        </p:spPr>
      </p:pic>
      <p:sp>
        <p:nvSpPr>
          <p:cNvPr id="5" name="Rectangle 4"/>
          <p:cNvSpPr/>
          <p:nvPr/>
        </p:nvSpPr>
        <p:spPr>
          <a:xfrm>
            <a:off x="5529945" y="479450"/>
            <a:ext cx="5736771" cy="3416320"/>
          </a:xfrm>
          <a:prstGeom prst="rect">
            <a:avLst/>
          </a:prstGeom>
        </p:spPr>
        <p:txBody>
          <a:bodyPr wrap="square">
            <a:spAutoFit/>
          </a:bodyPr>
          <a:lstStyle/>
          <a:p>
            <a:r>
              <a:rPr lang="en-US" sz="3600" dirty="0">
                <a:solidFill>
                  <a:schemeClr val="accent6">
                    <a:lumMod val="75000"/>
                    <a:lumOff val="25000"/>
                  </a:schemeClr>
                </a:solidFill>
                <a:effectLst>
                  <a:outerShdw blurRad="38100" dist="38100" dir="2700000" algn="tl">
                    <a:srgbClr val="000000">
                      <a:alpha val="43137"/>
                    </a:srgbClr>
                  </a:outerShdw>
                </a:effectLst>
              </a:rPr>
              <a:t>“The glory that you have given me I have given them, so that they may be one, as we are one.” </a:t>
            </a:r>
          </a:p>
          <a:p>
            <a:endParaRPr lang="en-US" sz="3600" dirty="0">
              <a:solidFill>
                <a:schemeClr val="accent6">
                  <a:lumMod val="75000"/>
                  <a:lumOff val="25000"/>
                </a:schemeClr>
              </a:solidFill>
              <a:effectLst>
                <a:outerShdw blurRad="38100" dist="38100" dir="2700000" algn="tl">
                  <a:srgbClr val="000000">
                    <a:alpha val="43137"/>
                  </a:srgbClr>
                </a:outerShdw>
              </a:effectLst>
            </a:endParaRPr>
          </a:p>
          <a:p>
            <a:pPr algn="r"/>
            <a:r>
              <a:rPr lang="en-US" sz="3600" dirty="0">
                <a:solidFill>
                  <a:schemeClr val="accent6">
                    <a:lumMod val="75000"/>
                    <a:lumOff val="25000"/>
                  </a:schemeClr>
                </a:solidFill>
                <a:effectLst>
                  <a:outerShdw blurRad="38100" dist="38100" dir="2700000" algn="tl">
                    <a:srgbClr val="000000">
                      <a:alpha val="43137"/>
                    </a:srgbClr>
                  </a:outerShdw>
                </a:effectLst>
              </a:rPr>
              <a:t>John 17:22</a:t>
            </a:r>
          </a:p>
        </p:txBody>
      </p:sp>
      <p:sp>
        <p:nvSpPr>
          <p:cNvPr id="6" name="Rectangle 5"/>
          <p:cNvSpPr/>
          <p:nvPr/>
        </p:nvSpPr>
        <p:spPr>
          <a:xfrm>
            <a:off x="831837" y="5233572"/>
            <a:ext cx="9187431" cy="769441"/>
          </a:xfrm>
          <a:prstGeom prst="rect">
            <a:avLst/>
          </a:prstGeom>
        </p:spPr>
        <p:txBody>
          <a:bodyPr wrap="none">
            <a:spAutoFit/>
          </a:bodyPr>
          <a:lstStyle/>
          <a:p>
            <a:r>
              <a:rPr lang="en-US" sz="4400" b="1" dirty="0">
                <a:solidFill>
                  <a:schemeClr val="bg1"/>
                </a:solidFill>
                <a:effectLst>
                  <a:outerShdw blurRad="38100" dist="38100" dir="2700000" algn="tl">
                    <a:srgbClr val="000000">
                      <a:alpha val="43137"/>
                    </a:srgbClr>
                  </a:outerShdw>
                </a:effectLst>
              </a:rPr>
              <a:t>Where have you seen God’s glory?</a:t>
            </a:r>
          </a:p>
        </p:txBody>
      </p:sp>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466833" y="5631138"/>
            <a:ext cx="1088139" cy="743714"/>
          </a:xfrm>
          <a:prstGeom prst="rect">
            <a:avLst/>
          </a:prstGeom>
        </p:spPr>
      </p:pic>
      <p:sp>
        <p:nvSpPr>
          <p:cNvPr id="8" name="Slide Number Placeholder 2"/>
          <p:cNvSpPr>
            <a:spLocks noGrp="1"/>
          </p:cNvSpPr>
          <p:nvPr>
            <p:ph type="sldNum" sz="quarter" idx="10"/>
          </p:nvPr>
        </p:nvSpPr>
        <p:spPr>
          <a:xfrm>
            <a:off x="4724400" y="6356368"/>
            <a:ext cx="2743200" cy="365125"/>
          </a:xfrm>
        </p:spPr>
        <p:txBody>
          <a:bodyPr/>
          <a:lstStyle>
            <a:lvl1pPr algn="ctr">
              <a:defRPr/>
            </a:lvl1pPr>
          </a:lstStyle>
          <a:p>
            <a:fld id="{424507BD-4CA1-43FB-A2F0-444026E6E586}" type="slidenum">
              <a:rPr lang="en-US" smtClean="0"/>
              <a:pPr/>
              <a:t>‹#›</a:t>
            </a:fld>
            <a:endParaRPr lang="en-US" dirty="0"/>
          </a:p>
        </p:txBody>
      </p:sp>
    </p:spTree>
    <p:extLst>
      <p:ext uri="{BB962C8B-B14F-4D97-AF65-F5344CB8AC3E}">
        <p14:creationId xmlns:p14="http://schemas.microsoft.com/office/powerpoint/2010/main" val="1412434527"/>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ommunication Questions">
    <p:spTree>
      <p:nvGrpSpPr>
        <p:cNvPr id="1" name=""/>
        <p:cNvGrpSpPr/>
        <p:nvPr/>
      </p:nvGrpSpPr>
      <p:grpSpPr>
        <a:xfrm>
          <a:off x="0" y="0"/>
          <a:ext cx="0" cy="0"/>
          <a:chOff x="0" y="0"/>
          <a:chExt cx="0" cy="0"/>
        </a:xfrm>
      </p:grpSpPr>
      <p:sp>
        <p:nvSpPr>
          <p:cNvPr id="2" name="Title 1"/>
          <p:cNvSpPr>
            <a:spLocks noGrp="1"/>
          </p:cNvSpPr>
          <p:nvPr>
            <p:ph type="title"/>
          </p:nvPr>
        </p:nvSpPr>
        <p:spPr>
          <a:xfrm>
            <a:off x="762000" y="-1496332"/>
            <a:ext cx="10515600" cy="1325563"/>
          </a:xfrm>
        </p:spPr>
        <p:txBody>
          <a:bodyPr/>
          <a:lstStyle/>
          <a:p>
            <a:r>
              <a:rPr lang="en-US"/>
              <a:t>Click to edit Master title style</a:t>
            </a:r>
          </a:p>
        </p:txBody>
      </p:sp>
      <p:sp>
        <p:nvSpPr>
          <p:cNvPr id="4" name="Title 1"/>
          <p:cNvSpPr txBox="1">
            <a:spLocks/>
          </p:cNvSpPr>
          <p:nvPr/>
        </p:nvSpPr>
        <p:spPr>
          <a:xfrm>
            <a:off x="838200" y="598276"/>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effectLst>
                  <a:outerShdw blurRad="38100" dist="38100" dir="2700000" algn="tl">
                    <a:srgbClr val="000000">
                      <a:alpha val="43137"/>
                    </a:srgbClr>
                  </a:outerShdw>
                </a:effectLst>
                <a:latin typeface="+mj-lt"/>
                <a:ea typeface="+mj-ea"/>
                <a:cs typeface="+mj-cs"/>
              </a:defRPr>
            </a:lvl1pPr>
          </a:lstStyle>
          <a:p>
            <a:r>
              <a:rPr lang="en-US" sz="4400" b="1">
                <a:latin typeface="+mn-lt"/>
              </a:rPr>
              <a:t>Communication questions</a:t>
            </a:r>
            <a:br>
              <a:rPr lang="en-US" sz="4400" b="1">
                <a:latin typeface="+mn-lt"/>
              </a:rPr>
            </a:br>
            <a:r>
              <a:rPr lang="en-US" sz="4400" b="1">
                <a:latin typeface="+mn-lt"/>
              </a:rPr>
              <a:t>at the end of each meeting:</a:t>
            </a:r>
            <a:endParaRPr lang="en-US" sz="4400" b="1" dirty="0">
              <a:latin typeface="+mn-lt"/>
            </a:endParaRPr>
          </a:p>
        </p:txBody>
      </p:sp>
      <p:sp>
        <p:nvSpPr>
          <p:cNvPr id="6" name="Rectangle 5"/>
          <p:cNvSpPr/>
          <p:nvPr/>
        </p:nvSpPr>
        <p:spPr>
          <a:xfrm>
            <a:off x="1548611" y="3039887"/>
            <a:ext cx="8305800" cy="923330"/>
          </a:xfrm>
          <a:prstGeom prst="rect">
            <a:avLst/>
          </a:prstGeom>
        </p:spPr>
        <p:txBody>
          <a:bodyPr wrap="square">
            <a:spAutoFit/>
          </a:bodyPr>
          <a:lstStyle/>
          <a:p>
            <a:pPr marL="457200" indent="-457200">
              <a:buFont typeface="Wingdings" panose="05000000000000000000" pitchFamily="2" charset="2"/>
              <a:buChar char="§"/>
            </a:pPr>
            <a:r>
              <a:rPr lang="en-US" sz="3600" dirty="0">
                <a:cs typeface="Verdana"/>
              </a:rPr>
              <a:t>To whom will we communicate?</a:t>
            </a:r>
            <a:br>
              <a:rPr lang="en-US" dirty="0">
                <a:latin typeface="Verdana"/>
                <a:cs typeface="Verdana"/>
              </a:rPr>
            </a:br>
            <a:endParaRPr lang="en-US" dirty="0">
              <a:latin typeface="Verdana"/>
              <a:cs typeface="Verdana"/>
            </a:endParaRPr>
          </a:p>
        </p:txBody>
      </p:sp>
      <p:sp>
        <p:nvSpPr>
          <p:cNvPr id="7" name="Rectangle 6"/>
          <p:cNvSpPr/>
          <p:nvPr/>
        </p:nvSpPr>
        <p:spPr>
          <a:xfrm>
            <a:off x="2068188" y="3814457"/>
            <a:ext cx="6775573" cy="646331"/>
          </a:xfrm>
          <a:prstGeom prst="rect">
            <a:avLst/>
          </a:prstGeom>
        </p:spPr>
        <p:txBody>
          <a:bodyPr wrap="square">
            <a:spAutoFit/>
          </a:bodyPr>
          <a:lstStyle/>
          <a:p>
            <a:pPr marL="457200" lvl="0" indent="-457200">
              <a:buFont typeface="Wingdings" panose="05000000000000000000" pitchFamily="2" charset="2"/>
              <a:buChar char="§"/>
            </a:pPr>
            <a:r>
              <a:rPr lang="en-US" sz="3600" dirty="0">
                <a:cs typeface="Verdana"/>
              </a:rPr>
              <a:t>Which method for whom? </a:t>
            </a:r>
          </a:p>
        </p:txBody>
      </p:sp>
      <p:sp>
        <p:nvSpPr>
          <p:cNvPr id="8" name="Rectangle 7"/>
          <p:cNvSpPr/>
          <p:nvPr/>
        </p:nvSpPr>
        <p:spPr>
          <a:xfrm>
            <a:off x="2708213" y="4583902"/>
            <a:ext cx="8645587" cy="646331"/>
          </a:xfrm>
          <a:prstGeom prst="rect">
            <a:avLst/>
          </a:prstGeom>
        </p:spPr>
        <p:txBody>
          <a:bodyPr wrap="square">
            <a:spAutoFit/>
          </a:bodyPr>
          <a:lstStyle/>
          <a:p>
            <a:pPr marL="457200" lvl="0" indent="-457200">
              <a:buFont typeface="Wingdings" panose="05000000000000000000" pitchFamily="2" charset="2"/>
              <a:buChar char="§"/>
            </a:pPr>
            <a:r>
              <a:rPr lang="en-US" sz="3600" dirty="0">
                <a:cs typeface="Verdana"/>
              </a:rPr>
              <a:t>Who is going to do what by when? </a:t>
            </a:r>
          </a:p>
        </p:txBody>
      </p:sp>
      <p:pic>
        <p:nvPicPr>
          <p:cNvPr id="9" name="Picture 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94133" y="5894800"/>
            <a:ext cx="1088139" cy="743714"/>
          </a:xfrm>
          <a:prstGeom prst="rect">
            <a:avLst/>
          </a:prstGeom>
        </p:spPr>
      </p:pic>
      <p:sp>
        <p:nvSpPr>
          <p:cNvPr id="10" name="Slide Number Placeholder 2"/>
          <p:cNvSpPr>
            <a:spLocks noGrp="1"/>
          </p:cNvSpPr>
          <p:nvPr>
            <p:ph type="sldNum" sz="quarter" idx="10"/>
          </p:nvPr>
        </p:nvSpPr>
        <p:spPr>
          <a:xfrm>
            <a:off x="4724400" y="6356368"/>
            <a:ext cx="2743200" cy="365125"/>
          </a:xfrm>
        </p:spPr>
        <p:txBody>
          <a:bodyPr/>
          <a:lstStyle>
            <a:lvl1pPr algn="ctr">
              <a:defRPr/>
            </a:lvl1pPr>
          </a:lstStyle>
          <a:p>
            <a:fld id="{424507BD-4CA1-43FB-A2F0-444026E6E586}" type="slidenum">
              <a:rPr lang="en-US" smtClean="0"/>
              <a:pPr/>
              <a:t>‹#›</a:t>
            </a:fld>
            <a:endParaRPr lang="en-US" dirty="0"/>
          </a:p>
        </p:txBody>
      </p:sp>
      <p:sp>
        <p:nvSpPr>
          <p:cNvPr id="3" name="Rectangle 2"/>
          <p:cNvSpPr/>
          <p:nvPr/>
        </p:nvSpPr>
        <p:spPr>
          <a:xfrm>
            <a:off x="1094123" y="2365166"/>
            <a:ext cx="7071167" cy="646331"/>
          </a:xfrm>
          <a:prstGeom prst="rect">
            <a:avLst/>
          </a:prstGeom>
        </p:spPr>
        <p:txBody>
          <a:bodyPr wrap="none">
            <a:spAutoFit/>
          </a:bodyPr>
          <a:lstStyle/>
          <a:p>
            <a:pPr marL="457200" lvl="0" indent="-457200">
              <a:buFont typeface="Wingdings" panose="05000000000000000000" pitchFamily="2" charset="2"/>
              <a:buChar char="§"/>
            </a:pPr>
            <a:r>
              <a:rPr lang="en-US" sz="3600" dirty="0">
                <a:cs typeface="Verdana"/>
              </a:rPr>
              <a:t>What’s the message for others?</a:t>
            </a:r>
            <a:endParaRPr lang="en-US" sz="3600" dirty="0">
              <a:solidFill>
                <a:schemeClr val="bg2"/>
              </a:solidFill>
              <a:cs typeface="Verdana"/>
            </a:endParaRPr>
          </a:p>
        </p:txBody>
      </p:sp>
    </p:spTree>
    <p:extLst>
      <p:ext uri="{BB962C8B-B14F-4D97-AF65-F5344CB8AC3E}">
        <p14:creationId xmlns:p14="http://schemas.microsoft.com/office/powerpoint/2010/main" val="32829151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Homework Slide">
    <p:spTree>
      <p:nvGrpSpPr>
        <p:cNvPr id="1" name=""/>
        <p:cNvGrpSpPr/>
        <p:nvPr/>
      </p:nvGrpSpPr>
      <p:grpSpPr>
        <a:xfrm>
          <a:off x="0" y="0"/>
          <a:ext cx="0" cy="0"/>
          <a:chOff x="0" y="0"/>
          <a:chExt cx="0" cy="0"/>
        </a:xfrm>
      </p:grpSpPr>
      <p:sp>
        <p:nvSpPr>
          <p:cNvPr id="8" name="Rectangle 7"/>
          <p:cNvSpPr/>
          <p:nvPr/>
        </p:nvSpPr>
        <p:spPr>
          <a:xfrm>
            <a:off x="201707" y="5768788"/>
            <a:ext cx="1425388" cy="9681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3444" y="3669744"/>
            <a:ext cx="4212223" cy="3174810"/>
          </a:xfrm>
          <a:prstGeom prst="rect">
            <a:avLst/>
          </a:prstGeom>
        </p:spPr>
      </p:pic>
      <p:sp>
        <p:nvSpPr>
          <p:cNvPr id="10" name="Content Placeholder 3"/>
          <p:cNvSpPr>
            <a:spLocks noGrp="1"/>
          </p:cNvSpPr>
          <p:nvPr>
            <p:ph idx="1" hasCustomPrompt="1"/>
          </p:nvPr>
        </p:nvSpPr>
        <p:spPr>
          <a:xfrm>
            <a:off x="4665307" y="379495"/>
            <a:ext cx="6725816" cy="6099017"/>
          </a:xfrm>
        </p:spPr>
        <p:txBody>
          <a:bodyPr anchor="ctr">
            <a:normAutofit/>
          </a:bodyPr>
          <a:lstStyle>
            <a:lvl1pPr>
              <a:defRPr baseline="0"/>
            </a:lvl1pPr>
          </a:lstStyle>
          <a:p>
            <a:pPr>
              <a:buFont typeface="Wingdings" panose="05000000000000000000" pitchFamily="2" charset="2"/>
              <a:buChar char="§"/>
            </a:pPr>
            <a:r>
              <a:rPr lang="en-US" dirty="0"/>
              <a:t>Put Homework Here	</a:t>
            </a:r>
            <a:endParaRPr lang="en-US" dirty="0">
              <a:solidFill>
                <a:srgbClr val="EEFA02"/>
              </a:solidFill>
            </a:endParaRPr>
          </a:p>
          <a:p>
            <a:pPr>
              <a:buFont typeface="Wingdings" panose="05000000000000000000" pitchFamily="2" charset="2"/>
              <a:buChar char="§"/>
            </a:pPr>
            <a:endParaRPr lang="en-US" sz="3600" dirty="0">
              <a:latin typeface="Agency FB" panose="020B0503020202020204" pitchFamily="34" charset="0"/>
            </a:endParaRPr>
          </a:p>
        </p:txBody>
      </p:sp>
      <p:pic>
        <p:nvPicPr>
          <p:cNvPr id="12" name="Picture 1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754197" y="5837650"/>
            <a:ext cx="1088139" cy="743714"/>
          </a:xfrm>
          <a:prstGeom prst="rect">
            <a:avLst/>
          </a:prstGeom>
        </p:spPr>
      </p:pic>
      <p:sp>
        <p:nvSpPr>
          <p:cNvPr id="13" name="Slide Number Placeholder 2"/>
          <p:cNvSpPr>
            <a:spLocks noGrp="1"/>
          </p:cNvSpPr>
          <p:nvPr>
            <p:ph type="sldNum" sz="quarter" idx="10"/>
          </p:nvPr>
        </p:nvSpPr>
        <p:spPr>
          <a:xfrm>
            <a:off x="4724400" y="6356368"/>
            <a:ext cx="2743200" cy="365125"/>
          </a:xfrm>
        </p:spPr>
        <p:txBody>
          <a:bodyPr/>
          <a:lstStyle>
            <a:lvl1pPr algn="ctr">
              <a:defRPr/>
            </a:lvl1pPr>
          </a:lstStyle>
          <a:p>
            <a:fld id="{424507BD-4CA1-43FB-A2F0-444026E6E586}" type="slidenum">
              <a:rPr lang="en-US" smtClean="0"/>
              <a:pPr/>
              <a:t>‹#›</a:t>
            </a:fld>
            <a:endParaRPr lang="en-US" dirty="0"/>
          </a:p>
        </p:txBody>
      </p:sp>
      <p:sp>
        <p:nvSpPr>
          <p:cNvPr id="14" name="Title 2"/>
          <p:cNvSpPr txBox="1">
            <a:spLocks/>
          </p:cNvSpPr>
          <p:nvPr/>
        </p:nvSpPr>
        <p:spPr>
          <a:xfrm>
            <a:off x="755426" y="4985724"/>
            <a:ext cx="3043335"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effectLst>
                  <a:outerShdw blurRad="38100" dist="38100" dir="2700000" algn="tl">
                    <a:srgbClr val="000000">
                      <a:alpha val="43137"/>
                    </a:srgbClr>
                  </a:outerShdw>
                </a:effectLst>
                <a:latin typeface="+mj-lt"/>
                <a:ea typeface="+mj-ea"/>
                <a:cs typeface="+mj-cs"/>
              </a:defRPr>
            </a:lvl1pPr>
          </a:lstStyle>
          <a:p>
            <a:r>
              <a:rPr lang="en-US" sz="4400" b="1" dirty="0">
                <a:solidFill>
                  <a:schemeClr val="accent4">
                    <a:lumMod val="50000"/>
                  </a:schemeClr>
                </a:solidFill>
                <a:latin typeface="+mj-lt"/>
              </a:rPr>
              <a:t>Homework</a:t>
            </a:r>
          </a:p>
        </p:txBody>
      </p:sp>
    </p:spTree>
    <p:extLst>
      <p:ext uri="{BB962C8B-B14F-4D97-AF65-F5344CB8AC3E}">
        <p14:creationId xmlns:p14="http://schemas.microsoft.com/office/powerpoint/2010/main" val="1001341190"/>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Schedule">
    <p:spTree>
      <p:nvGrpSpPr>
        <p:cNvPr id="1" name=""/>
        <p:cNvGrpSpPr/>
        <p:nvPr/>
      </p:nvGrpSpPr>
      <p:grpSpPr>
        <a:xfrm>
          <a:off x="0" y="0"/>
          <a:ext cx="0" cy="0"/>
          <a:chOff x="0" y="0"/>
          <a:chExt cx="0" cy="0"/>
        </a:xfrm>
      </p:grpSpPr>
      <p:sp>
        <p:nvSpPr>
          <p:cNvPr id="4" name="Rectangle 3"/>
          <p:cNvSpPr/>
          <p:nvPr/>
        </p:nvSpPr>
        <p:spPr>
          <a:xfrm>
            <a:off x="215155" y="5809129"/>
            <a:ext cx="1358153" cy="914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6893" y="3669744"/>
            <a:ext cx="4405289" cy="3174810"/>
          </a:xfrm>
          <a:prstGeom prst="rect">
            <a:avLst/>
          </a:prstGeom>
        </p:spPr>
      </p:pic>
      <p:sp>
        <p:nvSpPr>
          <p:cNvPr id="7" name="Content Placeholder 3"/>
          <p:cNvSpPr>
            <a:spLocks noGrp="1"/>
          </p:cNvSpPr>
          <p:nvPr>
            <p:ph idx="1" hasCustomPrompt="1"/>
          </p:nvPr>
        </p:nvSpPr>
        <p:spPr>
          <a:xfrm>
            <a:off x="4665307" y="416083"/>
            <a:ext cx="6725816" cy="1962604"/>
          </a:xfrm>
        </p:spPr>
        <p:txBody>
          <a:bodyPr>
            <a:normAutofit/>
          </a:bodyPr>
          <a:lstStyle>
            <a:lvl1pPr>
              <a:defRPr>
                <a:latin typeface="+mn-lt"/>
              </a:defRPr>
            </a:lvl1pPr>
          </a:lstStyle>
          <a:p>
            <a:pPr>
              <a:buFont typeface="Wingdings" panose="05000000000000000000" pitchFamily="2" charset="2"/>
              <a:buChar char="§"/>
            </a:pPr>
            <a:r>
              <a:rPr lang="en-US" sz="3600" dirty="0">
                <a:latin typeface="Agency FB" panose="020B0503020202020204" pitchFamily="34" charset="0"/>
              </a:rPr>
              <a:t>Put Schedule Here</a:t>
            </a:r>
          </a:p>
        </p:txBody>
      </p:sp>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754197" y="5837650"/>
            <a:ext cx="1088139" cy="743714"/>
          </a:xfrm>
          <a:prstGeom prst="rect">
            <a:avLst/>
          </a:prstGeom>
        </p:spPr>
      </p:pic>
      <p:sp>
        <p:nvSpPr>
          <p:cNvPr id="9" name="Slide Number Placeholder 2"/>
          <p:cNvSpPr>
            <a:spLocks noGrp="1"/>
          </p:cNvSpPr>
          <p:nvPr>
            <p:ph type="sldNum" sz="quarter" idx="10"/>
          </p:nvPr>
        </p:nvSpPr>
        <p:spPr>
          <a:xfrm>
            <a:off x="4724400" y="6356368"/>
            <a:ext cx="2743200" cy="365125"/>
          </a:xfrm>
        </p:spPr>
        <p:txBody>
          <a:bodyPr/>
          <a:lstStyle>
            <a:lvl1pPr algn="ctr">
              <a:defRPr/>
            </a:lvl1pPr>
          </a:lstStyle>
          <a:p>
            <a:fld id="{424507BD-4CA1-43FB-A2F0-444026E6E586}" type="slidenum">
              <a:rPr lang="en-US" smtClean="0"/>
              <a:pPr/>
              <a:t>‹#›</a:t>
            </a:fld>
            <a:endParaRPr lang="en-US" dirty="0"/>
          </a:p>
        </p:txBody>
      </p:sp>
      <p:sp>
        <p:nvSpPr>
          <p:cNvPr id="10" name="Title 2"/>
          <p:cNvSpPr txBox="1">
            <a:spLocks/>
          </p:cNvSpPr>
          <p:nvPr/>
        </p:nvSpPr>
        <p:spPr>
          <a:xfrm>
            <a:off x="1002281" y="4916740"/>
            <a:ext cx="3043335" cy="1325563"/>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6000" kern="1200">
                <a:solidFill>
                  <a:schemeClr val="tx1"/>
                </a:solidFill>
                <a:effectLst>
                  <a:outerShdw blurRad="38100" dist="38100" dir="2700000" algn="tl">
                    <a:srgbClr val="000000">
                      <a:alpha val="43137"/>
                    </a:srgbClr>
                  </a:outerShdw>
                </a:effectLst>
                <a:latin typeface="+mj-lt"/>
                <a:ea typeface="+mj-ea"/>
                <a:cs typeface="+mj-cs"/>
              </a:defRPr>
            </a:lvl1pPr>
          </a:lstStyle>
          <a:p>
            <a:r>
              <a:rPr lang="en-US" sz="5400" b="1" dirty="0">
                <a:solidFill>
                  <a:schemeClr val="accent4">
                    <a:lumMod val="50000"/>
                  </a:schemeClr>
                </a:solidFill>
                <a:latin typeface="+mn-lt"/>
              </a:rPr>
              <a:t>Schedule</a:t>
            </a:r>
          </a:p>
        </p:txBody>
      </p:sp>
    </p:spTree>
    <p:extLst>
      <p:ext uri="{BB962C8B-B14F-4D97-AF65-F5344CB8AC3E}">
        <p14:creationId xmlns:p14="http://schemas.microsoft.com/office/powerpoint/2010/main" val="904772381"/>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C99F90-D7D0-4FA4-ADB9-0162D8C6E33E}" type="datetimeFigureOut">
              <a:rPr lang="en-US" smtClean="0"/>
              <a:t>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01AECC9-1039-457F-A9A5-FA11618EE0A8}" type="slidenum">
              <a:rPr lang="en-US" smtClean="0"/>
              <a:t>‹#›</a:t>
            </a:fld>
            <a:endParaRPr lang="en-US"/>
          </a:p>
        </p:txBody>
      </p:sp>
    </p:spTree>
    <p:extLst>
      <p:ext uri="{BB962C8B-B14F-4D97-AF65-F5344CB8AC3E}">
        <p14:creationId xmlns:p14="http://schemas.microsoft.com/office/powerpoint/2010/main" val="1770768455"/>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Blank Slide (logo right)">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69055" y="5886008"/>
            <a:ext cx="1088138" cy="743714"/>
          </a:xfrm>
          <a:prstGeom prst="rect">
            <a:avLst/>
          </a:prstGeom>
        </p:spPr>
      </p:pic>
      <p:sp>
        <p:nvSpPr>
          <p:cNvPr id="5" name="Title 1"/>
          <p:cNvSpPr>
            <a:spLocks noGrp="1"/>
          </p:cNvSpPr>
          <p:nvPr>
            <p:ph type="title"/>
          </p:nvPr>
        </p:nvSpPr>
        <p:spPr>
          <a:xfrm>
            <a:off x="838200" y="498475"/>
            <a:ext cx="10515600" cy="1325563"/>
          </a:xfrm>
        </p:spPr>
        <p:txBody>
          <a:bodyPr/>
          <a:lstStyle/>
          <a:p>
            <a:r>
              <a:rPr lang="en-US"/>
              <a:t>Click to edit Master title style</a:t>
            </a:r>
          </a:p>
        </p:txBody>
      </p:sp>
    </p:spTree>
    <p:extLst>
      <p:ext uri="{BB962C8B-B14F-4D97-AF65-F5344CB8AC3E}">
        <p14:creationId xmlns:p14="http://schemas.microsoft.com/office/powerpoint/2010/main" val="1655710079"/>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Title Only 1">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58621862"/>
      </p:ext>
    </p:extLst>
  </p:cSld>
  <p:clrMapOvr>
    <a:masterClrMapping/>
  </p:clrMapOvr>
  <p:transition spd="med">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73688610"/>
      </p:ext>
    </p:extLst>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itle Slide (Leadin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4724400" y="6341488"/>
            <a:ext cx="2743200" cy="365125"/>
          </a:xfrm>
        </p:spPr>
        <p:txBody>
          <a:bodyPr/>
          <a:lstStyle>
            <a:lvl1pPr algn="ctr">
              <a:defRPr/>
            </a:lvl1pPr>
          </a:lstStyle>
          <a:p>
            <a:fld id="{424507BD-4CA1-43FB-A2F0-444026E6E586}" type="slidenum">
              <a:rPr lang="en-US" smtClean="0"/>
              <a:pPr/>
              <a:t>‹#›</a:t>
            </a:fld>
            <a:endParaRPr lang="en-US" dirty="0"/>
          </a:p>
        </p:txBody>
      </p:sp>
      <p:sp>
        <p:nvSpPr>
          <p:cNvPr id="8" name="Picture Placeholder 7"/>
          <p:cNvSpPr>
            <a:spLocks noGrp="1"/>
          </p:cNvSpPr>
          <p:nvPr>
            <p:ph type="pic" sz="quarter" idx="13"/>
          </p:nvPr>
        </p:nvSpPr>
        <p:spPr>
          <a:xfrm>
            <a:off x="838200" y="1839810"/>
            <a:ext cx="2535237" cy="2119312"/>
          </a:xfrm>
          <a:effectLst>
            <a:outerShdw blurRad="50800" dist="38100" dir="2700000" algn="tl" rotWithShape="0">
              <a:prstClr val="black">
                <a:alpha val="40000"/>
              </a:prstClr>
            </a:outerShdw>
          </a:effectLst>
        </p:spPr>
        <p:txBody>
          <a:bodyPr>
            <a:normAutofit/>
          </a:bodyPr>
          <a:lstStyle>
            <a:lvl1pPr>
              <a:defRPr sz="3600"/>
            </a:lvl1pPr>
          </a:lstStyle>
          <a:p>
            <a:r>
              <a:rPr lang="en-US"/>
              <a:t>Click icon to add picture</a:t>
            </a:r>
            <a:endParaRPr lang="en-US" dirty="0"/>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604459" y="4923127"/>
            <a:ext cx="1901740" cy="1561610"/>
          </a:xfrm>
          <a:prstGeom prst="rect">
            <a:avLst/>
          </a:prstGeom>
        </p:spPr>
      </p:pic>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4133" y="5894800"/>
            <a:ext cx="1088139" cy="743714"/>
          </a:xfrm>
          <a:prstGeom prst="rect">
            <a:avLst/>
          </a:prstGeom>
        </p:spPr>
      </p:pic>
      <p:sp>
        <p:nvSpPr>
          <p:cNvPr id="10" name="Title 1"/>
          <p:cNvSpPr>
            <a:spLocks noGrp="1"/>
          </p:cNvSpPr>
          <p:nvPr>
            <p:ph type="ctrTitle"/>
          </p:nvPr>
        </p:nvSpPr>
        <p:spPr>
          <a:xfrm>
            <a:off x="838200" y="410818"/>
            <a:ext cx="9144000" cy="1151076"/>
          </a:xfrm>
        </p:spPr>
        <p:txBody>
          <a:bodyPr anchor="b"/>
          <a:lstStyle>
            <a:lvl1pPr algn="l">
              <a:defRPr sz="6000"/>
            </a:lvl1pPr>
          </a:lstStyle>
          <a:p>
            <a:r>
              <a:rPr lang="en-US"/>
              <a:t>Click to edit Master title style</a:t>
            </a:r>
            <a:endParaRPr lang="en-US" dirty="0"/>
          </a:p>
        </p:txBody>
      </p:sp>
    </p:spTree>
    <p:extLst>
      <p:ext uri="{BB962C8B-B14F-4D97-AF65-F5344CB8AC3E}">
        <p14:creationId xmlns:p14="http://schemas.microsoft.com/office/powerpoint/2010/main" val="2274745323"/>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1_Title Slide (Learning)">
  <p:cSld name="2_Title Slide (Learning)">
    <p:spTree>
      <p:nvGrpSpPr>
        <p:cNvPr id="1" name="Shape 47"/>
        <p:cNvGrpSpPr/>
        <p:nvPr/>
      </p:nvGrpSpPr>
      <p:grpSpPr>
        <a:xfrm>
          <a:off x="0" y="0"/>
          <a:ext cx="0" cy="0"/>
          <a:chOff x="0" y="0"/>
          <a:chExt cx="0" cy="0"/>
        </a:xfrm>
      </p:grpSpPr>
      <p:sp>
        <p:nvSpPr>
          <p:cNvPr id="48" name="Google Shape;48;p10"/>
          <p:cNvSpPr txBox="1">
            <a:spLocks noGrp="1"/>
          </p:cNvSpPr>
          <p:nvPr>
            <p:ph type="ctrTitle"/>
          </p:nvPr>
        </p:nvSpPr>
        <p:spPr>
          <a:xfrm>
            <a:off x="838200" y="410818"/>
            <a:ext cx="9144000" cy="1151076"/>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6000"/>
              <a:buFont typeface="Trebuchet MS"/>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 name="Google Shape;49;p10"/>
          <p:cNvSpPr>
            <a:spLocks noGrp="1"/>
          </p:cNvSpPr>
          <p:nvPr>
            <p:ph type="pic" idx="2"/>
          </p:nvPr>
        </p:nvSpPr>
        <p:spPr>
          <a:xfrm>
            <a:off x="838200" y="1839810"/>
            <a:ext cx="2535237" cy="2119312"/>
          </a:xfrm>
          <a:prstGeom prst="rect">
            <a:avLst/>
          </a:prstGeom>
          <a:noFill/>
          <a:ln>
            <a:noFill/>
          </a:ln>
          <a:effectLst>
            <a:outerShdw blurRad="50800" dist="38100" dir="2700000" algn="tl" rotWithShape="0">
              <a:srgbClr val="000000">
                <a:alpha val="40000"/>
              </a:srgbClr>
            </a:outerShdw>
          </a:effectLst>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3600"/>
              <a:buFont typeface="Noto Sans Symbols"/>
              <a:buNone/>
              <a:defRPr sz="3600" b="0" i="0" u="none" strike="noStrike" cap="none">
                <a:solidFill>
                  <a:schemeClr val="dk1"/>
                </a:solidFill>
                <a:latin typeface="Trebuchet MS"/>
                <a:ea typeface="Trebuchet MS"/>
                <a:cs typeface="Trebuchet MS"/>
                <a:sym typeface="Trebuchet MS"/>
              </a:defRPr>
            </a:lvl1pPr>
            <a:lvl2pPr marR="0" lvl="1"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Trebuchet MS"/>
                <a:ea typeface="Trebuchet MS"/>
                <a:cs typeface="Trebuchet MS"/>
                <a:sym typeface="Trebuchet MS"/>
              </a:defRPr>
            </a:lvl2pPr>
            <a:lvl3pPr marR="0" lvl="2" algn="l" rtl="0">
              <a:lnSpc>
                <a:spcPct val="90000"/>
              </a:lnSpc>
              <a:spcBef>
                <a:spcPts val="500"/>
              </a:spcBef>
              <a:spcAft>
                <a:spcPts val="0"/>
              </a:spcAft>
              <a:buClr>
                <a:schemeClr val="dk1"/>
              </a:buClr>
              <a:buSzPts val="2000"/>
              <a:buFont typeface="Noto Sans Symbols"/>
              <a:buChar char="▪"/>
              <a:defRPr sz="2000" b="0" i="0" u="none" strike="noStrike" cap="none">
                <a:solidFill>
                  <a:schemeClr val="dk1"/>
                </a:solidFill>
                <a:latin typeface="Trebuchet MS"/>
                <a:ea typeface="Trebuchet MS"/>
                <a:cs typeface="Trebuchet MS"/>
                <a:sym typeface="Trebuchet MS"/>
              </a:defRPr>
            </a:lvl3pPr>
            <a:lvl4pPr marR="0" lvl="3" algn="l" rtl="0">
              <a:lnSpc>
                <a:spcPct val="90000"/>
              </a:lnSpc>
              <a:spcBef>
                <a:spcPts val="500"/>
              </a:spcBef>
              <a:spcAft>
                <a:spcPts val="0"/>
              </a:spcAft>
              <a:buClr>
                <a:schemeClr val="dk1"/>
              </a:buClr>
              <a:buSzPts val="1800"/>
              <a:buFont typeface="Noto Sans Symbols"/>
              <a:buChar char="▪"/>
              <a:defRPr sz="1800" b="0" i="0" u="none" strike="noStrike" cap="none">
                <a:solidFill>
                  <a:schemeClr val="dk1"/>
                </a:solidFill>
                <a:latin typeface="Trebuchet MS"/>
                <a:ea typeface="Trebuchet MS"/>
                <a:cs typeface="Trebuchet MS"/>
                <a:sym typeface="Trebuchet MS"/>
              </a:defRPr>
            </a:lvl4pPr>
            <a:lvl5pPr marR="0" lvl="4" algn="l" rtl="0">
              <a:lnSpc>
                <a:spcPct val="90000"/>
              </a:lnSpc>
              <a:spcBef>
                <a:spcPts val="500"/>
              </a:spcBef>
              <a:spcAft>
                <a:spcPts val="0"/>
              </a:spcAft>
              <a:buClr>
                <a:schemeClr val="dk1"/>
              </a:buClr>
              <a:buSzPts val="1800"/>
              <a:buFont typeface="Noto Sans Symbols"/>
              <a:buChar char="▪"/>
              <a:defRPr sz="1800" b="0" i="0" u="none" strike="noStrike" cap="none">
                <a:solidFill>
                  <a:schemeClr val="dk1"/>
                </a:solidFill>
                <a:latin typeface="Trebuchet MS"/>
                <a:ea typeface="Trebuchet MS"/>
                <a:cs typeface="Trebuchet MS"/>
                <a:sym typeface="Trebuchet M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pic>
        <p:nvPicPr>
          <p:cNvPr id="50" name="Google Shape;50;p10"/>
          <p:cNvPicPr preferRelativeResize="0"/>
          <p:nvPr/>
        </p:nvPicPr>
        <p:blipFill rotWithShape="1">
          <a:blip r:embed="rId2">
            <a:alphaModFix/>
          </a:blip>
          <a:srcRect/>
          <a:stretch/>
        </p:blipFill>
        <p:spPr>
          <a:xfrm>
            <a:off x="9604459" y="4923128"/>
            <a:ext cx="1901740" cy="1561610"/>
          </a:xfrm>
          <a:prstGeom prst="rect">
            <a:avLst/>
          </a:prstGeom>
          <a:noFill/>
          <a:ln>
            <a:noFill/>
          </a:ln>
        </p:spPr>
      </p:pic>
      <p:pic>
        <p:nvPicPr>
          <p:cNvPr id="51" name="Google Shape;51;p10"/>
          <p:cNvPicPr preferRelativeResize="0"/>
          <p:nvPr/>
        </p:nvPicPr>
        <p:blipFill rotWithShape="1">
          <a:blip r:embed="rId3">
            <a:alphaModFix/>
          </a:blip>
          <a:srcRect/>
          <a:stretch/>
        </p:blipFill>
        <p:spPr>
          <a:xfrm>
            <a:off x="294131" y="5894800"/>
            <a:ext cx="1088138" cy="743714"/>
          </a:xfrm>
          <a:prstGeom prst="rect">
            <a:avLst/>
          </a:prstGeom>
          <a:noFill/>
          <a:ln>
            <a:noFill/>
          </a:ln>
        </p:spPr>
      </p:pic>
    </p:spTree>
    <p:extLst>
      <p:ext uri="{BB962C8B-B14F-4D97-AF65-F5344CB8AC3E}">
        <p14:creationId xmlns:p14="http://schemas.microsoft.com/office/powerpoint/2010/main" val="4215846666"/>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68300" y="914401"/>
            <a:ext cx="5496984" cy="52292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068485" y="914401"/>
            <a:ext cx="5496983" cy="52292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4"/>
          <p:cNvSpPr>
            <a:spLocks noGrp="1"/>
          </p:cNvSpPr>
          <p:nvPr>
            <p:ph type="sldNum" sz="quarter" idx="10"/>
          </p:nvPr>
        </p:nvSpPr>
        <p:spPr>
          <a:xfrm>
            <a:off x="9753600" y="6537326"/>
            <a:ext cx="2032000" cy="320675"/>
          </a:xfrm>
          <a:prstGeom prst="rect">
            <a:avLst/>
          </a:prstGeom>
        </p:spPr>
        <p:txBody>
          <a:bodyPr/>
          <a:lstStyle>
            <a:lvl1pPr>
              <a:defRPr/>
            </a:lvl1pPr>
          </a:lstStyle>
          <a:p>
            <a:fld id="{95A47818-3A78-46A9-A44D-D62007E55EDE}" type="slidenum">
              <a:rPr lang="en-US"/>
              <a:pPr/>
              <a:t>‹#›</a:t>
            </a:fld>
            <a:endParaRPr lang="en-US"/>
          </a:p>
        </p:txBody>
      </p:sp>
    </p:spTree>
    <p:extLst>
      <p:ext uri="{BB962C8B-B14F-4D97-AF65-F5344CB8AC3E}">
        <p14:creationId xmlns:p14="http://schemas.microsoft.com/office/powerpoint/2010/main" val="305440184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3_Title Slide (Leading-learnin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4724400" y="6341488"/>
            <a:ext cx="2743200" cy="365125"/>
          </a:xfrm>
        </p:spPr>
        <p:txBody>
          <a:bodyPr/>
          <a:lstStyle>
            <a:lvl1pPr algn="ctr">
              <a:defRPr/>
            </a:lvl1pPr>
          </a:lstStyle>
          <a:p>
            <a:fld id="{424507BD-4CA1-43FB-A2F0-444026E6E586}" type="slidenum">
              <a:rPr lang="en-US" smtClean="0"/>
              <a:pPr/>
              <a:t>‹#›</a:t>
            </a:fld>
            <a:endParaRPr lang="en-US" dirty="0"/>
          </a:p>
        </p:txBody>
      </p:sp>
      <p:sp>
        <p:nvSpPr>
          <p:cNvPr id="8" name="Picture Placeholder 7"/>
          <p:cNvSpPr>
            <a:spLocks noGrp="1"/>
          </p:cNvSpPr>
          <p:nvPr>
            <p:ph type="pic" sz="quarter" idx="13"/>
          </p:nvPr>
        </p:nvSpPr>
        <p:spPr>
          <a:xfrm>
            <a:off x="838200" y="1839810"/>
            <a:ext cx="2535237" cy="2119312"/>
          </a:xfrm>
          <a:effectLst>
            <a:outerShdw blurRad="50800" dist="38100" dir="2700000" algn="tl" rotWithShape="0">
              <a:prstClr val="black">
                <a:alpha val="40000"/>
              </a:prstClr>
            </a:outerShdw>
          </a:effectLst>
        </p:spPr>
        <p:txBody>
          <a:bodyPr>
            <a:normAutofit/>
          </a:bodyPr>
          <a:lstStyle>
            <a:lvl1pPr>
              <a:defRPr sz="3600"/>
            </a:lvl1pPr>
          </a:lstStyle>
          <a:p>
            <a:r>
              <a:rPr lang="en-US"/>
              <a:t>Click icon to add picture</a:t>
            </a:r>
            <a:endParaRPr lang="en-US" dirty="0"/>
          </a:p>
        </p:txBody>
      </p:sp>
      <p:pic>
        <p:nvPicPr>
          <p:cNvPr id="9" name="Picture 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94133" y="5894800"/>
            <a:ext cx="1088139" cy="743714"/>
          </a:xfrm>
          <a:prstGeom prst="rect">
            <a:avLst/>
          </a:prstGeom>
        </p:spPr>
      </p:pic>
      <p:sp>
        <p:nvSpPr>
          <p:cNvPr id="10" name="Title 1"/>
          <p:cNvSpPr>
            <a:spLocks noGrp="1"/>
          </p:cNvSpPr>
          <p:nvPr>
            <p:ph type="ctrTitle"/>
          </p:nvPr>
        </p:nvSpPr>
        <p:spPr>
          <a:xfrm>
            <a:off x="838200" y="410818"/>
            <a:ext cx="9144000" cy="1151076"/>
          </a:xfrm>
        </p:spPr>
        <p:txBody>
          <a:bodyPr anchor="b"/>
          <a:lstStyle>
            <a:lvl1pPr algn="l">
              <a:defRPr sz="6000"/>
            </a:lvl1pPr>
          </a:lstStyle>
          <a:p>
            <a:r>
              <a:rPr lang="en-US"/>
              <a:t>Click to edit Master title style</a:t>
            </a:r>
            <a:endParaRPr lang="en-US" dirty="0"/>
          </a:p>
        </p:txBody>
      </p:sp>
      <p:pic>
        <p:nvPicPr>
          <p:cNvPr id="11" name="Picture 1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604460" y="4923198"/>
            <a:ext cx="1901741" cy="1561470"/>
          </a:xfrm>
          <a:prstGeom prst="rect">
            <a:avLst/>
          </a:prstGeom>
        </p:spPr>
      </p:pic>
    </p:spTree>
    <p:extLst>
      <p:ext uri="{BB962C8B-B14F-4D97-AF65-F5344CB8AC3E}">
        <p14:creationId xmlns:p14="http://schemas.microsoft.com/office/powerpoint/2010/main" val="3600889874"/>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5"/>
          <p:cNvSpPr>
            <a:spLocks noGrp="1"/>
          </p:cNvSpPr>
          <p:nvPr>
            <p:ph type="sldNum" sz="quarter" idx="12"/>
          </p:nvPr>
        </p:nvSpPr>
        <p:spPr>
          <a:xfrm>
            <a:off x="4724400" y="6341488"/>
            <a:ext cx="2743200" cy="365125"/>
          </a:xfrm>
        </p:spPr>
        <p:txBody>
          <a:bodyPr/>
          <a:lstStyle>
            <a:lvl1pPr algn="ctr">
              <a:defRPr/>
            </a:lvl1pPr>
          </a:lstStyle>
          <a:p>
            <a:fld id="{424507BD-4CA1-43FB-A2F0-444026E6E586}" type="slidenum">
              <a:rPr lang="en-US" smtClean="0"/>
              <a:pPr/>
              <a:t>‹#›</a:t>
            </a:fld>
            <a:endParaRPr lang="en-US" dirty="0"/>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94133" y="5894800"/>
            <a:ext cx="1088139" cy="743714"/>
          </a:xfrm>
          <a:prstGeom prst="rect">
            <a:avLst/>
          </a:prstGeom>
        </p:spPr>
      </p:pic>
    </p:spTree>
    <p:extLst>
      <p:ext uri="{BB962C8B-B14F-4D97-AF65-F5344CB8AC3E}">
        <p14:creationId xmlns:p14="http://schemas.microsoft.com/office/powerpoint/2010/main" val="2813170397"/>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Picture Background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68000" y="5372100"/>
            <a:ext cx="1498600" cy="1498600"/>
          </a:xfrm>
          <a:prstGeom prst="rect">
            <a:avLst/>
          </a:prstGeom>
        </p:spPr>
      </p:pic>
      <p:sp>
        <p:nvSpPr>
          <p:cNvPr id="8" name="Picture Placeholder 7"/>
          <p:cNvSpPr>
            <a:spLocks noGrp="1"/>
          </p:cNvSpPr>
          <p:nvPr>
            <p:ph type="pic" sz="quarter" idx="13"/>
          </p:nvPr>
        </p:nvSpPr>
        <p:spPr>
          <a:xfrm>
            <a:off x="0" y="0"/>
            <a:ext cx="12192000" cy="6858000"/>
          </a:xfrm>
        </p:spPr>
        <p:txBody>
          <a:bodyPr/>
          <a:lstStyle/>
          <a:p>
            <a:r>
              <a:rPr lang="en-US"/>
              <a:t>Click icon to add picture</a:t>
            </a:r>
            <a:endParaRPr lang="en-US" dirty="0"/>
          </a:p>
        </p:txBody>
      </p:sp>
      <p:sp>
        <p:nvSpPr>
          <p:cNvPr id="2" name="Title 1"/>
          <p:cNvSpPr>
            <a:spLocks noGrp="1"/>
          </p:cNvSpPr>
          <p:nvPr>
            <p:ph type="title"/>
          </p:nvPr>
        </p:nvSpPr>
        <p:spPr>
          <a:xfrm>
            <a:off x="698500" y="-1243011"/>
            <a:ext cx="10515600" cy="1046714"/>
          </a:xfrm>
        </p:spPr>
        <p:txBody>
          <a:bodyPr anchor="b"/>
          <a:lstStyle>
            <a:lvl1pPr>
              <a:defRPr sz="6000"/>
            </a:lvl1pPr>
          </a:lstStyle>
          <a:p>
            <a:r>
              <a:rPr lang="en-US"/>
              <a:t>Click to edit Master title style</a:t>
            </a:r>
          </a:p>
        </p:txBody>
      </p:sp>
      <p:sp>
        <p:nvSpPr>
          <p:cNvPr id="10" name="Text Placeholder 9"/>
          <p:cNvSpPr>
            <a:spLocks noGrp="1"/>
          </p:cNvSpPr>
          <p:nvPr>
            <p:ph type="body" sz="quarter" idx="14"/>
          </p:nvPr>
        </p:nvSpPr>
        <p:spPr>
          <a:xfrm>
            <a:off x="7086600" y="590550"/>
            <a:ext cx="4267200" cy="5448300"/>
          </a:xfrm>
        </p:spPr>
        <p:txBody>
          <a:bodyPr/>
          <a:lstStyle>
            <a:lvl1pPr>
              <a:defRPr>
                <a:solidFill>
                  <a:schemeClr val="bg1"/>
                </a:solidFill>
                <a:effectLst>
                  <a:outerShdw blurRad="38100" dist="38100" dir="2700000" algn="tl">
                    <a:srgbClr val="000000">
                      <a:alpha val="43137"/>
                    </a:srgbClr>
                  </a:outerShdw>
                </a:effectLst>
              </a:defRPr>
            </a:lvl1pPr>
          </a:lstStyle>
          <a:p>
            <a:pPr lvl="0"/>
            <a:r>
              <a:rPr lang="en-US"/>
              <a:t>Edit Master text styles</a:t>
            </a:r>
          </a:p>
        </p:txBody>
      </p:sp>
      <p:sp>
        <p:nvSpPr>
          <p:cNvPr id="9" name="Slide Number Placeholder 5"/>
          <p:cNvSpPr>
            <a:spLocks noGrp="1"/>
          </p:cNvSpPr>
          <p:nvPr>
            <p:ph type="sldNum" sz="quarter" idx="12"/>
          </p:nvPr>
        </p:nvSpPr>
        <p:spPr>
          <a:xfrm>
            <a:off x="4724400" y="6341488"/>
            <a:ext cx="2743200" cy="365125"/>
          </a:xfrm>
        </p:spPr>
        <p:txBody>
          <a:bodyPr/>
          <a:lstStyle>
            <a:lvl1pPr algn="ctr">
              <a:defRPr/>
            </a:lvl1pPr>
          </a:lstStyle>
          <a:p>
            <a:fld id="{424507BD-4CA1-43FB-A2F0-444026E6E586}" type="slidenum">
              <a:rPr lang="en-US" smtClean="0"/>
              <a:pPr/>
              <a:t>‹#›</a:t>
            </a:fld>
            <a:endParaRPr lang="en-US" dirty="0"/>
          </a:p>
        </p:txBody>
      </p:sp>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4133" y="5894800"/>
            <a:ext cx="1088139" cy="743714"/>
          </a:xfrm>
          <a:prstGeom prst="rect">
            <a:avLst/>
          </a:prstGeom>
        </p:spPr>
      </p:pic>
    </p:spTree>
    <p:extLst>
      <p:ext uri="{BB962C8B-B14F-4D97-AF65-F5344CB8AC3E}">
        <p14:creationId xmlns:p14="http://schemas.microsoft.com/office/powerpoint/2010/main" val="2125397642"/>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Footnote Slide">
    <p:spTree>
      <p:nvGrpSpPr>
        <p:cNvPr id="1" name=""/>
        <p:cNvGrpSpPr/>
        <p:nvPr/>
      </p:nvGrpSpPr>
      <p:grpSpPr>
        <a:xfrm>
          <a:off x="0" y="0"/>
          <a:ext cx="0" cy="0"/>
          <a:chOff x="0" y="0"/>
          <a:chExt cx="0" cy="0"/>
        </a:xfrm>
      </p:grpSpPr>
      <p:sp>
        <p:nvSpPr>
          <p:cNvPr id="8" name="Rectangle 7"/>
          <p:cNvSpPr/>
          <p:nvPr/>
        </p:nvSpPr>
        <p:spPr>
          <a:xfrm>
            <a:off x="13" y="0"/>
            <a:ext cx="12191999" cy="6858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95351" y="-1768475"/>
            <a:ext cx="10515600" cy="1325563"/>
          </a:xfrm>
        </p:spPr>
        <p:txBody>
          <a:bodyPr/>
          <a:lstStyle>
            <a:lvl1pPr>
              <a:defRPr>
                <a:solidFill>
                  <a:schemeClr val="bg1"/>
                </a:solidFill>
                <a:effectLst>
                  <a:outerShdw blurRad="38100" dist="38100" dir="2700000" algn="tl">
                    <a:srgbClr val="000000">
                      <a:alpha val="43137"/>
                    </a:srgbClr>
                  </a:outerShdw>
                </a:effectLst>
              </a:defRPr>
            </a:lvl1pPr>
          </a:lstStyle>
          <a:p>
            <a:r>
              <a:rPr lang="en-US"/>
              <a:t>Click to edit Master title style</a:t>
            </a:r>
            <a:endParaRPr lang="en-US" dirty="0"/>
          </a:p>
        </p:txBody>
      </p:sp>
      <p:sp>
        <p:nvSpPr>
          <p:cNvPr id="4" name="Content Placeholder 3"/>
          <p:cNvSpPr>
            <a:spLocks noGrp="1"/>
          </p:cNvSpPr>
          <p:nvPr>
            <p:ph sz="half" idx="2" hasCustomPrompt="1"/>
          </p:nvPr>
        </p:nvSpPr>
        <p:spPr>
          <a:xfrm>
            <a:off x="2990851" y="4177525"/>
            <a:ext cx="8420100" cy="1735931"/>
          </a:xfrm>
        </p:spPr>
        <p:txBody>
          <a:bodyPr/>
          <a:lstStyle>
            <a:lvl1pPr>
              <a:defRPr sz="4900">
                <a:solidFill>
                  <a:schemeClr val="bg1"/>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5"/>
          <p:cNvSpPr>
            <a:spLocks noGrp="1"/>
          </p:cNvSpPr>
          <p:nvPr>
            <p:ph type="sldNum" sz="quarter" idx="12"/>
          </p:nvPr>
        </p:nvSpPr>
        <p:spPr>
          <a:xfrm>
            <a:off x="4724400" y="6341488"/>
            <a:ext cx="2743200" cy="365125"/>
          </a:xfrm>
        </p:spPr>
        <p:txBody>
          <a:bodyPr/>
          <a:lstStyle>
            <a:lvl1pPr algn="ctr">
              <a:defRPr/>
            </a:lvl1pPr>
          </a:lstStyle>
          <a:p>
            <a:fld id="{424507BD-4CA1-43FB-A2F0-444026E6E586}" type="slidenum">
              <a:rPr lang="en-US" smtClean="0"/>
              <a:pPr/>
              <a:t>‹#›</a:t>
            </a:fld>
            <a:endParaRPr lang="en-US" dirty="0"/>
          </a:p>
        </p:txBody>
      </p:sp>
      <p:pic>
        <p:nvPicPr>
          <p:cNvPr id="10" name="Picture 9"/>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94133" y="5894800"/>
            <a:ext cx="1088139" cy="743714"/>
          </a:xfrm>
          <a:prstGeom prst="rect">
            <a:avLst/>
          </a:prstGeom>
        </p:spPr>
      </p:pic>
    </p:spTree>
    <p:extLst>
      <p:ext uri="{BB962C8B-B14F-4D97-AF65-F5344CB8AC3E}">
        <p14:creationId xmlns:p14="http://schemas.microsoft.com/office/powerpoint/2010/main" val="336402583"/>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cripture Slide (Blue)">
    <p:spTree>
      <p:nvGrpSpPr>
        <p:cNvPr id="1" name=""/>
        <p:cNvGrpSpPr/>
        <p:nvPr/>
      </p:nvGrpSpPr>
      <p:grpSpPr>
        <a:xfrm>
          <a:off x="0" y="0"/>
          <a:ext cx="0" cy="0"/>
          <a:chOff x="0" y="0"/>
          <a:chExt cx="0" cy="0"/>
        </a:xfrm>
      </p:grpSpPr>
      <p:sp>
        <p:nvSpPr>
          <p:cNvPr id="4" name="Rectangle 3"/>
          <p:cNvSpPr/>
          <p:nvPr/>
        </p:nvSpPr>
        <p:spPr>
          <a:xfrm>
            <a:off x="13" y="0"/>
            <a:ext cx="12191999" cy="6858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5"/>
          <p:cNvSpPr>
            <a:spLocks noGrp="1"/>
          </p:cNvSpPr>
          <p:nvPr>
            <p:ph type="sldNum" sz="quarter" idx="12"/>
          </p:nvPr>
        </p:nvSpPr>
        <p:spPr>
          <a:xfrm>
            <a:off x="4724400" y="6341488"/>
            <a:ext cx="2743200" cy="365125"/>
          </a:xfrm>
        </p:spPr>
        <p:txBody>
          <a:bodyPr/>
          <a:lstStyle>
            <a:lvl1pPr algn="ctr">
              <a:defRPr/>
            </a:lvl1pPr>
          </a:lstStyle>
          <a:p>
            <a:fld id="{424507BD-4CA1-43FB-A2F0-444026E6E586}" type="slidenum">
              <a:rPr lang="en-US" smtClean="0"/>
              <a:pPr/>
              <a:t>‹#›</a:t>
            </a:fld>
            <a:endParaRPr lang="en-US" dirty="0"/>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6157" y="5949230"/>
            <a:ext cx="1088139" cy="743714"/>
          </a:xfrm>
          <a:prstGeom prst="rect">
            <a:avLst/>
          </a:prstGeom>
        </p:spPr>
      </p:pic>
      <p:sp>
        <p:nvSpPr>
          <p:cNvPr id="7" name="Content Placeholder 2"/>
          <p:cNvSpPr>
            <a:spLocks noGrp="1"/>
          </p:cNvSpPr>
          <p:nvPr>
            <p:ph idx="4294967295" hasCustomPrompt="1"/>
          </p:nvPr>
        </p:nvSpPr>
        <p:spPr>
          <a:xfrm>
            <a:off x="754065" y="762000"/>
            <a:ext cx="10683875" cy="5334000"/>
          </a:xfrm>
          <a:prstGeom prst="roundRect">
            <a:avLst/>
          </a:prstGeom>
          <a:ln>
            <a:solidFill>
              <a:schemeClr val="accent5">
                <a:lumMod val="50000"/>
              </a:schemeClr>
            </a:solidFill>
          </a:ln>
        </p:spPr>
        <p:style>
          <a:lnRef idx="2">
            <a:schemeClr val="accent1"/>
          </a:lnRef>
          <a:fillRef idx="1">
            <a:schemeClr val="lt1"/>
          </a:fillRef>
          <a:effectRef idx="0">
            <a:schemeClr val="accent1"/>
          </a:effectRef>
          <a:fontRef idx="minor">
            <a:schemeClr val="dk1"/>
          </a:fontRef>
        </p:style>
        <p:txBody>
          <a:bodyPr anchor="ctr">
            <a:noAutofit/>
          </a:bodyPr>
          <a:lstStyle>
            <a:lvl1pPr>
              <a:defRPr baseline="0"/>
            </a:lvl1pPr>
          </a:lstStyle>
          <a:p>
            <a:pPr marL="0" indent="0" algn="ctr">
              <a:buNone/>
            </a:pPr>
            <a:r>
              <a:rPr lang="en-US" sz="1600" dirty="0">
                <a:solidFill>
                  <a:srgbClr val="506294"/>
                </a:solidFill>
              </a:rPr>
              <a:t>  </a:t>
            </a:r>
            <a:r>
              <a:rPr lang="en-US" sz="4000" dirty="0">
                <a:solidFill>
                  <a:srgbClr val="506294"/>
                </a:solidFill>
              </a:rPr>
              <a:t>(Add Scripture Here)</a:t>
            </a:r>
          </a:p>
          <a:p>
            <a:pPr marL="0" indent="0" algn="ctr">
              <a:buNone/>
            </a:pPr>
            <a:endParaRPr lang="en-US" sz="3600" dirty="0">
              <a:solidFill>
                <a:srgbClr val="00206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860781649"/>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a:t>Click to edit Master title style</a:t>
            </a:r>
          </a:p>
        </p:txBody>
      </p:sp>
      <p:sp>
        <p:nvSpPr>
          <p:cNvPr id="4" name="Content Placeholder 3"/>
          <p:cNvSpPr>
            <a:spLocks noGrp="1"/>
          </p:cNvSpPr>
          <p:nvPr>
            <p:ph sz="half" idx="2"/>
          </p:nvPr>
        </p:nvSpPr>
        <p:spPr>
          <a:xfrm>
            <a:off x="839789" y="1857375"/>
            <a:ext cx="5157787" cy="43322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6172203" y="1857375"/>
            <a:ext cx="5183188" cy="43322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5"/>
          <p:cNvSpPr>
            <a:spLocks noGrp="1"/>
          </p:cNvSpPr>
          <p:nvPr>
            <p:ph type="sldNum" sz="quarter" idx="12"/>
          </p:nvPr>
        </p:nvSpPr>
        <p:spPr>
          <a:xfrm>
            <a:off x="4724400" y="6341488"/>
            <a:ext cx="2743200" cy="365125"/>
          </a:xfrm>
        </p:spPr>
        <p:txBody>
          <a:bodyPr/>
          <a:lstStyle>
            <a:lvl1pPr algn="ctr">
              <a:defRPr/>
            </a:lvl1pPr>
          </a:lstStyle>
          <a:p>
            <a:fld id="{424507BD-4CA1-43FB-A2F0-444026E6E586}" type="slidenum">
              <a:rPr lang="en-US" smtClean="0"/>
              <a:pPr/>
              <a:t>‹#›</a:t>
            </a:fld>
            <a:endParaRPr lang="en-US" dirty="0"/>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94133" y="5894800"/>
            <a:ext cx="1088139" cy="743714"/>
          </a:xfrm>
          <a:prstGeom prst="rect">
            <a:avLst/>
          </a:prstGeom>
        </p:spPr>
      </p:pic>
    </p:spTree>
    <p:extLst>
      <p:ext uri="{BB962C8B-B14F-4D97-AF65-F5344CB8AC3E}">
        <p14:creationId xmlns:p14="http://schemas.microsoft.com/office/powerpoint/2010/main" val="516217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8610600" y="6356368"/>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4507BD-4CA1-43FB-A2F0-444026E6E586}" type="slidenum">
              <a:rPr lang="en-US" smtClean="0"/>
              <a:t>‹#›</a:t>
            </a:fld>
            <a:endParaRPr lang="en-US"/>
          </a:p>
        </p:txBody>
      </p:sp>
    </p:spTree>
    <p:extLst>
      <p:ext uri="{BB962C8B-B14F-4D97-AF65-F5344CB8AC3E}">
        <p14:creationId xmlns:p14="http://schemas.microsoft.com/office/powerpoint/2010/main" val="2947693189"/>
      </p:ext>
    </p:extLst>
  </p:cSld>
  <p:clrMap bg1="lt1" tx1="dk1" bg2="lt2" tx2="dk2" accent1="accent1" accent2="accent2" accent3="accent3" accent4="accent4" accent5="accent5" accent6="accent6" hlink="hlink" folHlink="folHlink"/>
  <p:sldLayoutIdLst>
    <p:sldLayoutId id="2147483661" r:id="rId1"/>
    <p:sldLayoutId id="2147483670" r:id="rId2"/>
    <p:sldLayoutId id="2147483671" r:id="rId3"/>
    <p:sldLayoutId id="2147483689" r:id="rId4"/>
    <p:sldLayoutId id="2147483662" r:id="rId5"/>
    <p:sldLayoutId id="2147483663" r:id="rId6"/>
    <p:sldLayoutId id="2147483665" r:id="rId7"/>
    <p:sldLayoutId id="2147483679" r:id="rId8"/>
    <p:sldLayoutId id="2147483666" r:id="rId9"/>
    <p:sldLayoutId id="2147483667" r:id="rId10"/>
    <p:sldLayoutId id="2147483668" r:id="rId11"/>
    <p:sldLayoutId id="2147483682" r:id="rId12"/>
    <p:sldLayoutId id="2147483683" r:id="rId13"/>
    <p:sldLayoutId id="2147483685" r:id="rId14"/>
    <p:sldLayoutId id="2147483687" r:id="rId15"/>
    <p:sldLayoutId id="2147483688" r:id="rId16"/>
    <p:sldLayoutId id="2147483686" r:id="rId17"/>
    <p:sldLayoutId id="2147483673" r:id="rId18"/>
    <p:sldLayoutId id="2147483674" r:id="rId19"/>
    <p:sldLayoutId id="2147483680" r:id="rId20"/>
    <p:sldLayoutId id="2147483675" r:id="rId21"/>
    <p:sldLayoutId id="2147483676" r:id="rId22"/>
    <p:sldLayoutId id="2147483684" r:id="rId23"/>
    <p:sldLayoutId id="2147483677" r:id="rId24"/>
    <p:sldLayoutId id="2147483678" r:id="rId25"/>
    <p:sldLayoutId id="2147483710" r:id="rId26"/>
    <p:sldLayoutId id="2147483711" r:id="rId27"/>
    <p:sldLayoutId id="2147483712" r:id="rId28"/>
    <p:sldLayoutId id="2147483713" r:id="rId29"/>
    <p:sldLayoutId id="2147483714" r:id="rId30"/>
    <p:sldLayoutId id="2147483715" r:id="rId31"/>
  </p:sldLayoutIdLst>
  <p:transition>
    <p:fade/>
  </p:transition>
  <p:txStyles>
    <p:titleStyle>
      <a:lvl1pPr algn="l" defTabSz="914400" rtl="0" eaLnBrk="1" latinLnBrk="0" hangingPunct="1">
        <a:lnSpc>
          <a:spcPct val="90000"/>
        </a:lnSpc>
        <a:spcBef>
          <a:spcPct val="0"/>
        </a:spcBef>
        <a:buNone/>
        <a:defRPr sz="6000" kern="1200">
          <a:solidFill>
            <a:schemeClr val="tx1"/>
          </a:solidFill>
          <a:effectLst>
            <a:outerShdw blurRad="38100" dist="38100" dir="2700000" algn="tl">
              <a:srgbClr val="000000">
                <a:alpha val="43137"/>
              </a:srgbClr>
            </a:outerShdw>
          </a:effectLst>
          <a:latin typeface="+mj-lt"/>
          <a:ea typeface="+mj-ea"/>
          <a:cs typeface="+mj-cs"/>
        </a:defRPr>
      </a:lvl1pPr>
    </p:titleStyle>
    <p:bodyStyle>
      <a:lvl1pPr marL="0" indent="0" algn="l" defTabSz="914400" rtl="0" eaLnBrk="1" latinLnBrk="0" hangingPunct="1">
        <a:lnSpc>
          <a:spcPct val="90000"/>
        </a:lnSpc>
        <a:spcBef>
          <a:spcPts val="1000"/>
        </a:spcBef>
        <a:buFont typeface="Wingdings" panose="05000000000000000000" pitchFamily="2" charset="2"/>
        <a:buNone/>
        <a:defRPr sz="4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3" Type="http://schemas.openxmlformats.org/officeDocument/2006/relationships/hyperlink" Target="http://www.spiritual-leadership.org/" TargetMode="External"/><Relationship Id="rId2" Type="http://schemas.openxmlformats.org/officeDocument/2006/relationships/notesSlide" Target="../notesSlides/notesSlide77.xml"/><Relationship Id="rId1" Type="http://schemas.openxmlformats.org/officeDocument/2006/relationships/slideLayout" Target="../slideLayouts/slideLayout5.xml"/><Relationship Id="rId4" Type="http://schemas.openxmlformats.org/officeDocument/2006/relationships/hyperlink" Target="https://www.bryandsims.com/" TargetMode="External"/></Relationships>
</file>

<file path=ppt/slides/_rels/slide101.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slideLayout" Target="../slideLayouts/slideLayout31.xml"/><Relationship Id="rId7" Type="http://schemas.openxmlformats.org/officeDocument/2006/relationships/image" Target="../media/image24.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notesSlide" Target="../notesSlides/notesSlide78.xml"/></Relationships>
</file>

<file path=ppt/slides/_rels/slide10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79.xml"/><Relationship Id="rId1" Type="http://schemas.openxmlformats.org/officeDocument/2006/relationships/slideLayout" Target="../slideLayouts/slideLayout5.xml"/><Relationship Id="rId4" Type="http://schemas.openxmlformats.org/officeDocument/2006/relationships/image" Target="../media/image40.png"/></Relationships>
</file>

<file path=ppt/slides/_rels/slide10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80.xml"/><Relationship Id="rId1" Type="http://schemas.openxmlformats.org/officeDocument/2006/relationships/slideLayout" Target="../slideLayouts/slideLayout5.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104.xml.rels><?xml version="1.0" encoding="UTF-8" standalone="yes"?>
<Relationships xmlns="http://schemas.openxmlformats.org/package/2006/relationships"><Relationship Id="rId3" Type="http://schemas.openxmlformats.org/officeDocument/2006/relationships/image" Target="../media/image68.emf"/><Relationship Id="rId2" Type="http://schemas.openxmlformats.org/officeDocument/2006/relationships/notesSlide" Target="../notesSlides/notesSlide81.xml"/><Relationship Id="rId1" Type="http://schemas.openxmlformats.org/officeDocument/2006/relationships/slideLayout" Target="../slideLayouts/slideLayout27.xml"/><Relationship Id="rId5" Type="http://schemas.openxmlformats.org/officeDocument/2006/relationships/image" Target="../media/image70.emf"/><Relationship Id="rId4" Type="http://schemas.openxmlformats.org/officeDocument/2006/relationships/image" Target="../media/image69.emf"/></Relationships>
</file>

<file path=ppt/slides/_rels/slide10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8.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0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2.xml"/><Relationship Id="rId1" Type="http://schemas.openxmlformats.org/officeDocument/2006/relationships/slideLayout" Target="../slideLayouts/slideLayout26.xml"/><Relationship Id="rId6" Type="http://schemas.openxmlformats.org/officeDocument/2006/relationships/image" Target="../media/image19.png"/><Relationship Id="rId5" Type="http://schemas.openxmlformats.org/officeDocument/2006/relationships/image" Target="../media/image14.png"/><Relationship Id="rId4" Type="http://schemas.openxmlformats.org/officeDocument/2006/relationships/image" Target="../media/image13.png"/></Relationships>
</file>

<file path=ppt/slides/_rels/slide10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83.xml"/><Relationship Id="rId1" Type="http://schemas.openxmlformats.org/officeDocument/2006/relationships/slideLayout" Target="../slideLayouts/slideLayout27.xml"/></Relationships>
</file>

<file path=ppt/slides/_rels/slide108.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5.xml"/></Relationships>
</file>

<file path=ppt/slides/_rels/slide10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84.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5.xml"/></Relationships>
</file>

<file path=ppt/slides/_rels/slide11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85.xml"/><Relationship Id="rId1" Type="http://schemas.openxmlformats.org/officeDocument/2006/relationships/slideLayout" Target="../slideLayouts/slideLayout9.xml"/></Relationships>
</file>

<file path=ppt/slides/_rels/slide11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86.xml"/><Relationship Id="rId1" Type="http://schemas.openxmlformats.org/officeDocument/2006/relationships/slideLayout" Target="../slideLayouts/slideLayout27.xml"/></Relationships>
</file>

<file path=ppt/slides/_rels/slide112.xml.rels><?xml version="1.0" encoding="UTF-8" standalone="yes"?>
<Relationships xmlns="http://schemas.openxmlformats.org/package/2006/relationships"><Relationship Id="rId3" Type="http://schemas.openxmlformats.org/officeDocument/2006/relationships/image" Target="../media/image71.emf"/><Relationship Id="rId2" Type="http://schemas.openxmlformats.org/officeDocument/2006/relationships/notesSlide" Target="../notesSlides/notesSlide87.xml"/><Relationship Id="rId1" Type="http://schemas.openxmlformats.org/officeDocument/2006/relationships/slideLayout" Target="../slideLayouts/slideLayout5.xml"/></Relationships>
</file>

<file path=ppt/slides/_rels/slide11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88.xml"/><Relationship Id="rId1" Type="http://schemas.openxmlformats.org/officeDocument/2006/relationships/slideLayout" Target="../slideLayouts/slideLayout5.xml"/><Relationship Id="rId4" Type="http://schemas.openxmlformats.org/officeDocument/2006/relationships/image" Target="../media/image73.PNG"/></Relationships>
</file>

<file path=ppt/slides/_rels/slide11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89.xml"/><Relationship Id="rId1" Type="http://schemas.openxmlformats.org/officeDocument/2006/relationships/slideLayout" Target="../slideLayouts/slideLayout29.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1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63.png"/><Relationship Id="rId1" Type="http://schemas.openxmlformats.org/officeDocument/2006/relationships/slideLayout" Target="../slideLayouts/slideLayout5.xml"/></Relationships>
</file>

<file path=ppt/slides/_rels/slide116.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90.xml"/><Relationship Id="rId1" Type="http://schemas.openxmlformats.org/officeDocument/2006/relationships/slideLayout" Target="../slideLayouts/slideLayout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5.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5.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5.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5.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5.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2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63.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3.xml"/><Relationship Id="rId1" Type="http://schemas.openxmlformats.org/officeDocument/2006/relationships/slideLayout" Target="../slideLayouts/slideLayout27.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slideLayout" Target="../slideLayouts/slideLayout31.xml"/><Relationship Id="rId7" Type="http://schemas.openxmlformats.org/officeDocument/2006/relationships/image" Target="../media/image24.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2.jpg"/><Relationship Id="rId1" Type="http://schemas.openxmlformats.org/officeDocument/2006/relationships/slideLayout" Target="../slideLayouts/slideLayout5.xml"/><Relationship Id="rId4" Type="http://schemas.openxmlformats.org/officeDocument/2006/relationships/image" Target="../media/image33.jpg"/></Relationships>
</file>

<file path=ppt/slides/_rels/slide21.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png"/><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slideLayout" Target="../slideLayouts/slideLayout31.xml"/><Relationship Id="rId7" Type="http://schemas.openxmlformats.org/officeDocument/2006/relationships/image" Target="../media/image24.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notesSlide" Target="../notesSlides/notesSlide15.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17.xml"/><Relationship Id="rId1" Type="http://schemas.openxmlformats.org/officeDocument/2006/relationships/slideLayout" Target="../slideLayouts/slideLayout5.xml"/><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0.xml"/><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2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2.xml"/><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3.xml"/><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5.xml"/><Relationship Id="rId4" Type="http://schemas.openxmlformats.org/officeDocument/2006/relationships/image" Target="../media/image36.emf"/></Relationships>
</file>

<file path=ppt/slides/_rels/slide3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5.xml"/><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7.xml"/><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9.xml"/><Relationship Id="rId1" Type="http://schemas.openxmlformats.org/officeDocument/2006/relationships/slideLayout" Target="../slideLayouts/slideLayout1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2.xml"/><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4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3.xml"/><Relationship Id="rId1" Type="http://schemas.openxmlformats.org/officeDocument/2006/relationships/slideLayout" Target="../slideLayouts/slideLayout5.xml"/><Relationship Id="rId4" Type="http://schemas.openxmlformats.org/officeDocument/2006/relationships/image" Target="../media/image36.emf"/></Relationships>
</file>

<file path=ppt/slides/_rels/slide42.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34.xml"/><Relationship Id="rId1" Type="http://schemas.openxmlformats.org/officeDocument/2006/relationships/slideLayout" Target="../slideLayouts/slideLayout5.xml"/><Relationship Id="rId4" Type="http://schemas.openxmlformats.org/officeDocument/2006/relationships/image" Target="../media/image26.png"/></Relationships>
</file>

<file path=ppt/slides/_rels/slide43.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5.xml"/><Relationship Id="rId1" Type="http://schemas.openxmlformats.org/officeDocument/2006/relationships/slideLayout" Target="../slideLayouts/slideLayout10.xml"/><Relationship Id="rId4" Type="http://schemas.openxmlformats.org/officeDocument/2006/relationships/image" Target="../media/image2.png"/></Relationships>
</file>

<file path=ppt/slides/_rels/slide4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6.xml"/><Relationship Id="rId1" Type="http://schemas.openxmlformats.org/officeDocument/2006/relationships/slideLayout" Target="../slideLayouts/slideLayout5.xml"/><Relationship Id="rId4" Type="http://schemas.openxmlformats.org/officeDocument/2006/relationships/image" Target="../media/image40.png"/></Relationships>
</file>

<file path=ppt/slides/_rels/slide4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8.xml"/><Relationship Id="rId1" Type="http://schemas.openxmlformats.org/officeDocument/2006/relationships/slideLayout" Target="../slideLayouts/slideLayout5.xml"/><Relationship Id="rId4" Type="http://schemas.openxmlformats.org/officeDocument/2006/relationships/image" Target="../media/image43.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xml"/><Relationship Id="rId1" Type="http://schemas.openxmlformats.org/officeDocument/2006/relationships/slideLayout" Target="../slideLayouts/slideLayout26.xml"/><Relationship Id="rId4" Type="http://schemas.openxmlformats.org/officeDocument/2006/relationships/image" Target="../media/image2.png"/></Relationships>
</file>

<file path=ppt/slides/_rels/slide50.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notesSlide" Target="../notesSlides/notesSlide39.xml"/><Relationship Id="rId1" Type="http://schemas.openxmlformats.org/officeDocument/2006/relationships/slideLayout" Target="../slideLayouts/slideLayout11.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1.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3.xml"/><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5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5.xml"/><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xml"/><Relationship Id="rId1" Type="http://schemas.openxmlformats.org/officeDocument/2006/relationships/slideLayout" Target="../slideLayouts/slideLayout26.xml"/><Relationship Id="rId4" Type="http://schemas.openxmlformats.org/officeDocument/2006/relationships/image" Target="../media/image2.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emf"/><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2.jpg"/><Relationship Id="rId1" Type="http://schemas.openxmlformats.org/officeDocument/2006/relationships/slideLayout" Target="../slideLayouts/slideLayout5.xml"/><Relationship Id="rId4" Type="http://schemas.openxmlformats.org/officeDocument/2006/relationships/image" Target="../media/image33.jpg"/></Relationships>
</file>

<file path=ppt/slides/_rels/slide64.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png"/><Relationship Id="rId1" Type="http://schemas.openxmlformats.org/officeDocument/2006/relationships/slideLayout" Target="../slideLayouts/slideLayout17.xml"/></Relationships>
</file>

<file path=ppt/slides/_rels/slide65.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slideLayout" Target="../slideLayouts/slideLayout31.xml"/><Relationship Id="rId7" Type="http://schemas.openxmlformats.org/officeDocument/2006/relationships/image" Target="../media/image24.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notesSlide" Target="../notesSlides/notesSlide50.xml"/></Relationships>
</file>

<file path=ppt/slides/_rels/slide6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1.xml"/><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6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52.xml"/><Relationship Id="rId1" Type="http://schemas.openxmlformats.org/officeDocument/2006/relationships/slideLayout" Target="../slideLayouts/slideLayout5.xml"/><Relationship Id="rId4" Type="http://schemas.openxmlformats.org/officeDocument/2006/relationships/image" Target="../media/image40.png"/></Relationships>
</file>

<file path=ppt/slides/_rels/slide6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53.xml"/><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6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54.xml"/><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5.xml"/><Relationship Id="rId1" Type="http://schemas.openxmlformats.org/officeDocument/2006/relationships/slideLayout" Target="../slideLayouts/slideLayout26.xml"/><Relationship Id="rId4" Type="http://schemas.openxmlformats.org/officeDocument/2006/relationships/image" Target="../media/image2.png"/></Relationships>
</file>

<file path=ppt/slides/_rels/slide7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55.xml"/><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7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56.xml"/><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59.xml"/><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62.xml"/><Relationship Id="rId1" Type="http://schemas.openxmlformats.org/officeDocument/2006/relationships/slideLayout" Target="../slideLayouts/slideLayout9.xml"/><Relationship Id="rId4"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6.xml"/><Relationship Id="rId1" Type="http://schemas.openxmlformats.org/officeDocument/2006/relationships/slideLayout" Target="../slideLayouts/slideLayout26.xml"/><Relationship Id="rId4" Type="http://schemas.openxmlformats.org/officeDocument/2006/relationships/image" Target="../media/image2.png"/></Relationships>
</file>

<file path=ppt/slides/_rels/slide8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63.xml"/><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81.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65.xml"/><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66.xml"/><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67.xml"/><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8.xml"/><Relationship Id="rId1" Type="http://schemas.openxmlformats.org/officeDocument/2006/relationships/slideLayout" Target="../slideLayouts/slideLayout27.xml"/></Relationships>
</file>

<file path=ppt/slides/_rels/slide8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69.xml"/><Relationship Id="rId1" Type="http://schemas.openxmlformats.org/officeDocument/2006/relationships/slideLayout" Target="../slideLayouts/slideLayout9.xml"/></Relationships>
</file>

<file path=ppt/slides/_rels/slide8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1.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9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2.xml"/><Relationship Id="rId1" Type="http://schemas.openxmlformats.org/officeDocument/2006/relationships/slideLayout" Target="../slideLayouts/slideLayout27.xml"/></Relationships>
</file>

<file path=ppt/slides/_rels/slide91.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73.xml"/><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4.xml"/><Relationship Id="rId1" Type="http://schemas.openxmlformats.org/officeDocument/2006/relationships/slideLayout" Target="../slideLayouts/slideLayout29.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75.xml"/><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61.emf"/><Relationship Id="rId1" Type="http://schemas.openxmlformats.org/officeDocument/2006/relationships/slideLayout" Target="../slideLayouts/slideLayout5.xml"/><Relationship Id="rId4" Type="http://schemas.openxmlformats.org/officeDocument/2006/relationships/image" Target="../media/image62.png"/></Relationships>
</file>

<file path=ppt/slides/_rels/slide9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63.png"/><Relationship Id="rId1" Type="http://schemas.openxmlformats.org/officeDocument/2006/relationships/slideLayout" Target="../slideLayouts/slideLayout5.xml"/></Relationships>
</file>

<file path=ppt/slides/_rels/slide9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2.jpg"/><Relationship Id="rId1" Type="http://schemas.openxmlformats.org/officeDocument/2006/relationships/slideLayout" Target="../slideLayouts/slideLayout5.xml"/><Relationship Id="rId4" Type="http://schemas.openxmlformats.org/officeDocument/2006/relationships/image" Target="../media/image33.jpg"/></Relationships>
</file>

<file path=ppt/slides/_rels/slide9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png"/><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17884" y="-1656180"/>
            <a:ext cx="10515600" cy="1325563"/>
          </a:xfrm>
        </p:spPr>
        <p:txBody>
          <a:bodyPr/>
          <a:lstStyle/>
          <a:p>
            <a:endParaRPr lang="en-US" dirty="0"/>
          </a:p>
        </p:txBody>
      </p:sp>
      <p:sp>
        <p:nvSpPr>
          <p:cNvPr id="3" name="TextBox 2"/>
          <p:cNvSpPr txBox="1"/>
          <p:nvPr/>
        </p:nvSpPr>
        <p:spPr>
          <a:xfrm>
            <a:off x="461830" y="706834"/>
            <a:ext cx="11314545" cy="5632310"/>
          </a:xfrm>
          <a:prstGeom prst="rect">
            <a:avLst/>
          </a:prstGeom>
          <a:noFill/>
        </p:spPr>
        <p:txBody>
          <a:bodyPr wrap="square" rtlCol="0">
            <a:spAutoFit/>
          </a:bodyPr>
          <a:lstStyle/>
          <a:p>
            <a:pPr algn="ctr"/>
            <a:r>
              <a:rPr lang="en-US" sz="2400" dirty="0">
                <a:solidFill>
                  <a:schemeClr val="bg1"/>
                </a:solidFill>
              </a:rPr>
              <a:t>Notes &amp; Permissions</a:t>
            </a:r>
          </a:p>
          <a:p>
            <a:endParaRPr lang="en-US" sz="2400" dirty="0">
              <a:solidFill>
                <a:schemeClr val="bg1"/>
              </a:solidFill>
            </a:endParaRPr>
          </a:p>
          <a:p>
            <a:pPr marL="342900" indent="-342900">
              <a:buFont typeface="Arial" panose="020B0604020202020204" pitchFamily="34" charset="0"/>
              <a:buChar char="•"/>
            </a:pPr>
            <a:r>
              <a:rPr lang="en-US" sz="2400" dirty="0">
                <a:solidFill>
                  <a:schemeClr val="bg1"/>
                </a:solidFill>
              </a:rPr>
              <a:t>The concepts in this presentation are the intellectual property of  Spiritual Leadership Inc.  </a:t>
            </a:r>
          </a:p>
          <a:p>
            <a:pPr marL="342900" indent="-342900">
              <a:buFont typeface="Arial" panose="020B0604020202020204" pitchFamily="34" charset="0"/>
              <a:buChar char="•"/>
            </a:pPr>
            <a:r>
              <a:rPr lang="en-US" sz="2400" dirty="0">
                <a:solidFill>
                  <a:schemeClr val="bg1"/>
                </a:solidFill>
              </a:rPr>
              <a:t>Copyright © 2016 Spiritual Leadership, Inc. All Rights Reserved.</a:t>
            </a:r>
          </a:p>
          <a:p>
            <a:pPr marL="342900" indent="-342900">
              <a:buFont typeface="Arial" panose="020B0604020202020204" pitchFamily="34" charset="0"/>
              <a:buChar char="•"/>
            </a:pPr>
            <a:r>
              <a:rPr lang="en-US" sz="2400" dirty="0">
                <a:solidFill>
                  <a:schemeClr val="bg1"/>
                </a:solidFill>
              </a:rPr>
              <a:t>This is a Beta Test version produced solely for the purpose of producing a final version.  DO NOT begin using these slides in projects.  A final approved version will soon be released that can be widely used. </a:t>
            </a:r>
          </a:p>
          <a:p>
            <a:pPr marL="342900" indent="-342900">
              <a:buFont typeface="Arial" panose="020B0604020202020204" pitchFamily="34" charset="0"/>
              <a:buChar char="•"/>
            </a:pPr>
            <a:endParaRPr lang="en-US" sz="2400" dirty="0">
              <a:solidFill>
                <a:schemeClr val="bg1"/>
              </a:solidFill>
            </a:endParaRPr>
          </a:p>
          <a:p>
            <a:pPr marL="342900" indent="-342900">
              <a:buFont typeface="Arial" panose="020B0604020202020204" pitchFamily="34" charset="0"/>
              <a:buChar char="•"/>
            </a:pPr>
            <a:r>
              <a:rPr lang="en-US" sz="2400" dirty="0">
                <a:solidFill>
                  <a:schemeClr val="bg1"/>
                </a:solidFill>
              </a:rPr>
              <a:t>All images:</a:t>
            </a:r>
          </a:p>
          <a:p>
            <a:pPr marL="800100" lvl="1" indent="-342900">
              <a:buFont typeface="Arial" panose="020B0604020202020204" pitchFamily="34" charset="0"/>
              <a:buChar char="•"/>
            </a:pPr>
            <a:r>
              <a:rPr lang="en-US" sz="2400" dirty="0">
                <a:solidFill>
                  <a:schemeClr val="bg1"/>
                </a:solidFill>
              </a:rPr>
              <a:t>Are licensed to be used or</a:t>
            </a:r>
          </a:p>
          <a:p>
            <a:pPr marL="800100" lvl="1" indent="-342900">
              <a:buFont typeface="Arial" panose="020B0604020202020204" pitchFamily="34" charset="0"/>
              <a:buChar char="•"/>
            </a:pPr>
            <a:r>
              <a:rPr lang="en-US" sz="2400" dirty="0">
                <a:solidFill>
                  <a:schemeClr val="bg1"/>
                </a:solidFill>
              </a:rPr>
              <a:t>Are believed to be fairly used under Creative Commons license or</a:t>
            </a:r>
          </a:p>
          <a:p>
            <a:pPr marL="800100" lvl="1" indent="-342900">
              <a:buFont typeface="Arial" panose="020B0604020202020204" pitchFamily="34" charset="0"/>
              <a:buChar char="•"/>
            </a:pPr>
            <a:r>
              <a:rPr lang="en-US" sz="2400" dirty="0">
                <a:solidFill>
                  <a:schemeClr val="bg1"/>
                </a:solidFill>
              </a:rPr>
              <a:t>We were given permission to use by image owner</a:t>
            </a:r>
          </a:p>
          <a:p>
            <a:pPr marL="800100" lvl="1" indent="-342900">
              <a:buFont typeface="Arial" panose="020B0604020202020204" pitchFamily="34" charset="0"/>
              <a:buChar char="•"/>
            </a:pPr>
            <a:r>
              <a:rPr lang="en-US" sz="2400" dirty="0">
                <a:solidFill>
                  <a:schemeClr val="bg1"/>
                </a:solidFill>
              </a:rPr>
              <a:t>No images should be used for any other purpose or sold without permission in order to avoid copyright infringement.  </a:t>
            </a:r>
          </a:p>
        </p:txBody>
      </p:sp>
    </p:spTree>
    <p:extLst>
      <p:ext uri="{BB962C8B-B14F-4D97-AF65-F5344CB8AC3E}">
        <p14:creationId xmlns:p14="http://schemas.microsoft.com/office/powerpoint/2010/main" val="2512774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78"/>
        <p:cNvGrpSpPr/>
        <p:nvPr/>
      </p:nvGrpSpPr>
      <p:grpSpPr>
        <a:xfrm>
          <a:off x="0" y="0"/>
          <a:ext cx="0" cy="0"/>
          <a:chOff x="0" y="0"/>
          <a:chExt cx="0" cy="0"/>
        </a:xfrm>
      </p:grpSpPr>
      <p:sp>
        <p:nvSpPr>
          <p:cNvPr id="779" name="Google Shape;779;p122"/>
          <p:cNvSpPr txBox="1">
            <a:spLocks noGrp="1"/>
          </p:cNvSpPr>
          <p:nvPr>
            <p:ph type="ctrTitle"/>
          </p:nvPr>
        </p:nvSpPr>
        <p:spPr>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rgbClr val="506294"/>
              </a:buClr>
              <a:buSzPts val="4800"/>
              <a:buFont typeface="Trebuchet MS"/>
              <a:buNone/>
            </a:pPr>
            <a:r>
              <a:rPr lang="en-US" sz="4800" dirty="0">
                <a:solidFill>
                  <a:srgbClr val="506294"/>
                </a:solidFill>
                <a:latin typeface="Trebuchet MS"/>
                <a:ea typeface="Trebuchet MS"/>
                <a:cs typeface="Trebuchet MS"/>
                <a:sym typeface="Trebuchet MS"/>
              </a:rPr>
              <a:t>Key Questions</a:t>
            </a:r>
            <a:endParaRPr sz="4800" dirty="0"/>
          </a:p>
        </p:txBody>
      </p:sp>
      <p:sp>
        <p:nvSpPr>
          <p:cNvPr id="781" name="Google Shape;781;p122"/>
          <p:cNvSpPr txBox="1"/>
          <p:nvPr/>
        </p:nvSpPr>
        <p:spPr>
          <a:xfrm>
            <a:off x="838200" y="1692597"/>
            <a:ext cx="10491216" cy="3880908"/>
          </a:xfrm>
          <a:prstGeom prst="rect">
            <a:avLst/>
          </a:prstGeom>
          <a:noFill/>
          <a:ln>
            <a:noFill/>
          </a:ln>
        </p:spPr>
        <p:txBody>
          <a:bodyPr spcFirstLastPara="1" wrap="square" lIns="91425" tIns="45700" rIns="91425" bIns="45700" anchor="t" anchorCtr="0">
            <a:noAutofit/>
          </a:bodyPr>
          <a:lstStyle/>
          <a:p>
            <a:pPr marL="742950" marR="0" lvl="0" indent="-742950" algn="l" rtl="0">
              <a:lnSpc>
                <a:spcPct val="90000"/>
              </a:lnSpc>
              <a:spcBef>
                <a:spcPts val="0"/>
              </a:spcBef>
              <a:spcAft>
                <a:spcPts val="0"/>
              </a:spcAft>
              <a:buClr>
                <a:schemeClr val="dk1"/>
              </a:buClr>
              <a:buSzPts val="3600"/>
              <a:buFont typeface="Trebuchet MS"/>
              <a:buAutoNum type="arabicPeriod"/>
            </a:pPr>
            <a:r>
              <a:rPr lang="en-US" sz="3600" dirty="0">
                <a:solidFill>
                  <a:schemeClr val="dk1"/>
                </a:solidFill>
                <a:latin typeface="Trebuchet MS"/>
                <a:ea typeface="Trebuchet MS"/>
                <a:cs typeface="Trebuchet MS"/>
                <a:sym typeface="Trebuchet MS"/>
              </a:rPr>
              <a:t>What is the current state of your personal spiritual growth/health? </a:t>
            </a:r>
          </a:p>
          <a:p>
            <a:pPr marL="742950" marR="0" lvl="0" indent="-742950" algn="l" rtl="0">
              <a:lnSpc>
                <a:spcPct val="90000"/>
              </a:lnSpc>
              <a:spcBef>
                <a:spcPts val="0"/>
              </a:spcBef>
              <a:spcAft>
                <a:spcPts val="0"/>
              </a:spcAft>
              <a:buClr>
                <a:schemeClr val="dk1"/>
              </a:buClr>
              <a:buSzPts val="3600"/>
              <a:buFont typeface="Trebuchet MS"/>
              <a:buAutoNum type="arabicPeriod"/>
            </a:pPr>
            <a:endParaRPr dirty="0"/>
          </a:p>
          <a:p>
            <a:pPr marL="742950" marR="0" lvl="0" indent="-742950" algn="l" rtl="0">
              <a:lnSpc>
                <a:spcPct val="90000"/>
              </a:lnSpc>
              <a:spcBef>
                <a:spcPts val="1000"/>
              </a:spcBef>
              <a:spcAft>
                <a:spcPts val="0"/>
              </a:spcAft>
              <a:buClr>
                <a:schemeClr val="dk1"/>
              </a:buClr>
              <a:buSzPts val="3600"/>
              <a:buFont typeface="Trebuchet MS"/>
              <a:buAutoNum type="arabicPeriod"/>
            </a:pPr>
            <a:r>
              <a:rPr lang="en-US" sz="3600" dirty="0">
                <a:solidFill>
                  <a:schemeClr val="dk1"/>
                </a:solidFill>
                <a:latin typeface="Trebuchet MS"/>
                <a:ea typeface="Trebuchet MS"/>
                <a:cs typeface="Trebuchet MS"/>
                <a:sym typeface="Trebuchet MS"/>
              </a:rPr>
              <a:t>Describe your desired picture of yourself after three years. </a:t>
            </a:r>
            <a:endParaRPr dirty="0"/>
          </a:p>
          <a:p>
            <a:pPr marL="228600" marR="0" lvl="0" indent="0" algn="l" rtl="0">
              <a:lnSpc>
                <a:spcPct val="90000"/>
              </a:lnSpc>
              <a:spcBef>
                <a:spcPts val="1000"/>
              </a:spcBef>
              <a:spcAft>
                <a:spcPts val="0"/>
              </a:spcAft>
              <a:buClr>
                <a:schemeClr val="dk1"/>
              </a:buClr>
              <a:buSzPts val="3700"/>
              <a:buFont typeface="Arial"/>
              <a:buNone/>
            </a:pPr>
            <a:endParaRPr sz="3700" dirty="0">
              <a:solidFill>
                <a:srgbClr val="506294"/>
              </a:solidFill>
              <a:latin typeface="Trebuchet MS"/>
              <a:ea typeface="Trebuchet MS"/>
              <a:cs typeface="Trebuchet MS"/>
              <a:sym typeface="Trebuchet MS"/>
            </a:endParaRPr>
          </a:p>
        </p:txBody>
      </p:sp>
    </p:spTree>
    <p:extLst>
      <p:ext uri="{BB962C8B-B14F-4D97-AF65-F5344CB8AC3E}">
        <p14:creationId xmlns:p14="http://schemas.microsoft.com/office/powerpoint/2010/main" val="31912385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81">
                                            <p:txEl>
                                              <p:pRg st="0" end="0"/>
                                            </p:txEl>
                                          </p:spTgt>
                                        </p:tgtEl>
                                        <p:attrNameLst>
                                          <p:attrName>style.visibility</p:attrName>
                                        </p:attrNameLst>
                                      </p:cBhvr>
                                      <p:to>
                                        <p:strVal val="visible"/>
                                      </p:to>
                                    </p:set>
                                    <p:animEffect transition="in" filter="fade">
                                      <p:cBhvr>
                                        <p:cTn id="7" dur="1000"/>
                                        <p:tgtEl>
                                          <p:spTgt spid="78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81">
                                            <p:txEl>
                                              <p:pRg st="2" end="2"/>
                                            </p:txEl>
                                          </p:spTgt>
                                        </p:tgtEl>
                                        <p:attrNameLst>
                                          <p:attrName>style.visibility</p:attrName>
                                        </p:attrNameLst>
                                      </p:cBhvr>
                                      <p:to>
                                        <p:strVal val="visible"/>
                                      </p:to>
                                    </p:set>
                                    <p:animEffect transition="in" filter="fade">
                                      <p:cBhvr>
                                        <p:cTn id="12" dur="1000"/>
                                        <p:tgtEl>
                                          <p:spTgt spid="78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Contact Information…</a:t>
            </a:r>
          </a:p>
        </p:txBody>
      </p:sp>
      <p:sp>
        <p:nvSpPr>
          <p:cNvPr id="4" name="Content Placeholder 3"/>
          <p:cNvSpPr>
            <a:spLocks noGrp="1"/>
          </p:cNvSpPr>
          <p:nvPr>
            <p:ph idx="1"/>
          </p:nvPr>
        </p:nvSpPr>
        <p:spPr/>
        <p:txBody>
          <a:bodyPr/>
          <a:lstStyle/>
          <a:p>
            <a:r>
              <a:rPr lang="en-US" dirty="0"/>
              <a:t>Name: Dr. Bryan D. Sims	</a:t>
            </a:r>
          </a:p>
          <a:p>
            <a:r>
              <a:rPr lang="en-US" dirty="0"/>
              <a:t>Email: </a:t>
            </a:r>
            <a:r>
              <a:rPr lang="en-US" dirty="0" err="1"/>
              <a:t>bryan.s@spiritual-leadership.org</a:t>
            </a:r>
            <a:endParaRPr lang="en-US" dirty="0"/>
          </a:p>
          <a:p>
            <a:r>
              <a:rPr lang="en-US" dirty="0"/>
              <a:t>Phone: (859) 229-4143</a:t>
            </a:r>
          </a:p>
          <a:p>
            <a:r>
              <a:rPr lang="en-US" dirty="0"/>
              <a:t>SLI Website: </a:t>
            </a:r>
            <a:r>
              <a:rPr lang="en-US" dirty="0">
                <a:hlinkClick r:id="rId3"/>
              </a:rPr>
              <a:t>www.spiritual-leadership.org</a:t>
            </a:r>
            <a:endParaRPr lang="en-US" dirty="0"/>
          </a:p>
          <a:p>
            <a:r>
              <a:rPr lang="en-US" dirty="0"/>
              <a:t>Personal: </a:t>
            </a:r>
            <a:r>
              <a:rPr lang="en-US" dirty="0">
                <a:hlinkClick r:id="rId4"/>
              </a:rPr>
              <a:t>https://www.bryandsims.com/</a:t>
            </a:r>
            <a:endParaRPr lang="en-US" dirty="0"/>
          </a:p>
          <a:p>
            <a:endParaRPr lang="en-US" dirty="0"/>
          </a:p>
          <a:p>
            <a:endParaRPr lang="en-US" dirty="0"/>
          </a:p>
        </p:txBody>
      </p:sp>
    </p:spTree>
    <p:extLst>
      <p:ext uri="{BB962C8B-B14F-4D97-AF65-F5344CB8AC3E}">
        <p14:creationId xmlns:p14="http://schemas.microsoft.com/office/powerpoint/2010/main" val="671898803"/>
      </p:ext>
    </p:extLst>
  </p:cSld>
  <p:clrMapOvr>
    <a:masterClrMapping/>
  </p:clrMapOvr>
  <p:transition>
    <p:fade/>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Video 6" title="Water Drops And Ripple">
            <a:hlinkClick r:id="" action="ppaction://media"/>
            <a:extLst>
              <a:ext uri="{FF2B5EF4-FFF2-40B4-BE49-F238E27FC236}">
                <a16:creationId xmlns:a16="http://schemas.microsoft.com/office/drawing/2014/main" id="{A845559D-D02B-4FC2-1520-5FF9954C0F28}"/>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pic>
        <p:nvPicPr>
          <p:cNvPr id="9" name="Picture 8" descr="Logo, company name&#10;&#10;Description automatically generated">
            <a:extLst>
              <a:ext uri="{FF2B5EF4-FFF2-40B4-BE49-F238E27FC236}">
                <a16:creationId xmlns:a16="http://schemas.microsoft.com/office/drawing/2014/main" id="{540384D7-34F3-ABAB-3D86-3529FA42CCF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63155" y="170751"/>
            <a:ext cx="4561710" cy="2897302"/>
          </a:xfrm>
          <a:prstGeom prst="rect">
            <a:avLst/>
          </a:prstGeom>
        </p:spPr>
      </p:pic>
      <p:sp>
        <p:nvSpPr>
          <p:cNvPr id="3" name="Title 1">
            <a:extLst>
              <a:ext uri="{FF2B5EF4-FFF2-40B4-BE49-F238E27FC236}">
                <a16:creationId xmlns:a16="http://schemas.microsoft.com/office/drawing/2014/main" id="{B440963C-C8BF-DDDD-67C6-1EB01FDD73E4}"/>
              </a:ext>
            </a:extLst>
          </p:cNvPr>
          <p:cNvSpPr>
            <a:spLocks noGrp="1"/>
          </p:cNvSpPr>
          <p:nvPr>
            <p:ph type="title"/>
          </p:nvPr>
        </p:nvSpPr>
        <p:spPr>
          <a:xfrm>
            <a:off x="3315898" y="3010932"/>
            <a:ext cx="8980065" cy="2794487"/>
          </a:xfrm>
        </p:spPr>
        <p:txBody>
          <a:bodyPr>
            <a:normAutofit/>
          </a:bodyPr>
          <a:lstStyle/>
          <a:p>
            <a:pPr algn="ctr"/>
            <a:r>
              <a:rPr lang="en-US" sz="6600" i="1" dirty="0">
                <a:solidFill>
                  <a:schemeClr val="bg1"/>
                </a:solidFill>
              </a:rPr>
              <a:t>Refresh 2025</a:t>
            </a:r>
          </a:p>
        </p:txBody>
      </p:sp>
      <p:pic>
        <p:nvPicPr>
          <p:cNvPr id="5" name="Graphic 4">
            <a:extLst>
              <a:ext uri="{FF2B5EF4-FFF2-40B4-BE49-F238E27FC236}">
                <a16:creationId xmlns:a16="http://schemas.microsoft.com/office/drawing/2014/main" id="{E6808FFD-5A2E-9B4E-A4A8-94642B6DE88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132792" y="275938"/>
            <a:ext cx="4826000" cy="1041400"/>
          </a:xfrm>
          <a:prstGeom prst="rect">
            <a:avLst/>
          </a:prstGeom>
        </p:spPr>
      </p:pic>
    </p:spTree>
    <p:extLst>
      <p:ext uri="{BB962C8B-B14F-4D97-AF65-F5344CB8AC3E}">
        <p14:creationId xmlns:p14="http://schemas.microsoft.com/office/powerpoint/2010/main" val="8541414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9642"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repeatCount="indefinite"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E5C9AA-ABCF-3347-8D84-021393E4BB1E}"/>
              </a:ext>
            </a:extLst>
          </p:cNvPr>
          <p:cNvSpPr>
            <a:spLocks noGrp="1"/>
          </p:cNvSpPr>
          <p:nvPr>
            <p:ph type="title"/>
          </p:nvPr>
        </p:nvSpPr>
        <p:spPr/>
        <p:txBody>
          <a:bodyPr>
            <a:normAutofit fontScale="90000"/>
          </a:bodyPr>
          <a:lstStyle/>
          <a:p>
            <a:r>
              <a:rPr lang="en-US" dirty="0"/>
              <a:t>Principles of Spiritual Leadership</a:t>
            </a:r>
          </a:p>
        </p:txBody>
      </p:sp>
      <p:pic>
        <p:nvPicPr>
          <p:cNvPr id="5" name="Content Placeholder 4">
            <a:extLst>
              <a:ext uri="{FF2B5EF4-FFF2-40B4-BE49-F238E27FC236}">
                <a16:creationId xmlns:a16="http://schemas.microsoft.com/office/drawing/2014/main" id="{8FEE4B7A-6DE9-5D47-97C1-34B47BA5B3B9}"/>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14286" r="11187"/>
          <a:stretch/>
        </p:blipFill>
        <p:spPr>
          <a:xfrm>
            <a:off x="6549080" y="1669969"/>
            <a:ext cx="5350477" cy="4195389"/>
          </a:xfrm>
        </p:spPr>
      </p:pic>
      <p:pic>
        <p:nvPicPr>
          <p:cNvPr id="9" name="Picture 8">
            <a:extLst>
              <a:ext uri="{FF2B5EF4-FFF2-40B4-BE49-F238E27FC236}">
                <a16:creationId xmlns:a16="http://schemas.microsoft.com/office/drawing/2014/main" id="{D5391D6F-8559-3449-8A30-BDA33B92AC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199" y="1727200"/>
            <a:ext cx="5451389" cy="4080928"/>
          </a:xfrm>
          <a:prstGeom prst="rect">
            <a:avLst/>
          </a:prstGeom>
        </p:spPr>
      </p:pic>
    </p:spTree>
    <p:extLst>
      <p:ext uri="{BB962C8B-B14F-4D97-AF65-F5344CB8AC3E}">
        <p14:creationId xmlns:p14="http://schemas.microsoft.com/office/powerpoint/2010/main" val="2777836269"/>
      </p:ext>
    </p:extLst>
  </p:cSld>
  <p:clrMapOvr>
    <a:masterClrMapping/>
  </p:clrMapOvr>
  <p:transition>
    <p:fade/>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Circular Arrow 23"/>
          <p:cNvSpPr/>
          <p:nvPr/>
        </p:nvSpPr>
        <p:spPr>
          <a:xfrm>
            <a:off x="3090676" y="443769"/>
            <a:ext cx="6010649" cy="5970462"/>
          </a:xfrm>
          <a:prstGeom prst="circularArrow">
            <a:avLst>
              <a:gd name="adj1" fmla="val 4797"/>
              <a:gd name="adj2" fmla="val 455655"/>
              <a:gd name="adj3" fmla="val 13048937"/>
              <a:gd name="adj4" fmla="val 17858729"/>
              <a:gd name="adj5" fmla="val 4847"/>
            </a:avLst>
          </a:prstGeom>
          <a:solidFill>
            <a:srgbClr val="1E30CC">
              <a:alpha val="34902"/>
            </a:srgb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5" name="Title 4"/>
          <p:cNvSpPr>
            <a:spLocks noGrp="1"/>
          </p:cNvSpPr>
          <p:nvPr>
            <p:ph type="title"/>
          </p:nvPr>
        </p:nvSpPr>
        <p:spPr/>
        <p:txBody>
          <a:bodyPr>
            <a:normAutofit/>
          </a:bodyPr>
          <a:lstStyle/>
          <a:p>
            <a:pPr algn="ctr"/>
            <a:r>
              <a:rPr lang="en-US" sz="4800" b="1" dirty="0">
                <a:effectLst>
                  <a:outerShdw blurRad="38100" dist="38100" dir="2700000" algn="tl">
                    <a:srgbClr val="000000">
                      <a:alpha val="43137"/>
                    </a:srgbClr>
                  </a:outerShdw>
                </a:effectLst>
              </a:rPr>
              <a:t>Disciple Making System</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5887" y="1151984"/>
            <a:ext cx="1919978" cy="2592092"/>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02509" y="4140835"/>
            <a:ext cx="1960331" cy="1689771"/>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31138" y="3732402"/>
            <a:ext cx="2036868" cy="2098204"/>
          </a:xfrm>
          <a:prstGeom prst="rect">
            <a:avLst/>
          </a:prstGeom>
          <a:noFill/>
          <a:ln>
            <a:noFill/>
          </a:ln>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469309" y="1375385"/>
            <a:ext cx="1919978" cy="2372871"/>
          </a:xfrm>
          <a:prstGeom prst="rect">
            <a:avLst/>
          </a:prstGeom>
        </p:spPr>
      </p:pic>
      <p:sp>
        <p:nvSpPr>
          <p:cNvPr id="10" name="TextBox 9"/>
          <p:cNvSpPr txBox="1"/>
          <p:nvPr/>
        </p:nvSpPr>
        <p:spPr>
          <a:xfrm>
            <a:off x="1475167" y="3732402"/>
            <a:ext cx="453970" cy="707886"/>
          </a:xfrm>
          <a:prstGeom prst="rect">
            <a:avLst/>
          </a:prstGeom>
          <a:noFill/>
        </p:spPr>
        <p:txBody>
          <a:bodyPr wrap="none" rtlCol="0">
            <a:spAutoFit/>
          </a:bodyPr>
          <a:lstStyle/>
          <a:p>
            <a:pPr algn="ctr"/>
            <a:r>
              <a:rPr lang="en-US" sz="4000" dirty="0">
                <a:solidFill>
                  <a:schemeClr val="accent6"/>
                </a:solidFill>
                <a:effectLst>
                  <a:outerShdw blurRad="38100" dist="38100" dir="2700000" algn="tl">
                    <a:srgbClr val="000000">
                      <a:alpha val="43137"/>
                    </a:srgbClr>
                  </a:outerShdw>
                </a:effectLst>
              </a:rPr>
              <a:t>1</a:t>
            </a:r>
          </a:p>
        </p:txBody>
      </p:sp>
      <p:sp>
        <p:nvSpPr>
          <p:cNvPr id="11" name="TextBox 10"/>
          <p:cNvSpPr txBox="1"/>
          <p:nvPr/>
        </p:nvSpPr>
        <p:spPr>
          <a:xfrm>
            <a:off x="3955686" y="5830606"/>
            <a:ext cx="453971" cy="707886"/>
          </a:xfrm>
          <a:prstGeom prst="rect">
            <a:avLst/>
          </a:prstGeom>
          <a:noFill/>
        </p:spPr>
        <p:txBody>
          <a:bodyPr wrap="none" rtlCol="0">
            <a:spAutoFit/>
          </a:bodyPr>
          <a:lstStyle/>
          <a:p>
            <a:pPr algn="ctr"/>
            <a:r>
              <a:rPr lang="en-US" sz="4000" dirty="0">
                <a:solidFill>
                  <a:schemeClr val="accent6"/>
                </a:solidFill>
                <a:effectLst>
                  <a:outerShdw blurRad="38100" dist="38100" dir="2700000" algn="tl">
                    <a:srgbClr val="000000">
                      <a:alpha val="43137"/>
                    </a:srgbClr>
                  </a:outerShdw>
                </a:effectLst>
              </a:rPr>
              <a:t>2</a:t>
            </a:r>
          </a:p>
        </p:txBody>
      </p:sp>
      <p:sp>
        <p:nvSpPr>
          <p:cNvPr id="12" name="TextBox 11"/>
          <p:cNvSpPr txBox="1"/>
          <p:nvPr/>
        </p:nvSpPr>
        <p:spPr>
          <a:xfrm>
            <a:off x="7622587" y="5830606"/>
            <a:ext cx="453970" cy="707886"/>
          </a:xfrm>
          <a:prstGeom prst="rect">
            <a:avLst/>
          </a:prstGeom>
          <a:noFill/>
        </p:spPr>
        <p:txBody>
          <a:bodyPr wrap="none" rtlCol="0">
            <a:spAutoFit/>
          </a:bodyPr>
          <a:lstStyle/>
          <a:p>
            <a:pPr algn="ctr"/>
            <a:r>
              <a:rPr lang="en-US" sz="4000" dirty="0">
                <a:solidFill>
                  <a:schemeClr val="accent6"/>
                </a:solidFill>
                <a:effectLst>
                  <a:outerShdw blurRad="38100" dist="38100" dir="2700000" algn="tl">
                    <a:srgbClr val="000000">
                      <a:alpha val="43137"/>
                    </a:srgbClr>
                  </a:outerShdw>
                </a:effectLst>
              </a:rPr>
              <a:t>3</a:t>
            </a:r>
          </a:p>
        </p:txBody>
      </p:sp>
      <p:sp>
        <p:nvSpPr>
          <p:cNvPr id="13" name="TextBox 12"/>
          <p:cNvSpPr txBox="1"/>
          <p:nvPr/>
        </p:nvSpPr>
        <p:spPr>
          <a:xfrm>
            <a:off x="10202311" y="3732402"/>
            <a:ext cx="453971" cy="707886"/>
          </a:xfrm>
          <a:prstGeom prst="rect">
            <a:avLst/>
          </a:prstGeom>
          <a:noFill/>
        </p:spPr>
        <p:txBody>
          <a:bodyPr wrap="none" rtlCol="0">
            <a:spAutoFit/>
          </a:bodyPr>
          <a:lstStyle/>
          <a:p>
            <a:pPr algn="ctr"/>
            <a:r>
              <a:rPr lang="en-US" sz="4000" dirty="0">
                <a:solidFill>
                  <a:schemeClr val="accent6"/>
                </a:solidFill>
                <a:effectLst>
                  <a:outerShdw blurRad="38100" dist="38100" dir="2700000" algn="tl">
                    <a:srgbClr val="000000">
                      <a:alpha val="43137"/>
                    </a:srgbClr>
                  </a:outerShdw>
                </a:effectLst>
              </a:rPr>
              <a:t>4</a:t>
            </a:r>
          </a:p>
        </p:txBody>
      </p:sp>
    </p:spTree>
    <p:extLst>
      <p:ext uri="{BB962C8B-B14F-4D97-AF65-F5344CB8AC3E}">
        <p14:creationId xmlns:p14="http://schemas.microsoft.com/office/powerpoint/2010/main" val="16594133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3.75E-6 1.85185E-6 L 0.00078 -0.27315 " pathEditMode="relative" rAng="0" ptsTypes="AA">
                                      <p:cBhvr>
                                        <p:cTn id="6" dur="2000" fill="hold"/>
                                        <p:tgtEl>
                                          <p:spTgt spid="5"/>
                                        </p:tgtEl>
                                        <p:attrNameLst>
                                          <p:attrName>ppt_x</p:attrName>
                                          <p:attrName>ppt_y</p:attrName>
                                        </p:attrNameLst>
                                      </p:cBhvr>
                                      <p:rCtr x="39" y="-13657"/>
                                    </p:animMotion>
                                  </p:childTnLst>
                                </p:cTn>
                              </p:par>
                              <p:par>
                                <p:cTn id="7" presetID="42" presetClass="path" presetSubtype="0" accel="50000" decel="50000" fill="hold" nodeType="withEffect">
                                  <p:stCondLst>
                                    <p:cond delay="0"/>
                                  </p:stCondLst>
                                  <p:childTnLst>
                                    <p:animMotion origin="layout" path="M -3.75E-6 -4.44444E-6 L 0.36172 -0.10023 " pathEditMode="relative" rAng="0" ptsTypes="AA">
                                      <p:cBhvr>
                                        <p:cTn id="8" dur="2000" fill="hold"/>
                                        <p:tgtEl>
                                          <p:spTgt spid="6"/>
                                        </p:tgtEl>
                                        <p:attrNameLst>
                                          <p:attrName>ppt_x</p:attrName>
                                          <p:attrName>ppt_y</p:attrName>
                                        </p:attrNameLst>
                                      </p:cBhvr>
                                      <p:rCtr x="18086" y="-5023"/>
                                    </p:animMotion>
                                  </p:childTnLst>
                                </p:cTn>
                              </p:par>
                              <p:par>
                                <p:cTn id="9" presetID="42" presetClass="path" presetSubtype="0" accel="50000" decel="50000" fill="hold" grpId="0" nodeType="withEffect">
                                  <p:stCondLst>
                                    <p:cond delay="0"/>
                                  </p:stCondLst>
                                  <p:childTnLst>
                                    <p:animMotion origin="layout" path="M -3.33333E-6 0.0007 L 0.27331 -0.41759 " pathEditMode="relative" rAng="0" ptsTypes="AA">
                                      <p:cBhvr>
                                        <p:cTn id="10" dur="2000" fill="hold"/>
                                        <p:tgtEl>
                                          <p:spTgt spid="10"/>
                                        </p:tgtEl>
                                        <p:attrNameLst>
                                          <p:attrName>ppt_x</p:attrName>
                                          <p:attrName>ppt_y</p:attrName>
                                        </p:attrNameLst>
                                      </p:cBhvr>
                                      <p:rCtr x="13659" y="-20926"/>
                                    </p:animMotion>
                                  </p:childTnLst>
                                </p:cTn>
                              </p:par>
                              <p:par>
                                <p:cTn id="11" presetID="42" presetClass="path" presetSubtype="0" accel="50000" decel="50000" fill="hold" nodeType="withEffect">
                                  <p:stCondLst>
                                    <p:cond delay="0"/>
                                  </p:stCondLst>
                                  <p:childTnLst>
                                    <p:animMotion origin="layout" path="M 1.25E-6 -1.85185E-6 L 0.34779 -0.1706 " pathEditMode="relative" rAng="0" ptsTypes="AA">
                                      <p:cBhvr>
                                        <p:cTn id="12" dur="2000" fill="hold"/>
                                        <p:tgtEl>
                                          <p:spTgt spid="8"/>
                                        </p:tgtEl>
                                        <p:attrNameLst>
                                          <p:attrName>ppt_x</p:attrName>
                                          <p:attrName>ppt_y</p:attrName>
                                        </p:attrNameLst>
                                      </p:cBhvr>
                                      <p:rCtr x="17383" y="-8542"/>
                                    </p:animMotion>
                                  </p:childTnLst>
                                </p:cTn>
                              </p:par>
                              <p:par>
                                <p:cTn id="13" presetID="42" presetClass="path" presetSubtype="0" accel="50000" decel="50000" fill="hold" grpId="0" nodeType="withEffect">
                                  <p:stCondLst>
                                    <p:cond delay="0"/>
                                  </p:stCondLst>
                                  <p:childTnLst>
                                    <p:animMotion origin="layout" path="M 1.25E-6 -1.85185E-6 L 0.47877 -0.48634 " pathEditMode="relative" rAng="0" ptsTypes="AA">
                                      <p:cBhvr>
                                        <p:cTn id="14" dur="2000" fill="hold"/>
                                        <p:tgtEl>
                                          <p:spTgt spid="11"/>
                                        </p:tgtEl>
                                        <p:attrNameLst>
                                          <p:attrName>ppt_x</p:attrName>
                                          <p:attrName>ppt_y</p:attrName>
                                        </p:attrNameLst>
                                      </p:cBhvr>
                                      <p:rCtr x="23932" y="-24329"/>
                                    </p:animMotion>
                                  </p:childTnLst>
                                </p:cTn>
                              </p:par>
                              <p:par>
                                <p:cTn id="15" presetID="42" presetClass="path" presetSubtype="0" accel="50000" decel="50000" fill="hold" nodeType="withEffect">
                                  <p:stCondLst>
                                    <p:cond delay="0"/>
                                  </p:stCondLst>
                                  <p:childTnLst>
                                    <p:animMotion origin="layout" path="M 1.11022E-16 -2.22222E-6 L -0.14089 0.0294 " pathEditMode="relative" rAng="0" ptsTypes="AA">
                                      <p:cBhvr>
                                        <p:cTn id="16" dur="2000" fill="hold"/>
                                        <p:tgtEl>
                                          <p:spTgt spid="7"/>
                                        </p:tgtEl>
                                        <p:attrNameLst>
                                          <p:attrName>ppt_x</p:attrName>
                                          <p:attrName>ppt_y</p:attrName>
                                        </p:attrNameLst>
                                      </p:cBhvr>
                                      <p:rCtr x="-7044" y="1458"/>
                                    </p:animMotion>
                                  </p:childTnLst>
                                </p:cTn>
                              </p:par>
                              <p:par>
                                <p:cTn id="17" presetID="42" presetClass="path" presetSubtype="0" accel="50000" decel="50000" fill="hold" grpId="0" nodeType="withEffect">
                                  <p:stCondLst>
                                    <p:cond delay="0"/>
                                  </p:stCondLst>
                                  <p:childTnLst>
                                    <p:animMotion origin="layout" path="M 1.11022E-16 -1.85185E-6 L -0.01172 -0.06296 " pathEditMode="relative" rAng="0" ptsTypes="AA">
                                      <p:cBhvr>
                                        <p:cTn id="18" dur="2000" fill="hold"/>
                                        <p:tgtEl>
                                          <p:spTgt spid="12"/>
                                        </p:tgtEl>
                                        <p:attrNameLst>
                                          <p:attrName>ppt_x</p:attrName>
                                          <p:attrName>ppt_y</p:attrName>
                                        </p:attrNameLst>
                                      </p:cBhvr>
                                      <p:rCtr x="-586" y="-3148"/>
                                    </p:animMotion>
                                  </p:childTnLst>
                                </p:cTn>
                              </p:par>
                              <p:par>
                                <p:cTn id="19" presetID="42" presetClass="path" presetSubtype="0" accel="50000" decel="50000" fill="hold" nodeType="withEffect">
                                  <p:stCondLst>
                                    <p:cond delay="0"/>
                                  </p:stCondLst>
                                  <p:childTnLst>
                                    <p:animMotion origin="layout" path="M 1.45833E-6 3.7037E-7 L -0.55117 0.13704 " pathEditMode="relative" rAng="0" ptsTypes="AA">
                                      <p:cBhvr>
                                        <p:cTn id="20" dur="2000" fill="hold"/>
                                        <p:tgtEl>
                                          <p:spTgt spid="9"/>
                                        </p:tgtEl>
                                        <p:attrNameLst>
                                          <p:attrName>ppt_x</p:attrName>
                                          <p:attrName>ppt_y</p:attrName>
                                        </p:attrNameLst>
                                      </p:cBhvr>
                                      <p:rCtr x="-27565" y="6852"/>
                                    </p:animMotion>
                                  </p:childTnLst>
                                </p:cTn>
                              </p:par>
                              <p:par>
                                <p:cTn id="21" presetID="42" presetClass="path" presetSubtype="0" accel="50000" decel="50000" fill="hold" grpId="0" nodeType="withEffect">
                                  <p:stCondLst>
                                    <p:cond delay="0"/>
                                  </p:stCondLst>
                                  <p:childTnLst>
                                    <p:animMotion origin="layout" path="M -0.00091 0.0007 L -0.63151 0.11898 " pathEditMode="relative" rAng="0" ptsTypes="AA">
                                      <p:cBhvr>
                                        <p:cTn id="22" dur="2000" fill="hold"/>
                                        <p:tgtEl>
                                          <p:spTgt spid="13"/>
                                        </p:tgtEl>
                                        <p:attrNameLst>
                                          <p:attrName>ppt_x</p:attrName>
                                          <p:attrName>ppt_y</p:attrName>
                                        </p:attrNameLst>
                                      </p:cBhvr>
                                      <p:rCtr x="-31536" y="5903"/>
                                    </p:animMotion>
                                  </p:childTnLst>
                                </p:cTn>
                              </p:par>
                            </p:childTnLst>
                          </p:cTn>
                        </p:par>
                        <p:par>
                          <p:cTn id="23" fill="hold">
                            <p:stCondLst>
                              <p:cond delay="2000"/>
                            </p:stCondLst>
                            <p:childTnLst>
                              <p:par>
                                <p:cTn id="24" presetID="21" presetClass="entr" presetSubtype="1"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heel(1)">
                                      <p:cBhvr>
                                        <p:cTn id="26" dur="2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11" grpId="0"/>
      <p:bldP spid="12" grpId="0"/>
      <p:bldP spid="13"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4483375" y="3900105"/>
            <a:ext cx="5054011" cy="2846071"/>
          </a:xfrm>
          <a:prstGeom prst="rect">
            <a:avLst/>
          </a:prstGeom>
        </p:spPr>
      </p:pic>
      <p:sp>
        <p:nvSpPr>
          <p:cNvPr id="7" name="Rectangle 6"/>
          <p:cNvSpPr/>
          <p:nvPr/>
        </p:nvSpPr>
        <p:spPr>
          <a:xfrm>
            <a:off x="509523" y="3733800"/>
            <a:ext cx="11530077" cy="3012376"/>
          </a:xfrm>
          <a:prstGeom prst="rect">
            <a:avLst/>
          </a:prstGeom>
          <a:solidFill>
            <a:srgbClr val="92D050">
              <a:alpha val="2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509523" y="743938"/>
            <a:ext cx="11530077" cy="3012376"/>
          </a:xfrm>
          <a:prstGeom prst="rect">
            <a:avLst/>
          </a:prstGeom>
          <a:solidFill>
            <a:srgbClr val="B6BFD7">
              <a:alpha val="2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4"/>
          <a:stretch>
            <a:fillRect/>
          </a:stretch>
        </p:blipFill>
        <p:spPr>
          <a:xfrm>
            <a:off x="7458150" y="1303697"/>
            <a:ext cx="2428271" cy="2296366"/>
          </a:xfrm>
          <a:prstGeom prst="rect">
            <a:avLst/>
          </a:prstGeom>
        </p:spPr>
      </p:pic>
      <p:sp>
        <p:nvSpPr>
          <p:cNvPr id="16" name="Circular Arrow 15"/>
          <p:cNvSpPr/>
          <p:nvPr/>
        </p:nvSpPr>
        <p:spPr>
          <a:xfrm rot="6631721">
            <a:off x="5178592" y="1807645"/>
            <a:ext cx="3396574" cy="3396574"/>
          </a:xfrm>
          <a:prstGeom prst="circularArrow">
            <a:avLst>
              <a:gd name="adj1" fmla="val 8252"/>
              <a:gd name="adj2" fmla="val 576426"/>
              <a:gd name="adj3" fmla="val 2962443"/>
              <a:gd name="adj4" fmla="val 1686574"/>
              <a:gd name="adj5" fmla="val 9627"/>
            </a:avLst>
          </a:prstGeom>
          <a:solidFill>
            <a:srgbClr val="919FC4">
              <a:alpha val="61176"/>
            </a:srgbClr>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8" name="Circular Arrow 17"/>
          <p:cNvSpPr/>
          <p:nvPr/>
        </p:nvSpPr>
        <p:spPr>
          <a:xfrm rot="20926872">
            <a:off x="5305331" y="1654401"/>
            <a:ext cx="3396574" cy="3396574"/>
          </a:xfrm>
          <a:prstGeom prst="circularArrow">
            <a:avLst>
              <a:gd name="adj1" fmla="val 8252"/>
              <a:gd name="adj2" fmla="val 576426"/>
              <a:gd name="adj3" fmla="val 2962443"/>
              <a:gd name="adj4" fmla="val 1686574"/>
              <a:gd name="adj5" fmla="val 9627"/>
            </a:avLst>
          </a:prstGeom>
          <a:solidFill>
            <a:srgbClr val="919FC4">
              <a:alpha val="61176"/>
            </a:srgbClr>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9" name="Circular Arrow 18"/>
          <p:cNvSpPr/>
          <p:nvPr/>
        </p:nvSpPr>
        <p:spPr>
          <a:xfrm rot="13784779">
            <a:off x="5178593" y="1374822"/>
            <a:ext cx="3396574" cy="3396574"/>
          </a:xfrm>
          <a:prstGeom prst="circularArrow">
            <a:avLst>
              <a:gd name="adj1" fmla="val 8252"/>
              <a:gd name="adj2" fmla="val 576426"/>
              <a:gd name="adj3" fmla="val 2962443"/>
              <a:gd name="adj4" fmla="val 1686574"/>
              <a:gd name="adj5" fmla="val 9627"/>
            </a:avLst>
          </a:prstGeom>
          <a:solidFill>
            <a:srgbClr val="919FC4">
              <a:alpha val="61176"/>
            </a:srgbClr>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a:lstStyle/>
          <a:p>
            <a:endParaRPr lang="en-US" dirty="0"/>
          </a:p>
        </p:txBody>
      </p:sp>
      <p:sp>
        <p:nvSpPr>
          <p:cNvPr id="9" name="TextBox 8"/>
          <p:cNvSpPr txBox="1"/>
          <p:nvPr/>
        </p:nvSpPr>
        <p:spPr>
          <a:xfrm>
            <a:off x="767697" y="4349049"/>
            <a:ext cx="1989647" cy="584775"/>
          </a:xfrm>
          <a:prstGeom prst="rect">
            <a:avLst/>
          </a:prstGeom>
          <a:noFill/>
          <a:ln w="19050">
            <a:solidFill>
              <a:srgbClr val="B1B7ED"/>
            </a:solidFill>
          </a:ln>
        </p:spPr>
        <p:txBody>
          <a:bodyPr wrap="none" rtlCol="0">
            <a:spAutoFit/>
          </a:bodyPr>
          <a:lstStyle/>
          <a:p>
            <a:pPr algn="ctr"/>
            <a:r>
              <a:rPr lang="en-US" sz="1600" b="1" dirty="0">
                <a:solidFill>
                  <a:schemeClr val="accent1"/>
                </a:solidFill>
                <a:latin typeface="Verdana" pitchFamily="34" charset="0"/>
                <a:ea typeface="Verdana" pitchFamily="34" charset="0"/>
                <a:cs typeface="Verdana" pitchFamily="34" charset="0"/>
              </a:rPr>
              <a:t>Disciple Making</a:t>
            </a:r>
          </a:p>
          <a:p>
            <a:pPr algn="ctr"/>
            <a:r>
              <a:rPr lang="en-US" sz="1600" b="1" dirty="0">
                <a:solidFill>
                  <a:schemeClr val="accent1"/>
                </a:solidFill>
                <a:latin typeface="Verdana" pitchFamily="34" charset="0"/>
                <a:ea typeface="Verdana" pitchFamily="34" charset="0"/>
                <a:cs typeface="Verdana" pitchFamily="34" charset="0"/>
              </a:rPr>
              <a:t>System</a:t>
            </a:r>
          </a:p>
        </p:txBody>
      </p:sp>
      <p:sp>
        <p:nvSpPr>
          <p:cNvPr id="10" name="TextBox 9"/>
          <p:cNvSpPr txBox="1"/>
          <p:nvPr/>
        </p:nvSpPr>
        <p:spPr>
          <a:xfrm>
            <a:off x="767697" y="1066800"/>
            <a:ext cx="2520242" cy="584775"/>
          </a:xfrm>
          <a:prstGeom prst="rect">
            <a:avLst/>
          </a:prstGeom>
          <a:noFill/>
          <a:ln w="19050">
            <a:solidFill>
              <a:srgbClr val="B1B7ED"/>
            </a:solidFill>
          </a:ln>
        </p:spPr>
        <p:txBody>
          <a:bodyPr wrap="none" rtlCol="0">
            <a:spAutoFit/>
          </a:bodyPr>
          <a:lstStyle/>
          <a:p>
            <a:pPr algn="ctr"/>
            <a:r>
              <a:rPr lang="en-US" sz="1600" b="1" dirty="0">
                <a:solidFill>
                  <a:schemeClr val="accent1"/>
                </a:solidFill>
                <a:latin typeface="Verdana" pitchFamily="34" charset="0"/>
                <a:ea typeface="Verdana" pitchFamily="34" charset="0"/>
                <a:cs typeface="Verdana" pitchFamily="34" charset="0"/>
              </a:rPr>
              <a:t>Capacity Generating</a:t>
            </a:r>
          </a:p>
          <a:p>
            <a:pPr algn="ctr"/>
            <a:r>
              <a:rPr lang="en-US" sz="1600" b="1" dirty="0">
                <a:solidFill>
                  <a:schemeClr val="accent1"/>
                </a:solidFill>
                <a:latin typeface="Verdana" pitchFamily="34" charset="0"/>
                <a:ea typeface="Verdana" pitchFamily="34" charset="0"/>
                <a:cs typeface="Verdana" pitchFamily="34" charset="0"/>
              </a:rPr>
              <a:t>System</a:t>
            </a:r>
          </a:p>
        </p:txBody>
      </p:sp>
      <p:sp>
        <p:nvSpPr>
          <p:cNvPr id="8" name="Title 7"/>
          <p:cNvSpPr>
            <a:spLocks noGrp="1"/>
          </p:cNvSpPr>
          <p:nvPr>
            <p:ph type="title"/>
          </p:nvPr>
        </p:nvSpPr>
        <p:spPr>
          <a:xfrm>
            <a:off x="882585" y="27631"/>
            <a:ext cx="10515600" cy="914143"/>
          </a:xfrm>
        </p:spPr>
        <p:txBody>
          <a:bodyPr>
            <a:normAutofit/>
          </a:bodyPr>
          <a:lstStyle/>
          <a:p>
            <a:r>
              <a:rPr lang="en-US" sz="3600"/>
              <a:t>Church System</a:t>
            </a:r>
            <a:endParaRPr lang="en-US" sz="3600" dirty="0"/>
          </a:p>
        </p:txBody>
      </p:sp>
      <p:pic>
        <p:nvPicPr>
          <p:cNvPr id="2" name="Picture 1"/>
          <p:cNvPicPr>
            <a:picLocks noChangeAspect="1"/>
          </p:cNvPicPr>
          <p:nvPr/>
        </p:nvPicPr>
        <p:blipFill>
          <a:blip r:embed="rId5"/>
          <a:stretch>
            <a:fillRect/>
          </a:stretch>
        </p:blipFill>
        <p:spPr>
          <a:xfrm>
            <a:off x="3570477" y="1194908"/>
            <a:ext cx="3272530" cy="2414788"/>
          </a:xfrm>
          <a:prstGeom prst="rect">
            <a:avLst/>
          </a:prstGeom>
        </p:spPr>
      </p:pic>
      <p:sp>
        <p:nvSpPr>
          <p:cNvPr id="4" name="TextBox 3"/>
          <p:cNvSpPr txBox="1"/>
          <p:nvPr/>
        </p:nvSpPr>
        <p:spPr>
          <a:xfrm>
            <a:off x="3055844" y="3971058"/>
            <a:ext cx="2201333" cy="646331"/>
          </a:xfrm>
          <a:prstGeom prst="rect">
            <a:avLst/>
          </a:prstGeom>
          <a:noFill/>
        </p:spPr>
        <p:txBody>
          <a:bodyPr wrap="square" rtlCol="0">
            <a:spAutoFit/>
          </a:bodyPr>
          <a:lstStyle/>
          <a:p>
            <a:pPr algn="ctr"/>
            <a:r>
              <a:rPr lang="en-US"/>
              <a:t>Passionate Spiritual Disciples</a:t>
            </a:r>
          </a:p>
        </p:txBody>
      </p:sp>
      <p:sp>
        <p:nvSpPr>
          <p:cNvPr id="13" name="TextBox 12"/>
          <p:cNvSpPr txBox="1"/>
          <p:nvPr/>
        </p:nvSpPr>
        <p:spPr>
          <a:xfrm>
            <a:off x="5742340" y="810722"/>
            <a:ext cx="2201333" cy="646331"/>
          </a:xfrm>
          <a:prstGeom prst="rect">
            <a:avLst/>
          </a:prstGeom>
          <a:noFill/>
        </p:spPr>
        <p:txBody>
          <a:bodyPr wrap="square" rtlCol="0">
            <a:spAutoFit/>
          </a:bodyPr>
          <a:lstStyle/>
          <a:p>
            <a:pPr algn="ctr"/>
            <a:r>
              <a:rPr lang="en-US" dirty="0"/>
              <a:t>Passionate Spiritual Leaders</a:t>
            </a:r>
          </a:p>
        </p:txBody>
      </p:sp>
      <p:sp>
        <p:nvSpPr>
          <p:cNvPr id="14" name="TextBox 13"/>
          <p:cNvSpPr txBox="1"/>
          <p:nvPr/>
        </p:nvSpPr>
        <p:spPr>
          <a:xfrm>
            <a:off x="8081761" y="3971058"/>
            <a:ext cx="2201333" cy="646331"/>
          </a:xfrm>
          <a:prstGeom prst="rect">
            <a:avLst/>
          </a:prstGeom>
          <a:noFill/>
        </p:spPr>
        <p:txBody>
          <a:bodyPr wrap="square" rtlCol="0">
            <a:spAutoFit/>
          </a:bodyPr>
          <a:lstStyle/>
          <a:p>
            <a:pPr algn="ctr"/>
            <a:r>
              <a:rPr lang="en-US" dirty="0"/>
              <a:t>Generative Ministries</a:t>
            </a:r>
          </a:p>
        </p:txBody>
      </p:sp>
      <p:sp>
        <p:nvSpPr>
          <p:cNvPr id="6" name="TextBox 5"/>
          <p:cNvSpPr txBox="1"/>
          <p:nvPr/>
        </p:nvSpPr>
        <p:spPr>
          <a:xfrm>
            <a:off x="8631178" y="5174227"/>
            <a:ext cx="2669320" cy="369332"/>
          </a:xfrm>
          <a:prstGeom prst="rect">
            <a:avLst/>
          </a:prstGeom>
          <a:noFill/>
        </p:spPr>
        <p:txBody>
          <a:bodyPr wrap="none" rtlCol="0">
            <a:spAutoFit/>
          </a:bodyPr>
          <a:lstStyle/>
          <a:p>
            <a:r>
              <a:rPr lang="en-US" b="1" dirty="0"/>
              <a:t>Disciple </a:t>
            </a:r>
            <a:r>
              <a:rPr lang="en-US" b="1"/>
              <a:t>Making System</a:t>
            </a:r>
          </a:p>
        </p:txBody>
      </p:sp>
      <p:sp>
        <p:nvSpPr>
          <p:cNvPr id="20" name="TextBox 19"/>
          <p:cNvSpPr txBox="1"/>
          <p:nvPr/>
        </p:nvSpPr>
        <p:spPr>
          <a:xfrm>
            <a:off x="1372141" y="2000199"/>
            <a:ext cx="2209259" cy="369332"/>
          </a:xfrm>
          <a:prstGeom prst="rect">
            <a:avLst/>
          </a:prstGeom>
          <a:noFill/>
        </p:spPr>
        <p:txBody>
          <a:bodyPr wrap="none" rtlCol="0">
            <a:spAutoFit/>
          </a:bodyPr>
          <a:lstStyle/>
          <a:p>
            <a:r>
              <a:rPr lang="en-US" b="1"/>
              <a:t>Leadership System</a:t>
            </a:r>
            <a:endParaRPr lang="en-US" b="1" dirty="0"/>
          </a:p>
        </p:txBody>
      </p:sp>
      <p:sp>
        <p:nvSpPr>
          <p:cNvPr id="21" name="TextBox 20"/>
          <p:cNvSpPr txBox="1"/>
          <p:nvPr/>
        </p:nvSpPr>
        <p:spPr>
          <a:xfrm>
            <a:off x="9965838" y="1861699"/>
            <a:ext cx="1603965" cy="646331"/>
          </a:xfrm>
          <a:prstGeom prst="rect">
            <a:avLst/>
          </a:prstGeom>
          <a:noFill/>
        </p:spPr>
        <p:txBody>
          <a:bodyPr wrap="none" rtlCol="0">
            <a:spAutoFit/>
          </a:bodyPr>
          <a:lstStyle/>
          <a:p>
            <a:pPr algn="ctr"/>
            <a:r>
              <a:rPr lang="en-US" b="1"/>
              <a:t>Vital Ministry</a:t>
            </a:r>
          </a:p>
          <a:p>
            <a:pPr algn="ctr"/>
            <a:r>
              <a:rPr lang="en-US" b="1" dirty="0"/>
              <a:t>System</a:t>
            </a:r>
          </a:p>
        </p:txBody>
      </p:sp>
    </p:spTree>
    <p:extLst>
      <p:ext uri="{BB962C8B-B14F-4D97-AF65-F5344CB8AC3E}">
        <p14:creationId xmlns:p14="http://schemas.microsoft.com/office/powerpoint/2010/main" val="12668442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500"/>
                                        <p:tgtEl>
                                          <p:spTgt spid="21"/>
                                        </p:tgtEl>
                                      </p:cBhvr>
                                    </p:animEffect>
                                  </p:childTnLst>
                                </p:cTn>
                              </p:par>
                              <p:par>
                                <p:cTn id="39" presetID="10" presetClass="entr" presetSubtype="0" fill="hold"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500"/>
                                        <p:tgtEl>
                                          <p:spTgt spid="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fade">
                                      <p:cBhvr>
                                        <p:cTn id="52" dur="500"/>
                                        <p:tgtEl>
                                          <p:spTgt spid="7"/>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500"/>
                                        <p:tgtEl>
                                          <p:spTgt spid="10"/>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7" grpId="0" animBg="1"/>
      <p:bldP spid="19" grpId="0" animBg="1"/>
      <p:bldP spid="9" grpId="0" animBg="1"/>
      <p:bldP spid="10" grpId="0" animBg="1"/>
      <p:bldP spid="4" grpId="0"/>
      <p:bldP spid="13" grpId="0"/>
      <p:bldP spid="14" grpId="0"/>
      <p:bldP spid="6" grpId="0"/>
      <p:bldP spid="20" grpId="0"/>
      <p:bldP spid="21"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bwMode="auto">
          <a:xfrm>
            <a:off x="-1371600" y="3657600"/>
            <a:ext cx="7239000" cy="7239000"/>
          </a:xfrm>
          <a:prstGeom prst="ellipse">
            <a:avLst/>
          </a:prstGeom>
          <a:solidFill>
            <a:srgbClr val="008000">
              <a:alpha val="46000"/>
            </a:srgbClr>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4000" dirty="0">
              <a:solidFill>
                <a:srgbClr val="FFFF00"/>
              </a:solidFill>
              <a:latin typeface="Times New Roman" pitchFamily="18" charset="0"/>
            </a:endParaRPr>
          </a:p>
        </p:txBody>
      </p:sp>
      <p:sp>
        <p:nvSpPr>
          <p:cNvPr id="5" name="Title 4"/>
          <p:cNvSpPr>
            <a:spLocks noGrp="1"/>
          </p:cNvSpPr>
          <p:nvPr>
            <p:ph type="title"/>
          </p:nvPr>
        </p:nvSpPr>
        <p:spPr>
          <a:xfrm>
            <a:off x="838200" y="60325"/>
            <a:ext cx="10515600" cy="854075"/>
          </a:xfrm>
        </p:spPr>
        <p:txBody>
          <a:bodyPr>
            <a:normAutofit/>
          </a:bodyPr>
          <a:lstStyle/>
          <a:p>
            <a:r>
              <a:rPr lang="en-US" sz="4000" dirty="0"/>
              <a:t>A Framework for Vitality</a:t>
            </a:r>
          </a:p>
        </p:txBody>
      </p:sp>
      <p:graphicFrame>
        <p:nvGraphicFramePr>
          <p:cNvPr id="4" name="Diagram 3"/>
          <p:cNvGraphicFramePr/>
          <p:nvPr/>
        </p:nvGraphicFramePr>
        <p:xfrm>
          <a:off x="2705100" y="1219200"/>
          <a:ext cx="7429500" cy="495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Notched Right Arrow 7"/>
          <p:cNvSpPr/>
          <p:nvPr/>
        </p:nvSpPr>
        <p:spPr bwMode="auto">
          <a:xfrm rot="7173861">
            <a:off x="3599452" y="6328185"/>
            <a:ext cx="844550" cy="533400"/>
          </a:xfrm>
          <a:prstGeom prst="notchedRightArrow">
            <a:avLst/>
          </a:prstGeom>
          <a:gradFill flip="none" rotWithShape="1">
            <a:gsLst>
              <a:gs pos="0">
                <a:schemeClr val="accent3">
                  <a:lumMod val="40000"/>
                  <a:lumOff val="60000"/>
                </a:schemeClr>
              </a:gs>
              <a:gs pos="100000">
                <a:srgbClr val="FFFFFF"/>
              </a:gs>
            </a:gsLst>
            <a:lin ang="10800000" scaled="0"/>
            <a:tileRect/>
          </a:gra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4000">
              <a:solidFill>
                <a:srgbClr val="FFFF00"/>
              </a:solidFill>
              <a:latin typeface="Times New Roman" pitchFamily="18" charset="0"/>
            </a:endParaRPr>
          </a:p>
        </p:txBody>
      </p:sp>
      <p:sp>
        <p:nvSpPr>
          <p:cNvPr id="11" name="Notched Right Arrow 10"/>
          <p:cNvSpPr/>
          <p:nvPr/>
        </p:nvSpPr>
        <p:spPr bwMode="auto">
          <a:xfrm rot="8840158">
            <a:off x="2950220" y="5769620"/>
            <a:ext cx="844550" cy="533400"/>
          </a:xfrm>
          <a:prstGeom prst="notchedRightArrow">
            <a:avLst/>
          </a:prstGeom>
          <a:gradFill flip="none" rotWithShape="1">
            <a:gsLst>
              <a:gs pos="0">
                <a:schemeClr val="accent3">
                  <a:lumMod val="40000"/>
                  <a:lumOff val="60000"/>
                </a:schemeClr>
              </a:gs>
              <a:gs pos="100000">
                <a:srgbClr val="FFFFFF"/>
              </a:gs>
            </a:gsLst>
            <a:lin ang="10800000" scaled="0"/>
            <a:tileRect/>
          </a:gra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4000">
              <a:solidFill>
                <a:srgbClr val="FFFF00"/>
              </a:solidFill>
              <a:latin typeface="Times New Roman" pitchFamily="18" charset="0"/>
            </a:endParaRPr>
          </a:p>
        </p:txBody>
      </p:sp>
      <p:sp>
        <p:nvSpPr>
          <p:cNvPr id="12" name="Notched Right Arrow 11"/>
          <p:cNvSpPr/>
          <p:nvPr/>
        </p:nvSpPr>
        <p:spPr bwMode="auto">
          <a:xfrm rot="10319483">
            <a:off x="2727349" y="4953000"/>
            <a:ext cx="844550" cy="533400"/>
          </a:xfrm>
          <a:prstGeom prst="notchedRightArrow">
            <a:avLst/>
          </a:prstGeom>
          <a:gradFill flip="none" rotWithShape="1">
            <a:gsLst>
              <a:gs pos="0">
                <a:schemeClr val="accent3">
                  <a:lumMod val="40000"/>
                  <a:lumOff val="60000"/>
                </a:schemeClr>
              </a:gs>
              <a:gs pos="100000">
                <a:srgbClr val="FFFFFF"/>
              </a:gs>
            </a:gsLst>
            <a:lin ang="10800000" scaled="0"/>
            <a:tileRect/>
          </a:gra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4000">
              <a:solidFill>
                <a:srgbClr val="FFFF00"/>
              </a:solidFill>
              <a:latin typeface="Times New Roman" pitchFamily="18" charset="0"/>
            </a:endParaRPr>
          </a:p>
        </p:txBody>
      </p:sp>
      <p:sp>
        <p:nvSpPr>
          <p:cNvPr id="13" name="Notched Right Arrow 12"/>
          <p:cNvSpPr/>
          <p:nvPr/>
        </p:nvSpPr>
        <p:spPr bwMode="auto">
          <a:xfrm rot="12521011">
            <a:off x="2895600" y="4114800"/>
            <a:ext cx="844550" cy="533400"/>
          </a:xfrm>
          <a:prstGeom prst="notchedRightArrow">
            <a:avLst/>
          </a:prstGeom>
          <a:gradFill flip="none" rotWithShape="1">
            <a:gsLst>
              <a:gs pos="0">
                <a:schemeClr val="accent3">
                  <a:lumMod val="40000"/>
                  <a:lumOff val="60000"/>
                </a:schemeClr>
              </a:gs>
              <a:gs pos="100000">
                <a:srgbClr val="FFFFFF"/>
              </a:gs>
            </a:gsLst>
            <a:lin ang="10800000" scaled="0"/>
            <a:tileRect/>
          </a:gra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4000">
              <a:solidFill>
                <a:srgbClr val="FFFF00"/>
              </a:solidFill>
              <a:latin typeface="Times New Roman" pitchFamily="18" charset="0"/>
            </a:endParaRPr>
          </a:p>
        </p:txBody>
      </p:sp>
      <p:sp>
        <p:nvSpPr>
          <p:cNvPr id="14" name="Notched Right Arrow 13"/>
          <p:cNvSpPr/>
          <p:nvPr/>
        </p:nvSpPr>
        <p:spPr bwMode="auto">
          <a:xfrm rot="4938707">
            <a:off x="4699120" y="6512059"/>
            <a:ext cx="844550" cy="533400"/>
          </a:xfrm>
          <a:prstGeom prst="notchedRightArrow">
            <a:avLst/>
          </a:prstGeom>
          <a:gradFill flip="none" rotWithShape="1">
            <a:gsLst>
              <a:gs pos="0">
                <a:schemeClr val="accent3">
                  <a:lumMod val="40000"/>
                  <a:lumOff val="60000"/>
                </a:schemeClr>
              </a:gs>
              <a:gs pos="100000">
                <a:srgbClr val="FFFFFF"/>
              </a:gs>
            </a:gsLst>
            <a:lin ang="10800000" scaled="0"/>
            <a:tileRect/>
          </a:gra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4000">
              <a:solidFill>
                <a:srgbClr val="FFFF00"/>
              </a:solidFill>
              <a:latin typeface="Times New Roman" pitchFamily="18" charset="0"/>
            </a:endParaRPr>
          </a:p>
        </p:txBody>
      </p:sp>
      <p:sp>
        <p:nvSpPr>
          <p:cNvPr id="15" name="TextBox 14"/>
          <p:cNvSpPr txBox="1"/>
          <p:nvPr/>
        </p:nvSpPr>
        <p:spPr>
          <a:xfrm>
            <a:off x="1219200" y="4078070"/>
            <a:ext cx="1701307" cy="646331"/>
          </a:xfrm>
          <a:prstGeom prst="rect">
            <a:avLst/>
          </a:prstGeom>
          <a:noFill/>
        </p:spPr>
        <p:txBody>
          <a:bodyPr wrap="none" rtlCol="0">
            <a:spAutoFit/>
          </a:bodyPr>
          <a:lstStyle/>
          <a:p>
            <a:pPr algn="ctr"/>
            <a:r>
              <a:rPr lang="en-US" dirty="0">
                <a:solidFill>
                  <a:schemeClr val="bg2"/>
                </a:solidFill>
                <a:latin typeface="Verdana" pitchFamily="34" charset="0"/>
                <a:ea typeface="Verdana" pitchFamily="34" charset="0"/>
                <a:cs typeface="Verdana" pitchFamily="34" charset="0"/>
              </a:rPr>
              <a:t>Transforming</a:t>
            </a:r>
          </a:p>
          <a:p>
            <a:pPr algn="ctr"/>
            <a:r>
              <a:rPr lang="en-US" dirty="0">
                <a:solidFill>
                  <a:schemeClr val="bg2"/>
                </a:solidFill>
                <a:latin typeface="Verdana" pitchFamily="34" charset="0"/>
                <a:ea typeface="Verdana" pitchFamily="34" charset="0"/>
                <a:cs typeface="Verdana" pitchFamily="34" charset="0"/>
              </a:rPr>
              <a:t>the World</a:t>
            </a:r>
          </a:p>
        </p:txBody>
      </p:sp>
    </p:spTree>
    <p:extLst>
      <p:ext uri="{BB962C8B-B14F-4D97-AF65-F5344CB8AC3E}">
        <p14:creationId xmlns:p14="http://schemas.microsoft.com/office/powerpoint/2010/main" val="172835241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3D789D86-B745-684F-A802-335C44E45C83}"/>
                                            </p:graphicEl>
                                          </p:spTgt>
                                        </p:tgtEl>
                                        <p:attrNameLst>
                                          <p:attrName>style.visibility</p:attrName>
                                        </p:attrNameLst>
                                      </p:cBhvr>
                                      <p:to>
                                        <p:strVal val="visible"/>
                                      </p:to>
                                    </p:set>
                                    <p:animEffect transition="in" filter="fade">
                                      <p:cBhvr>
                                        <p:cTn id="7" dur="500"/>
                                        <p:tgtEl>
                                          <p:spTgt spid="4">
                                            <p:graphicEl>
                                              <a:dgm id="{3D789D86-B745-684F-A802-335C44E45C83}"/>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graphicEl>
                                              <a:dgm id="{E823979D-099B-CA40-A48C-AD8E75095AEA}"/>
                                            </p:graphicEl>
                                          </p:spTgt>
                                        </p:tgtEl>
                                        <p:attrNameLst>
                                          <p:attrName>style.visibility</p:attrName>
                                        </p:attrNameLst>
                                      </p:cBhvr>
                                      <p:to>
                                        <p:strVal val="visible"/>
                                      </p:to>
                                    </p:set>
                                    <p:animEffect transition="in" filter="fade">
                                      <p:cBhvr>
                                        <p:cTn id="12" dur="500"/>
                                        <p:tgtEl>
                                          <p:spTgt spid="4">
                                            <p:graphicEl>
                                              <a:dgm id="{E823979D-099B-CA40-A48C-AD8E75095AEA}"/>
                                            </p:graphic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graphicEl>
                                              <a:dgm id="{3404FEDE-6B5B-9D4B-8470-581CFBF99B44}"/>
                                            </p:graphicEl>
                                          </p:spTgt>
                                        </p:tgtEl>
                                        <p:attrNameLst>
                                          <p:attrName>style.visibility</p:attrName>
                                        </p:attrNameLst>
                                      </p:cBhvr>
                                      <p:to>
                                        <p:strVal val="visible"/>
                                      </p:to>
                                    </p:set>
                                    <p:animEffect transition="in" filter="fade">
                                      <p:cBhvr>
                                        <p:cTn id="15" dur="500"/>
                                        <p:tgtEl>
                                          <p:spTgt spid="4">
                                            <p:graphicEl>
                                              <a:dgm id="{3404FEDE-6B5B-9D4B-8470-581CFBF99B44}"/>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graphicEl>
                                              <a:dgm id="{715D4281-6234-F440-8538-82A6F9BB12F1}"/>
                                            </p:graphicEl>
                                          </p:spTgt>
                                        </p:tgtEl>
                                        <p:attrNameLst>
                                          <p:attrName>style.visibility</p:attrName>
                                        </p:attrNameLst>
                                      </p:cBhvr>
                                      <p:to>
                                        <p:strVal val="visible"/>
                                      </p:to>
                                    </p:set>
                                    <p:animEffect transition="in" filter="fade">
                                      <p:cBhvr>
                                        <p:cTn id="20" dur="500"/>
                                        <p:tgtEl>
                                          <p:spTgt spid="4">
                                            <p:graphicEl>
                                              <a:dgm id="{715D4281-6234-F440-8538-82A6F9BB12F1}"/>
                                            </p:graphic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
                                            <p:graphicEl>
                                              <a:dgm id="{68507B8C-E33B-904D-8323-E2B3535D0511}"/>
                                            </p:graphicEl>
                                          </p:spTgt>
                                        </p:tgtEl>
                                        <p:attrNameLst>
                                          <p:attrName>style.visibility</p:attrName>
                                        </p:attrNameLst>
                                      </p:cBhvr>
                                      <p:to>
                                        <p:strVal val="visible"/>
                                      </p:to>
                                    </p:set>
                                    <p:animEffect transition="in" filter="fade">
                                      <p:cBhvr>
                                        <p:cTn id="23" dur="500"/>
                                        <p:tgtEl>
                                          <p:spTgt spid="4">
                                            <p:graphicEl>
                                              <a:dgm id="{68507B8C-E33B-904D-8323-E2B3535D0511}"/>
                                            </p:graphic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
                                            <p:graphicEl>
                                              <a:dgm id="{D493D86B-DF41-B848-A1E0-D190FAE9DA4C}"/>
                                            </p:graphicEl>
                                          </p:spTgt>
                                        </p:tgtEl>
                                        <p:attrNameLst>
                                          <p:attrName>style.visibility</p:attrName>
                                        </p:attrNameLst>
                                      </p:cBhvr>
                                      <p:to>
                                        <p:strVal val="visible"/>
                                      </p:to>
                                    </p:set>
                                    <p:animEffect transition="in" filter="fade">
                                      <p:cBhvr>
                                        <p:cTn id="26" dur="500"/>
                                        <p:tgtEl>
                                          <p:spTgt spid="4">
                                            <p:graphicEl>
                                              <a:dgm id="{D493D86B-DF41-B848-A1E0-D190FAE9DA4C}"/>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Graphic spid="4" grpId="0">
        <p:bldSub>
          <a:bldDgm bld="one"/>
        </p:bldSub>
      </p:bldGraphic>
      <p:bldP spid="8" grpId="0" animBg="1"/>
      <p:bldP spid="11" grpId="0" animBg="1"/>
      <p:bldP spid="12" grpId="0" animBg="1"/>
      <p:bldP spid="13" grpId="0" animBg="1"/>
      <p:bldP spid="14" grpId="0" animBg="1"/>
      <p:bldP spid="15"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 name="CustomShape 1"/>
          <p:cNvSpPr/>
          <p:nvPr/>
        </p:nvSpPr>
        <p:spPr>
          <a:xfrm>
            <a:off x="-101520" y="0"/>
            <a:ext cx="12292920" cy="6857280"/>
          </a:xfrm>
          <a:prstGeom prst="rect">
            <a:avLst/>
          </a:prstGeom>
          <a:ln/>
        </p:spPr>
        <p:style>
          <a:lnRef idx="2">
            <a:schemeClr val="accent1">
              <a:shade val="50000"/>
            </a:schemeClr>
          </a:lnRef>
          <a:fillRef idx="1">
            <a:schemeClr val="accent1"/>
          </a:fillRef>
          <a:effectRef idx="0">
            <a:schemeClr val="accent1"/>
          </a:effectRef>
          <a:fontRef idx="minor"/>
        </p:style>
      </p:sp>
      <p:grpSp>
        <p:nvGrpSpPr>
          <p:cNvPr id="840" name="Group 2"/>
          <p:cNvGrpSpPr/>
          <p:nvPr/>
        </p:nvGrpSpPr>
        <p:grpSpPr>
          <a:xfrm>
            <a:off x="338572" y="-1895169"/>
            <a:ext cx="11856240" cy="12241440"/>
            <a:chOff x="192600" y="-2692080"/>
            <a:chExt cx="11856240" cy="12241440"/>
          </a:xfrm>
        </p:grpSpPr>
        <p:sp>
          <p:nvSpPr>
            <p:cNvPr id="841" name="CustomShape 3"/>
            <p:cNvSpPr/>
            <p:nvPr/>
          </p:nvSpPr>
          <p:spPr>
            <a:xfrm rot="3385200">
              <a:off x="0" y="-2499480"/>
              <a:ext cx="12241440" cy="11856240"/>
            </a:xfrm>
            <a:prstGeom prst="ellipse">
              <a:avLst/>
            </a:prstGeom>
            <a:solidFill>
              <a:schemeClr val="tx1">
                <a:lumMod val="60000"/>
                <a:lumOff val="40000"/>
              </a:schemeClr>
            </a:solidFill>
            <a:ln>
              <a:noFill/>
            </a:ln>
            <a:effectLst>
              <a:outerShdw blurRad="50800" dist="37674" dir="18900000" algn="bl" rotWithShape="0">
                <a:srgbClr val="000000">
                  <a:alpha val="40000"/>
                </a:srgbClr>
              </a:outerShdw>
            </a:effectLst>
          </p:spPr>
          <p:style>
            <a:lnRef idx="2">
              <a:schemeClr val="accent4">
                <a:shade val="50000"/>
              </a:schemeClr>
            </a:lnRef>
            <a:fillRef idx="1">
              <a:schemeClr val="accent4"/>
            </a:fillRef>
            <a:effectRef idx="0">
              <a:schemeClr val="accent4"/>
            </a:effectRef>
            <a:fontRef idx="minor"/>
          </p:style>
        </p:sp>
        <p:sp>
          <p:nvSpPr>
            <p:cNvPr id="842" name="CustomShape 4"/>
            <p:cNvSpPr/>
            <p:nvPr/>
          </p:nvSpPr>
          <p:spPr>
            <a:xfrm>
              <a:off x="8351640" y="3448440"/>
              <a:ext cx="3044880" cy="1999094"/>
            </a:xfrm>
            <a:prstGeom prst="rect">
              <a:avLst/>
            </a:prstGeom>
            <a:solidFill>
              <a:schemeClr val="tx1">
                <a:lumMod val="60000"/>
                <a:lumOff val="40000"/>
              </a:schemeClr>
            </a:solid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400" b="0" i="0" u="none" strike="noStrike" kern="1200" cap="none" spc="-1" normalizeH="0" baseline="0" noProof="0" dirty="0">
                  <a:ln>
                    <a:noFill/>
                  </a:ln>
                  <a:solidFill>
                    <a:schemeClr val="accent2">
                      <a:lumMod val="95000"/>
                    </a:schemeClr>
                  </a:solidFill>
                  <a:effectLst/>
                  <a:uLnTx/>
                  <a:uFillTx/>
                  <a:latin typeface="Trebuchet MS"/>
                  <a:ea typeface="DejaVu Sans"/>
                  <a:cs typeface="DejaVu Sans"/>
                </a:rPr>
                <a:t>Move towards mission</a:t>
              </a:r>
              <a:endParaRPr kumimoji="0" lang="en-US" sz="3400" b="0" i="0" u="none" strike="noStrike" kern="1200" cap="none" spc="-1" normalizeH="0" baseline="0" noProof="0" dirty="0">
                <a:ln>
                  <a:noFill/>
                </a:ln>
                <a:solidFill>
                  <a:schemeClr val="accent2">
                    <a:lumMod val="95000"/>
                  </a:schemeClr>
                </a:solidFill>
                <a:effectLst/>
                <a:uLnTx/>
                <a:uFillTx/>
                <a:latin typeface="Arial"/>
                <a:ea typeface="DejaVu Sans"/>
                <a:cs typeface="DejaVu San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1" u="none" strike="noStrike" kern="1200" cap="none" spc="-1" normalizeH="0" baseline="0" noProof="0" dirty="0">
                  <a:ln>
                    <a:noFill/>
                  </a:ln>
                  <a:solidFill>
                    <a:schemeClr val="accent2">
                      <a:lumMod val="95000"/>
                    </a:schemeClr>
                  </a:solidFill>
                  <a:effectLst/>
                  <a:uLnTx/>
                  <a:uFillTx/>
                  <a:latin typeface="Trebuchet MS"/>
                  <a:ea typeface="DejaVu Sans"/>
                  <a:cs typeface="DejaVu Sans"/>
                </a:rPr>
                <a:t>Overcome frustration </a:t>
              </a:r>
              <a:endParaRPr kumimoji="0" lang="en-US" sz="2800" b="0" i="0" u="none" strike="noStrike" kern="1200" cap="none" spc="-1" normalizeH="0" baseline="0" noProof="0" dirty="0">
                <a:ln>
                  <a:noFill/>
                </a:ln>
                <a:solidFill>
                  <a:schemeClr val="accent2">
                    <a:lumMod val="95000"/>
                  </a:schemeClr>
                </a:solidFill>
                <a:effectLst/>
                <a:uLnTx/>
                <a:uFillTx/>
                <a:latin typeface="Arial"/>
                <a:ea typeface="DejaVu Sans"/>
                <a:cs typeface="DejaVu Sans"/>
              </a:endParaRPr>
            </a:p>
          </p:txBody>
        </p:sp>
        <p:pic>
          <p:nvPicPr>
            <p:cNvPr id="843" name="Picture 3"/>
            <p:cNvPicPr/>
            <p:nvPr/>
          </p:nvPicPr>
          <p:blipFill>
            <a:blip r:embed="rId3"/>
            <a:stretch/>
          </p:blipFill>
          <p:spPr>
            <a:xfrm>
              <a:off x="8288280" y="1121040"/>
              <a:ext cx="2838600" cy="2256120"/>
            </a:xfrm>
            <a:prstGeom prst="rect">
              <a:avLst/>
            </a:prstGeom>
            <a:ln>
              <a:noFill/>
            </a:ln>
          </p:spPr>
        </p:pic>
      </p:grpSp>
      <p:grpSp>
        <p:nvGrpSpPr>
          <p:cNvPr id="844" name="Group 5"/>
          <p:cNvGrpSpPr/>
          <p:nvPr/>
        </p:nvGrpSpPr>
        <p:grpSpPr>
          <a:xfrm>
            <a:off x="-3234240" y="-2250720"/>
            <a:ext cx="13011480" cy="13096080"/>
            <a:chOff x="-3234240" y="-2250720"/>
            <a:chExt cx="13011480" cy="13096080"/>
          </a:xfrm>
        </p:grpSpPr>
        <p:sp>
          <p:nvSpPr>
            <p:cNvPr id="845" name="CustomShape 6"/>
            <p:cNvSpPr/>
            <p:nvPr/>
          </p:nvSpPr>
          <p:spPr>
            <a:xfrm rot="3385200">
              <a:off x="-1512000" y="-335880"/>
              <a:ext cx="9567360" cy="9266400"/>
            </a:xfrm>
            <a:prstGeom prst="ellipse">
              <a:avLst/>
            </a:prstGeom>
            <a:solidFill>
              <a:schemeClr val="tx2">
                <a:lumMod val="40000"/>
                <a:lumOff val="60000"/>
              </a:schemeClr>
            </a:solidFill>
            <a:ln>
              <a:noFill/>
            </a:ln>
            <a:effectLst>
              <a:outerShdw blurRad="50800" dist="37674" dir="18900000" algn="bl" rotWithShape="0">
                <a:srgbClr val="000000">
                  <a:alpha val="40000"/>
                </a:srgbClr>
              </a:outerShdw>
            </a:effectLst>
          </p:spPr>
          <p:style>
            <a:lnRef idx="2">
              <a:schemeClr val="accent4">
                <a:shade val="50000"/>
              </a:schemeClr>
            </a:lnRef>
            <a:fillRef idx="1">
              <a:schemeClr val="accent4"/>
            </a:fillRef>
            <a:effectRef idx="0">
              <a:schemeClr val="accent4"/>
            </a:effectRef>
            <a:fontRef idx="minor"/>
          </p:style>
        </p:sp>
        <p:sp>
          <p:nvSpPr>
            <p:cNvPr id="846" name="CustomShape 7"/>
            <p:cNvSpPr/>
            <p:nvPr/>
          </p:nvSpPr>
          <p:spPr>
            <a:xfrm>
              <a:off x="4813200" y="3916440"/>
              <a:ext cx="2345040" cy="30139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400" b="0" i="0" u="none" strike="noStrike" kern="1200" cap="none" spc="-1" normalizeH="0" baseline="0" noProof="0">
                  <a:ln>
                    <a:noFill/>
                  </a:ln>
                  <a:solidFill>
                    <a:srgbClr val="203E8C"/>
                  </a:solidFill>
                  <a:effectLst/>
                  <a:uLnTx/>
                  <a:uFillTx/>
                  <a:latin typeface="Trebuchet MS"/>
                  <a:ea typeface="DejaVu Sans"/>
                  <a:cs typeface="DejaVu Sans"/>
                </a:rPr>
                <a:t>Align Ministry: Adaptive Plan</a:t>
              </a:r>
              <a:endParaRPr kumimoji="0" lang="en-US" sz="3400" b="0" i="0" u="none" strike="noStrike" kern="1200" cap="none" spc="-1" normalizeH="0" baseline="0" noProof="0">
                <a:ln>
                  <a:noFill/>
                </a:ln>
                <a:solidFill>
                  <a:prstClr val="black"/>
                </a:solidFill>
                <a:effectLst/>
                <a:uLnTx/>
                <a:uFillTx/>
                <a:latin typeface="Arial"/>
                <a:ea typeface="DejaVu Sans"/>
                <a:cs typeface="DejaVu San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1" u="none" strike="noStrike" kern="1200" cap="none" spc="-1" normalizeH="0" baseline="0" noProof="0">
                  <a:ln>
                    <a:noFill/>
                  </a:ln>
                  <a:solidFill>
                    <a:srgbClr val="203E8C"/>
                  </a:solidFill>
                  <a:effectLst/>
                  <a:uLnTx/>
                  <a:uFillTx/>
                  <a:latin typeface="Trebuchet MS"/>
                  <a:ea typeface="DejaVu Sans"/>
                  <a:cs typeface="DejaVu Sans"/>
                </a:rPr>
                <a:t>Overcome Distractions</a:t>
              </a:r>
              <a:endParaRPr kumimoji="0" lang="en-US" sz="2800" b="0" i="0" u="none" strike="noStrike" kern="1200" cap="none" spc="-1" normalizeH="0" baseline="0" noProof="0">
                <a:ln>
                  <a:noFill/>
                </a:ln>
                <a:solidFill>
                  <a:prstClr val="black"/>
                </a:solidFill>
                <a:effectLst/>
                <a:uLnTx/>
                <a:uFillTx/>
                <a:latin typeface="Arial"/>
                <a:ea typeface="DejaVu Sans"/>
                <a:cs typeface="DejaVu Sans"/>
              </a:endParaRPr>
            </a:p>
          </p:txBody>
        </p:sp>
        <p:pic>
          <p:nvPicPr>
            <p:cNvPr id="847" name="Picture 21"/>
            <p:cNvPicPr/>
            <p:nvPr/>
          </p:nvPicPr>
          <p:blipFill>
            <a:blip r:embed="rId4"/>
            <a:stretch/>
          </p:blipFill>
          <p:spPr>
            <a:xfrm>
              <a:off x="5271120" y="1973880"/>
              <a:ext cx="1429200" cy="1832400"/>
            </a:xfrm>
            <a:prstGeom prst="rect">
              <a:avLst/>
            </a:prstGeom>
            <a:ln>
              <a:noFill/>
            </a:ln>
          </p:spPr>
        </p:pic>
      </p:grpSp>
      <p:sp>
        <p:nvSpPr>
          <p:cNvPr id="848" name="CustomShape 8"/>
          <p:cNvSpPr/>
          <p:nvPr/>
        </p:nvSpPr>
        <p:spPr>
          <a:xfrm>
            <a:off x="-101520" y="329760"/>
            <a:ext cx="5145120" cy="1612080"/>
          </a:xfrm>
          <a:prstGeom prst="rect">
            <a:avLst/>
          </a:prstGeom>
          <a:ln/>
          <a:effectLst>
            <a:outerShdw blurRad="50800" dist="37674" dir="8100000" algn="tr" rotWithShape="0">
              <a:srgbClr val="000000">
                <a:alpha val="40000"/>
              </a:srgbClr>
            </a:outerShdw>
          </a:effectLst>
        </p:spPr>
        <p:style>
          <a:lnRef idx="2">
            <a:schemeClr val="accent2">
              <a:shade val="50000"/>
            </a:schemeClr>
          </a:lnRef>
          <a:fillRef idx="1">
            <a:schemeClr val="accent2"/>
          </a:fillRef>
          <a:effectRef idx="0">
            <a:schemeClr val="accent2"/>
          </a:effectRef>
          <a:fontRef idx="minor"/>
        </p:style>
      </p:sp>
      <p:grpSp>
        <p:nvGrpSpPr>
          <p:cNvPr id="849" name="Group 9"/>
          <p:cNvGrpSpPr/>
          <p:nvPr/>
        </p:nvGrpSpPr>
        <p:grpSpPr>
          <a:xfrm>
            <a:off x="-1886760" y="1398240"/>
            <a:ext cx="7425360" cy="7473600"/>
            <a:chOff x="-1886760" y="1398240"/>
            <a:chExt cx="7425360" cy="7473600"/>
          </a:xfrm>
        </p:grpSpPr>
        <p:sp>
          <p:nvSpPr>
            <p:cNvPr id="850" name="CustomShape 10"/>
            <p:cNvSpPr/>
            <p:nvPr/>
          </p:nvSpPr>
          <p:spPr>
            <a:xfrm rot="3385200">
              <a:off x="-903600" y="2490840"/>
              <a:ext cx="5459760" cy="5288040"/>
            </a:xfrm>
            <a:prstGeom prst="ellipse">
              <a:avLst/>
            </a:prstGeom>
            <a:solidFill>
              <a:schemeClr val="bg1"/>
            </a:solidFill>
            <a:ln>
              <a:solidFill>
                <a:schemeClr val="bg1"/>
              </a:solidFill>
            </a:ln>
            <a:effectLst>
              <a:outerShdw blurRad="50800" dist="38160" algn="l" rotWithShape="0">
                <a:srgbClr val="000000">
                  <a:alpha val="40000"/>
                </a:srgbClr>
              </a:outerShdw>
            </a:effectLst>
          </p:spPr>
          <p:style>
            <a:lnRef idx="2">
              <a:schemeClr val="accent4">
                <a:shade val="50000"/>
              </a:schemeClr>
            </a:lnRef>
            <a:fillRef idx="1">
              <a:schemeClr val="accent4"/>
            </a:fillRef>
            <a:effectRef idx="0">
              <a:schemeClr val="accent4"/>
            </a:effectRef>
            <a:fontRef idx="minor"/>
          </p:style>
        </p:sp>
        <p:pic>
          <p:nvPicPr>
            <p:cNvPr id="851" name="Picture 22"/>
            <p:cNvPicPr/>
            <p:nvPr/>
          </p:nvPicPr>
          <p:blipFill>
            <a:blip r:embed="rId5"/>
            <a:stretch/>
          </p:blipFill>
          <p:spPr>
            <a:xfrm>
              <a:off x="624960" y="3191040"/>
              <a:ext cx="2032920" cy="1668960"/>
            </a:xfrm>
            <a:prstGeom prst="rect">
              <a:avLst/>
            </a:prstGeom>
            <a:ln>
              <a:noFill/>
            </a:ln>
          </p:spPr>
        </p:pic>
        <p:sp>
          <p:nvSpPr>
            <p:cNvPr id="852" name="CustomShape 11"/>
            <p:cNvSpPr/>
            <p:nvPr/>
          </p:nvSpPr>
          <p:spPr>
            <a:xfrm>
              <a:off x="302760" y="4867920"/>
              <a:ext cx="2889720" cy="1460880"/>
            </a:xfrm>
            <a:prstGeom prst="rect">
              <a:avLst/>
            </a:prstGeom>
            <a:solidFill>
              <a:schemeClr val="bg1"/>
            </a:solid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400" b="0" i="0" u="none" strike="noStrike" kern="1200" cap="none" spc="-1" normalizeH="0" baseline="0" noProof="0" dirty="0">
                  <a:ln>
                    <a:noFill/>
                  </a:ln>
                  <a:solidFill>
                    <a:srgbClr val="203E8C"/>
                  </a:solidFill>
                  <a:effectLst/>
                  <a:uLnTx/>
                  <a:uFillTx/>
                  <a:latin typeface="Trebuchet MS"/>
                  <a:ea typeface="DejaVu Sans"/>
                  <a:cs typeface="DejaVu Sans"/>
                </a:rPr>
                <a:t>Build a Team</a:t>
              </a:r>
              <a:endParaRPr kumimoji="0" lang="en-US" sz="3400" b="0" i="0" u="none" strike="noStrike" kern="1200" cap="none" spc="-1" normalizeH="0" baseline="0" noProof="0" dirty="0">
                <a:ln>
                  <a:noFill/>
                </a:ln>
                <a:solidFill>
                  <a:prstClr val="black"/>
                </a:solidFill>
                <a:effectLst/>
                <a:uLnTx/>
                <a:uFillTx/>
                <a:latin typeface="Arial"/>
                <a:ea typeface="DejaVu Sans"/>
                <a:cs typeface="DejaVu San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1" u="none" strike="noStrike" kern="1200" cap="none" spc="-1" normalizeH="0" baseline="0" noProof="0" dirty="0">
                  <a:ln>
                    <a:noFill/>
                  </a:ln>
                  <a:solidFill>
                    <a:srgbClr val="203E8C"/>
                  </a:solidFill>
                  <a:effectLst/>
                  <a:uLnTx/>
                  <a:uFillTx/>
                  <a:latin typeface="Trebuchet MS"/>
                  <a:ea typeface="DejaVu Sans"/>
                  <a:cs typeface="DejaVu Sans"/>
                </a:rPr>
                <a:t>Overcome Isolation</a:t>
              </a:r>
              <a:endParaRPr kumimoji="0" lang="en-US" sz="2800" b="0" i="0" u="none" strike="noStrike" kern="1200" cap="none" spc="-1" normalizeH="0" baseline="0" noProof="0" dirty="0">
                <a:ln>
                  <a:noFill/>
                </a:ln>
                <a:solidFill>
                  <a:prstClr val="black"/>
                </a:solidFill>
                <a:effectLst/>
                <a:uLnTx/>
                <a:uFillTx/>
                <a:latin typeface="Arial"/>
                <a:ea typeface="DejaVu Sans"/>
                <a:cs typeface="DejaVu Sans"/>
              </a:endParaRPr>
            </a:p>
          </p:txBody>
        </p:sp>
      </p:grpSp>
      <p:grpSp>
        <p:nvGrpSpPr>
          <p:cNvPr id="853" name="Group 12"/>
          <p:cNvGrpSpPr/>
          <p:nvPr/>
        </p:nvGrpSpPr>
        <p:grpSpPr>
          <a:xfrm>
            <a:off x="-60480" y="1230480"/>
            <a:ext cx="5145120" cy="1702440"/>
            <a:chOff x="-60480" y="1230480"/>
            <a:chExt cx="5145120" cy="1702440"/>
          </a:xfrm>
        </p:grpSpPr>
        <p:sp>
          <p:nvSpPr>
            <p:cNvPr id="854" name="CustomShape 13"/>
            <p:cNvSpPr/>
            <p:nvPr/>
          </p:nvSpPr>
          <p:spPr>
            <a:xfrm>
              <a:off x="-60480" y="1230480"/>
              <a:ext cx="5145120" cy="1324800"/>
            </a:xfrm>
            <a:prstGeom prst="rect">
              <a:avLst/>
            </a:prstGeom>
            <a:noFill/>
            <a:ln>
              <a:noFill/>
            </a:ln>
          </p:spPr>
          <p:style>
            <a:lnRef idx="0">
              <a:scrgbClr r="0" g="0" b="0"/>
            </a:lnRef>
            <a:fillRef idx="0">
              <a:scrgbClr r="0" g="0" b="0"/>
            </a:fillRef>
            <a:effectRef idx="0">
              <a:scrgbClr r="0" g="0" b="0"/>
            </a:effectRef>
            <a:fontRef idx="minor"/>
          </p:style>
        </p:sp>
        <p:sp>
          <p:nvSpPr>
            <p:cNvPr id="856" name="CustomShape 15"/>
            <p:cNvSpPr/>
            <p:nvPr/>
          </p:nvSpPr>
          <p:spPr>
            <a:xfrm>
              <a:off x="325440" y="2533680"/>
              <a:ext cx="4110840" cy="399240"/>
            </a:xfrm>
            <a:prstGeom prst="rect">
              <a:avLst/>
            </a:prstGeom>
            <a:noFill/>
            <a:ln>
              <a:noFill/>
            </a:ln>
          </p:spPr>
          <p:style>
            <a:lnRef idx="0">
              <a:scrgbClr r="0" g="0" b="0"/>
            </a:lnRef>
            <a:fillRef idx="0">
              <a:scrgbClr r="0" g="0" b="0"/>
            </a:fillRef>
            <a:effectRef idx="0">
              <a:scrgbClr r="0" g="0" b="0"/>
            </a:effectRef>
            <a:fontRef idx="minor"/>
          </p:style>
        </p:sp>
      </p:grpSp>
      <p:pic>
        <p:nvPicPr>
          <p:cNvPr id="857" name="Picture 20"/>
          <p:cNvPicPr/>
          <p:nvPr/>
        </p:nvPicPr>
        <p:blipFill>
          <a:blip r:embed="rId6"/>
          <a:stretch/>
        </p:blipFill>
        <p:spPr>
          <a:xfrm>
            <a:off x="10997280" y="5973120"/>
            <a:ext cx="1087560" cy="743040"/>
          </a:xfrm>
          <a:prstGeom prst="rect">
            <a:avLst/>
          </a:prstGeom>
          <a:ln>
            <a:noFill/>
          </a:ln>
        </p:spPr>
      </p:pic>
      <p:grpSp>
        <p:nvGrpSpPr>
          <p:cNvPr id="858" name="Group 16"/>
          <p:cNvGrpSpPr/>
          <p:nvPr/>
        </p:nvGrpSpPr>
        <p:grpSpPr>
          <a:xfrm>
            <a:off x="-41433" y="0"/>
            <a:ext cx="5186553" cy="1960965"/>
            <a:chOff x="-41433" y="0"/>
            <a:chExt cx="5186553" cy="1960965"/>
          </a:xfrm>
        </p:grpSpPr>
        <p:sp>
          <p:nvSpPr>
            <p:cNvPr id="859" name="CustomShape 17"/>
            <p:cNvSpPr/>
            <p:nvPr/>
          </p:nvSpPr>
          <p:spPr>
            <a:xfrm>
              <a:off x="0" y="0"/>
              <a:ext cx="5145120" cy="13248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rm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200" b="0" i="0" u="none" strike="noStrike" kern="1200" cap="none" spc="-1" normalizeH="0" baseline="0" noProof="0">
                  <a:ln>
                    <a:noFill/>
                  </a:ln>
                  <a:solidFill>
                    <a:srgbClr val="203E8C"/>
                  </a:solidFill>
                  <a:effectLst/>
                  <a:uLnTx/>
                  <a:uFillTx/>
                  <a:latin typeface="Trebuchet MS"/>
                  <a:ea typeface="DejaVu Sans"/>
                  <a:cs typeface="DejaVu Sans"/>
                </a:rPr>
                <a:t>This ministry team will…</a:t>
              </a:r>
              <a:endParaRPr kumimoji="0" lang="en-US" sz="3200" b="0" i="0" u="none" strike="noStrike" kern="1200" cap="none" spc="-1" normalizeH="0" baseline="0" noProof="0">
                <a:ln>
                  <a:noFill/>
                </a:ln>
                <a:solidFill>
                  <a:prstClr val="black"/>
                </a:solidFill>
                <a:effectLst/>
                <a:uLnTx/>
                <a:uFillTx/>
                <a:latin typeface="Arial"/>
                <a:ea typeface="DejaVu Sans"/>
                <a:cs typeface="DejaVu Sans"/>
              </a:endParaRPr>
            </a:p>
          </p:txBody>
        </p:sp>
        <p:sp>
          <p:nvSpPr>
            <p:cNvPr id="860" name="CustomShape 18"/>
            <p:cNvSpPr/>
            <p:nvPr/>
          </p:nvSpPr>
          <p:spPr>
            <a:xfrm>
              <a:off x="-41433" y="762090"/>
              <a:ext cx="4872960" cy="1198875"/>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1" normalizeH="0" baseline="0" noProof="0" dirty="0">
                  <a:ln>
                    <a:noFill/>
                  </a:ln>
                  <a:solidFill>
                    <a:srgbClr val="203E8C"/>
                  </a:solidFill>
                  <a:effectLst/>
                  <a:uLnTx/>
                  <a:uFillTx/>
                  <a:latin typeface="Trebuchet MS"/>
                  <a:ea typeface="DejaVu Sans"/>
                  <a:cs typeface="DejaVu Sans"/>
                </a:rPr>
                <a:t>Bring joy and focus to your ministry while being and making disciples.</a:t>
              </a:r>
              <a:endParaRPr kumimoji="0" lang="en-US" sz="2400" b="0" i="0" u="none" strike="noStrike" kern="1200" cap="none" spc="-1" normalizeH="0" baseline="0" noProof="0" dirty="0">
                <a:ln>
                  <a:noFill/>
                </a:ln>
                <a:solidFill>
                  <a:prstClr val="black"/>
                </a:solidFill>
                <a:effectLst/>
                <a:uLnTx/>
                <a:uFillTx/>
                <a:latin typeface="Arial"/>
                <a:ea typeface="DejaVu Sans"/>
                <a:cs typeface="DejaVu Sans"/>
              </a:endParaRPr>
            </a:p>
          </p:txBody>
        </p:sp>
        <p:sp>
          <p:nvSpPr>
            <p:cNvPr id="861" name="CustomShape 19"/>
            <p:cNvSpPr/>
            <p:nvPr/>
          </p:nvSpPr>
          <p:spPr>
            <a:xfrm>
              <a:off x="385920" y="1303200"/>
              <a:ext cx="4110840" cy="3949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 normalizeH="0" baseline="0" noProof="0" dirty="0">
                <a:ln>
                  <a:noFill/>
                </a:ln>
                <a:solidFill>
                  <a:prstClr val="black"/>
                </a:solidFill>
                <a:effectLst/>
                <a:uLnTx/>
                <a:uFillTx/>
                <a:latin typeface="Arial"/>
                <a:ea typeface="DejaVu Sans"/>
                <a:cs typeface="DejaVu Sans"/>
              </a:endParaRPr>
            </a:p>
          </p:txBody>
        </p:sp>
      </p:grpSp>
      <p:sp>
        <p:nvSpPr>
          <p:cNvPr id="5" name="TextBox 4">
            <a:extLst>
              <a:ext uri="{FF2B5EF4-FFF2-40B4-BE49-F238E27FC236}">
                <a16:creationId xmlns:a16="http://schemas.microsoft.com/office/drawing/2014/main" id="{5DA95417-135D-421F-B46C-51D471D4ADC3}"/>
              </a:ext>
            </a:extLst>
          </p:cNvPr>
          <p:cNvSpPr txBox="1"/>
          <p:nvPr/>
        </p:nvSpPr>
        <p:spPr>
          <a:xfrm>
            <a:off x="9410532" y="2046393"/>
            <a:ext cx="1057546" cy="369332"/>
          </a:xfrm>
          <a:prstGeom prst="rect">
            <a:avLst/>
          </a:prstGeom>
          <a:noFill/>
        </p:spPr>
        <p:txBody>
          <a:bodyPr wrap="square" rtlCol="0">
            <a:spAutoFit/>
          </a:bodyPr>
          <a:lstStyle/>
          <a:p>
            <a:r>
              <a:rPr lang="en-US" dirty="0">
                <a:solidFill>
                  <a:schemeClr val="accent1"/>
                </a:solidFill>
              </a:rPr>
              <a:t>Reflect</a:t>
            </a:r>
          </a:p>
        </p:txBody>
      </p:sp>
      <p:sp>
        <p:nvSpPr>
          <p:cNvPr id="6" name="TextBox 5">
            <a:extLst>
              <a:ext uri="{FF2B5EF4-FFF2-40B4-BE49-F238E27FC236}">
                <a16:creationId xmlns:a16="http://schemas.microsoft.com/office/drawing/2014/main" id="{9AE546E0-2DC1-487B-9F39-E9D5AF26446F}"/>
              </a:ext>
            </a:extLst>
          </p:cNvPr>
          <p:cNvSpPr txBox="1"/>
          <p:nvPr/>
        </p:nvSpPr>
        <p:spPr>
          <a:xfrm>
            <a:off x="10343819" y="3268436"/>
            <a:ext cx="1268997" cy="369332"/>
          </a:xfrm>
          <a:prstGeom prst="rect">
            <a:avLst/>
          </a:prstGeom>
          <a:noFill/>
        </p:spPr>
        <p:txBody>
          <a:bodyPr wrap="square" rtlCol="0">
            <a:spAutoFit/>
          </a:bodyPr>
          <a:lstStyle/>
          <a:p>
            <a:r>
              <a:rPr lang="en-US" dirty="0">
                <a:solidFill>
                  <a:schemeClr val="accent1"/>
                </a:solidFill>
              </a:rPr>
              <a:t>Adjust</a:t>
            </a:r>
          </a:p>
        </p:txBody>
      </p:sp>
      <p:sp>
        <p:nvSpPr>
          <p:cNvPr id="7" name="TextBox 6">
            <a:extLst>
              <a:ext uri="{FF2B5EF4-FFF2-40B4-BE49-F238E27FC236}">
                <a16:creationId xmlns:a16="http://schemas.microsoft.com/office/drawing/2014/main" id="{D70B578A-5F53-4F6D-96DC-98A41C56245B}"/>
              </a:ext>
            </a:extLst>
          </p:cNvPr>
          <p:cNvSpPr txBox="1"/>
          <p:nvPr/>
        </p:nvSpPr>
        <p:spPr>
          <a:xfrm>
            <a:off x="8707689" y="3279614"/>
            <a:ext cx="1057546" cy="369332"/>
          </a:xfrm>
          <a:prstGeom prst="rect">
            <a:avLst/>
          </a:prstGeom>
          <a:noFill/>
        </p:spPr>
        <p:txBody>
          <a:bodyPr wrap="square" rtlCol="0">
            <a:spAutoFit/>
          </a:bodyPr>
          <a:lstStyle/>
          <a:p>
            <a:r>
              <a:rPr lang="en-US" dirty="0">
                <a:solidFill>
                  <a:schemeClr val="accent1"/>
                </a:solidFill>
              </a:rPr>
              <a:t>Do</a:t>
            </a:r>
          </a:p>
        </p:txBody>
      </p:sp>
    </p:spTree>
    <p:extLst>
      <p:ext uri="{BB962C8B-B14F-4D97-AF65-F5344CB8AC3E}">
        <p14:creationId xmlns:p14="http://schemas.microsoft.com/office/powerpoint/2010/main" val="4004548046"/>
      </p:ext>
    </p:extLst>
  </p:cSld>
  <p:clrMapOvr>
    <a:masterClrMapping/>
  </p:clrMapOvr>
  <p:transition>
    <p:fade/>
  </p:transition>
  <p:timing>
    <p:tnLst>
      <p:par>
        <p:cTn id="1" dur="indefinite" restart="never" nodeType="tmRoot">
          <p:childTnLst>
            <p:seq>
              <p:cTn id="2" dur="indefinite" nodeType="mainSeq">
                <p:childTnLst>
                  <p:par>
                    <p:cTn id="3" fill="hold">
                      <p:stCondLst>
                        <p:cond delay="0"/>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849"/>
                                        </p:tgtEl>
                                        <p:attrNameLst>
                                          <p:attrName>style.visibility</p:attrName>
                                        </p:attrNameLst>
                                      </p:cBhvr>
                                      <p:to>
                                        <p:strVal val="visible"/>
                                      </p:to>
                                    </p:set>
                                    <p:animEffect transition="in" filter="circle(out)">
                                      <p:cBhvr additive="repl">
                                        <p:cTn id="7" dur="2000"/>
                                        <p:tgtEl>
                                          <p:spTgt spid="849"/>
                                        </p:tgtEl>
                                      </p:cBhvr>
                                    </p:animEffect>
                                  </p:childTnLst>
                                </p:cTn>
                              </p:par>
                              <p:par>
                                <p:cTn id="8" presetID="6" presetClass="entr" presetSubtype="32" fill="hold" nodeType="withEffect">
                                  <p:stCondLst>
                                    <p:cond delay="0"/>
                                  </p:stCondLst>
                                  <p:childTnLst>
                                    <p:set>
                                      <p:cBhvr>
                                        <p:cTn id="9" dur="1" fill="hold">
                                          <p:stCondLst>
                                            <p:cond delay="0"/>
                                          </p:stCondLst>
                                        </p:cTn>
                                        <p:tgtEl>
                                          <p:spTgt spid="844"/>
                                        </p:tgtEl>
                                        <p:attrNameLst>
                                          <p:attrName>style.visibility</p:attrName>
                                        </p:attrNameLst>
                                      </p:cBhvr>
                                      <p:to>
                                        <p:strVal val="visible"/>
                                      </p:to>
                                    </p:set>
                                    <p:animEffect transition="in" filter="circle(out)">
                                      <p:cBhvr additive="repl">
                                        <p:cTn id="10" dur="2000"/>
                                        <p:tgtEl>
                                          <p:spTgt spid="844"/>
                                        </p:tgtEl>
                                      </p:cBhvr>
                                    </p:animEffect>
                                  </p:childTnLst>
                                </p:cTn>
                              </p:par>
                              <p:par>
                                <p:cTn id="11" presetID="6" presetClass="entr" presetSubtype="32" fill="hold" nodeType="withEffect">
                                  <p:stCondLst>
                                    <p:cond delay="0"/>
                                  </p:stCondLst>
                                  <p:childTnLst>
                                    <p:set>
                                      <p:cBhvr>
                                        <p:cTn id="12" dur="1" fill="hold">
                                          <p:stCondLst>
                                            <p:cond delay="0"/>
                                          </p:stCondLst>
                                        </p:cTn>
                                        <p:tgtEl>
                                          <p:spTgt spid="840"/>
                                        </p:tgtEl>
                                        <p:attrNameLst>
                                          <p:attrName>style.visibility</p:attrName>
                                        </p:attrNameLst>
                                      </p:cBhvr>
                                      <p:to>
                                        <p:strVal val="visible"/>
                                      </p:to>
                                    </p:set>
                                    <p:animEffect transition="in" filter="circle(out)">
                                      <p:cBhvr additive="repl">
                                        <p:cTn id="13" dur="2000"/>
                                        <p:tgtEl>
                                          <p:spTgt spid="8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5750724" y="5569254"/>
            <a:ext cx="4868640" cy="1200329"/>
          </a:xfrm>
          <a:prstGeom prst="rect">
            <a:avLst/>
          </a:prstGeom>
          <a:noFill/>
        </p:spPr>
        <p:txBody>
          <a:bodyPr wrap="none" rtlCol="0">
            <a:spAutoFit/>
          </a:bodyPr>
          <a:lstStyle/>
          <a:p>
            <a:r>
              <a:rPr lang="en-US" sz="3600" dirty="0"/>
              <a:t>What is too important </a:t>
            </a:r>
            <a:br>
              <a:rPr lang="en-US" sz="3600" dirty="0"/>
            </a:br>
            <a:r>
              <a:rPr lang="en-US" sz="3600" dirty="0"/>
              <a:t>to compromise?</a:t>
            </a:r>
          </a:p>
        </p:txBody>
      </p:sp>
      <p:sp>
        <p:nvSpPr>
          <p:cNvPr id="11" name="TextBox 10"/>
          <p:cNvSpPr txBox="1"/>
          <p:nvPr/>
        </p:nvSpPr>
        <p:spPr>
          <a:xfrm>
            <a:off x="5750724" y="4745564"/>
            <a:ext cx="3728906" cy="646331"/>
          </a:xfrm>
          <a:prstGeom prst="rect">
            <a:avLst/>
          </a:prstGeom>
          <a:noFill/>
        </p:spPr>
        <p:txBody>
          <a:bodyPr wrap="none" rtlCol="0">
            <a:spAutoFit/>
          </a:bodyPr>
          <a:lstStyle/>
          <a:p>
            <a:r>
              <a:rPr lang="en-US" sz="3600" dirty="0"/>
              <a:t>Why do we exist?</a:t>
            </a:r>
          </a:p>
        </p:txBody>
      </p:sp>
      <p:sp>
        <p:nvSpPr>
          <p:cNvPr id="12" name="TextBox 11"/>
          <p:cNvSpPr txBox="1"/>
          <p:nvPr/>
        </p:nvSpPr>
        <p:spPr>
          <a:xfrm>
            <a:off x="5750724" y="3797111"/>
            <a:ext cx="5724644" cy="646331"/>
          </a:xfrm>
          <a:prstGeom prst="rect">
            <a:avLst/>
          </a:prstGeom>
          <a:noFill/>
        </p:spPr>
        <p:txBody>
          <a:bodyPr wrap="none" rtlCol="0">
            <a:spAutoFit/>
          </a:bodyPr>
          <a:lstStyle/>
          <a:p>
            <a:r>
              <a:rPr lang="en-US" sz="3600" dirty="0"/>
              <a:t>Where are we now…really?</a:t>
            </a:r>
          </a:p>
        </p:txBody>
      </p:sp>
      <p:sp>
        <p:nvSpPr>
          <p:cNvPr id="13" name="TextBox 12"/>
          <p:cNvSpPr txBox="1"/>
          <p:nvPr/>
        </p:nvSpPr>
        <p:spPr>
          <a:xfrm>
            <a:off x="5750724" y="2333188"/>
            <a:ext cx="5070619" cy="646331"/>
          </a:xfrm>
          <a:prstGeom prst="rect">
            <a:avLst/>
          </a:prstGeom>
          <a:noFill/>
        </p:spPr>
        <p:txBody>
          <a:bodyPr wrap="none" rtlCol="0">
            <a:spAutoFit/>
          </a:bodyPr>
          <a:lstStyle/>
          <a:p>
            <a:r>
              <a:rPr lang="en-US" sz="3600" dirty="0"/>
              <a:t>How will we get there?</a:t>
            </a:r>
          </a:p>
        </p:txBody>
      </p:sp>
      <p:sp>
        <p:nvSpPr>
          <p:cNvPr id="14" name="TextBox 13"/>
          <p:cNvSpPr txBox="1"/>
          <p:nvPr/>
        </p:nvSpPr>
        <p:spPr>
          <a:xfrm>
            <a:off x="5750724" y="584230"/>
            <a:ext cx="5317481" cy="646331"/>
          </a:xfrm>
          <a:prstGeom prst="rect">
            <a:avLst/>
          </a:prstGeom>
          <a:noFill/>
        </p:spPr>
        <p:txBody>
          <a:bodyPr wrap="none" rtlCol="0">
            <a:spAutoFit/>
          </a:bodyPr>
          <a:lstStyle/>
          <a:p>
            <a:r>
              <a:rPr lang="en-US" sz="3600" dirty="0"/>
              <a:t>Where is God leading us?</a:t>
            </a:r>
          </a:p>
        </p:txBody>
      </p:sp>
      <p:pic>
        <p:nvPicPr>
          <p:cNvPr id="8" name="Picture Placeholder 3">
            <a:extLst>
              <a:ext uri="{FF2B5EF4-FFF2-40B4-BE49-F238E27FC236}">
                <a16:creationId xmlns:a16="http://schemas.microsoft.com/office/drawing/2014/main" id="{D3B6BDB4-3269-1542-B9E9-3E8B04C7C78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915" b="-1068"/>
          <a:stretch/>
        </p:blipFill>
        <p:spPr>
          <a:xfrm>
            <a:off x="484163" y="228411"/>
            <a:ext cx="5070619" cy="6629589"/>
          </a:xfrm>
          <a:prstGeom prst="rect">
            <a:avLst/>
          </a:prstGeom>
        </p:spPr>
      </p:pic>
    </p:spTree>
    <p:extLst>
      <p:ext uri="{BB962C8B-B14F-4D97-AF65-F5344CB8AC3E}">
        <p14:creationId xmlns:p14="http://schemas.microsoft.com/office/powerpoint/2010/main" val="2939792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38F04D-C309-A04E-A06D-D1CA6F34CCFB}"/>
              </a:ext>
            </a:extLst>
          </p:cNvPr>
          <p:cNvSpPr>
            <a:spLocks noGrp="1"/>
          </p:cNvSpPr>
          <p:nvPr>
            <p:ph type="title"/>
          </p:nvPr>
        </p:nvSpPr>
        <p:spPr/>
        <p:txBody>
          <a:bodyPr/>
          <a:lstStyle/>
          <a:p>
            <a:endParaRPr lang="en-US"/>
          </a:p>
        </p:txBody>
      </p:sp>
      <p:pic>
        <p:nvPicPr>
          <p:cNvPr id="7" name="Content Placeholder 6">
            <a:extLst>
              <a:ext uri="{FF2B5EF4-FFF2-40B4-BE49-F238E27FC236}">
                <a16:creationId xmlns:a16="http://schemas.microsoft.com/office/drawing/2014/main" id="{8A043360-14E3-3246-9B7B-791F26CC624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5400000">
            <a:off x="1569200" y="-1857619"/>
            <a:ext cx="8649737" cy="11193780"/>
          </a:xfrm>
        </p:spPr>
      </p:pic>
    </p:spTree>
    <p:extLst>
      <p:ext uri="{BB962C8B-B14F-4D97-AF65-F5344CB8AC3E}">
        <p14:creationId xmlns:p14="http://schemas.microsoft.com/office/powerpoint/2010/main" val="2463164013"/>
      </p:ext>
    </p:extLst>
  </p:cSld>
  <p:clrMapOvr>
    <a:masterClrMapping/>
  </p:clrMapOvr>
  <p:transition>
    <p:fade/>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Up Arrow 4"/>
          <p:cNvSpPr/>
          <p:nvPr/>
        </p:nvSpPr>
        <p:spPr>
          <a:xfrm>
            <a:off x="7730282" y="2038141"/>
            <a:ext cx="1324304" cy="3292575"/>
          </a:xfrm>
          <a:prstGeom prst="upArrow">
            <a:avLst/>
          </a:prstGeom>
          <a:solidFill>
            <a:srgbClr val="457CD5">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6994" name="Rectangle 2"/>
          <p:cNvSpPr>
            <a:spLocks noGrp="1" noChangeArrowheads="1"/>
          </p:cNvSpPr>
          <p:nvPr>
            <p:ph type="title"/>
          </p:nvPr>
        </p:nvSpPr>
        <p:spPr>
          <a:xfrm>
            <a:off x="-48093" y="57150"/>
            <a:ext cx="12192000" cy="1255725"/>
          </a:xfrm>
        </p:spPr>
        <p:txBody>
          <a:bodyPr>
            <a:normAutofit/>
          </a:bodyPr>
          <a:lstStyle/>
          <a:p>
            <a:pPr algn="ctr"/>
            <a:r>
              <a:rPr lang="en-US" sz="4800" dirty="0">
                <a:effectLst>
                  <a:outerShdw blurRad="38100" dist="38100" dir="2700000" algn="tl">
                    <a:srgbClr val="000000">
                      <a:alpha val="43137"/>
                    </a:srgbClr>
                  </a:outerShdw>
                </a:effectLst>
              </a:rPr>
              <a:t>The MAP is a Story of Change</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74981" y="1221406"/>
            <a:ext cx="3694922" cy="5412943"/>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7111291" y="5292382"/>
            <a:ext cx="2491387" cy="646331"/>
          </a:xfrm>
          <a:prstGeom prst="rect">
            <a:avLst/>
          </a:prstGeom>
          <a:noFill/>
        </p:spPr>
        <p:txBody>
          <a:bodyPr wrap="none" rtlCol="0">
            <a:spAutoFit/>
          </a:bodyPr>
          <a:lstStyle/>
          <a:p>
            <a:pPr algn="ctr"/>
            <a:r>
              <a:rPr lang="en-US" sz="3600" dirty="0">
                <a:solidFill>
                  <a:schemeClr val="accent6">
                    <a:lumMod val="90000"/>
                    <a:lumOff val="10000"/>
                  </a:schemeClr>
                </a:solidFill>
              </a:rPr>
              <a:t>Foundation</a:t>
            </a:r>
          </a:p>
        </p:txBody>
      </p:sp>
      <p:sp>
        <p:nvSpPr>
          <p:cNvPr id="7" name="TextBox 6"/>
          <p:cNvSpPr txBox="1"/>
          <p:nvPr/>
        </p:nvSpPr>
        <p:spPr>
          <a:xfrm>
            <a:off x="6128720" y="4152868"/>
            <a:ext cx="4527426" cy="646331"/>
          </a:xfrm>
          <a:prstGeom prst="rect">
            <a:avLst/>
          </a:prstGeom>
          <a:noFill/>
        </p:spPr>
        <p:txBody>
          <a:bodyPr wrap="none" rtlCol="0">
            <a:spAutoFit/>
          </a:bodyPr>
          <a:lstStyle/>
          <a:p>
            <a:pPr algn="ctr"/>
            <a:r>
              <a:rPr lang="en-US" sz="3600" dirty="0">
                <a:solidFill>
                  <a:schemeClr val="accent6">
                    <a:lumMod val="90000"/>
                    <a:lumOff val="10000"/>
                  </a:schemeClr>
                </a:solidFill>
              </a:rPr>
              <a:t>Where are we today?</a:t>
            </a:r>
          </a:p>
        </p:txBody>
      </p:sp>
      <p:sp>
        <p:nvSpPr>
          <p:cNvPr id="8" name="TextBox 7"/>
          <p:cNvSpPr txBox="1"/>
          <p:nvPr/>
        </p:nvSpPr>
        <p:spPr>
          <a:xfrm>
            <a:off x="6047907" y="2772339"/>
            <a:ext cx="4689054" cy="646331"/>
          </a:xfrm>
          <a:prstGeom prst="rect">
            <a:avLst/>
          </a:prstGeom>
          <a:noFill/>
        </p:spPr>
        <p:txBody>
          <a:bodyPr wrap="none" rtlCol="0">
            <a:spAutoFit/>
          </a:bodyPr>
          <a:lstStyle/>
          <a:p>
            <a:pPr algn="ctr"/>
            <a:r>
              <a:rPr lang="en-US" sz="3600" dirty="0">
                <a:solidFill>
                  <a:schemeClr val="accent6">
                    <a:lumMod val="90000"/>
                    <a:lumOff val="10000"/>
                  </a:schemeClr>
                </a:solidFill>
              </a:rPr>
              <a:t>How do we get there?</a:t>
            </a:r>
          </a:p>
        </p:txBody>
      </p:sp>
      <p:sp>
        <p:nvSpPr>
          <p:cNvPr id="9" name="TextBox 8"/>
          <p:cNvSpPr txBox="1"/>
          <p:nvPr/>
        </p:nvSpPr>
        <p:spPr>
          <a:xfrm>
            <a:off x="6124832" y="1245478"/>
            <a:ext cx="4464308" cy="646331"/>
          </a:xfrm>
          <a:prstGeom prst="rect">
            <a:avLst/>
          </a:prstGeom>
          <a:noFill/>
        </p:spPr>
        <p:txBody>
          <a:bodyPr wrap="none" rtlCol="0">
            <a:spAutoFit/>
          </a:bodyPr>
          <a:lstStyle/>
          <a:p>
            <a:pPr algn="ctr"/>
            <a:r>
              <a:rPr lang="en-US" sz="3600" dirty="0">
                <a:solidFill>
                  <a:schemeClr val="accent6">
                    <a:lumMod val="90000"/>
                    <a:lumOff val="10000"/>
                  </a:schemeClr>
                </a:solidFill>
              </a:rPr>
              <a:t>Where are we going?</a:t>
            </a:r>
          </a:p>
        </p:txBody>
      </p:sp>
    </p:spTree>
    <p:extLst>
      <p:ext uri="{BB962C8B-B14F-4D97-AF65-F5344CB8AC3E}">
        <p14:creationId xmlns:p14="http://schemas.microsoft.com/office/powerpoint/2010/main" val="32850414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anim calcmode="lin" valueType="num">
                                      <p:cBhvr>
                                        <p:cTn id="20" dur="500" fill="hold"/>
                                        <p:tgtEl>
                                          <p:spTgt spid="7"/>
                                        </p:tgtEl>
                                        <p:attrNameLst>
                                          <p:attrName>ppt_x</p:attrName>
                                        </p:attrNameLst>
                                      </p:cBhvr>
                                      <p:tavLst>
                                        <p:tav tm="0">
                                          <p:val>
                                            <p:strVal val="#ppt_x"/>
                                          </p:val>
                                        </p:tav>
                                        <p:tav tm="100000">
                                          <p:val>
                                            <p:strVal val="#ppt_x"/>
                                          </p:val>
                                        </p:tav>
                                      </p:tavLst>
                                    </p:anim>
                                    <p:anim calcmode="lin" valueType="num">
                                      <p:cBhvr>
                                        <p:cTn id="21" dur="5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anim calcmode="lin" valueType="num">
                                      <p:cBhvr>
                                        <p:cTn id="26" dur="500" fill="hold"/>
                                        <p:tgtEl>
                                          <p:spTgt spid="8"/>
                                        </p:tgtEl>
                                        <p:attrNameLst>
                                          <p:attrName>ppt_x</p:attrName>
                                        </p:attrNameLst>
                                      </p:cBhvr>
                                      <p:tavLst>
                                        <p:tav tm="0">
                                          <p:val>
                                            <p:strVal val="#ppt_x"/>
                                          </p:val>
                                        </p:tav>
                                        <p:tav tm="100000">
                                          <p:val>
                                            <p:strVal val="#ppt_x"/>
                                          </p:val>
                                        </p:tav>
                                      </p:tavLst>
                                    </p:anim>
                                    <p:anim calcmode="lin" valueType="num">
                                      <p:cBhvr>
                                        <p:cTn id="27" dur="50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anim calcmode="lin" valueType="num">
                                      <p:cBhvr>
                                        <p:cTn id="32" dur="500" fill="hold"/>
                                        <p:tgtEl>
                                          <p:spTgt spid="9"/>
                                        </p:tgtEl>
                                        <p:attrNameLst>
                                          <p:attrName>ppt_x</p:attrName>
                                        </p:attrNameLst>
                                      </p:cBhvr>
                                      <p:tavLst>
                                        <p:tav tm="0">
                                          <p:val>
                                            <p:strVal val="#ppt_x"/>
                                          </p:val>
                                        </p:tav>
                                        <p:tav tm="100000">
                                          <p:val>
                                            <p:strVal val="#ppt_x"/>
                                          </p:val>
                                        </p:tav>
                                      </p:tavLst>
                                    </p:anim>
                                    <p:anim calcmode="lin" valueType="num">
                                      <p:cBhvr>
                                        <p:cTn id="33"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p:bldP spid="7"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52B1C-9DE5-A75D-99CE-F003B9038AED}"/>
              </a:ext>
            </a:extLst>
          </p:cNvPr>
          <p:cNvSpPr>
            <a:spLocks noGrp="1"/>
          </p:cNvSpPr>
          <p:nvPr>
            <p:ph type="title"/>
          </p:nvPr>
        </p:nvSpPr>
        <p:spPr/>
        <p:txBody>
          <a:bodyPr/>
          <a:lstStyle/>
          <a:p>
            <a:r>
              <a:rPr lang="en-US" dirty="0"/>
              <a:t>Root Cause</a:t>
            </a:r>
          </a:p>
        </p:txBody>
      </p:sp>
      <p:sp>
        <p:nvSpPr>
          <p:cNvPr id="3" name="Content Placeholder 2">
            <a:extLst>
              <a:ext uri="{FF2B5EF4-FFF2-40B4-BE49-F238E27FC236}">
                <a16:creationId xmlns:a16="http://schemas.microsoft.com/office/drawing/2014/main" id="{1D740246-C964-E3E1-530B-48B6596DE004}"/>
              </a:ext>
            </a:extLst>
          </p:cNvPr>
          <p:cNvSpPr>
            <a:spLocks noGrp="1"/>
          </p:cNvSpPr>
          <p:nvPr>
            <p:ph idx="1"/>
          </p:nvPr>
        </p:nvSpPr>
        <p:spPr>
          <a:xfrm>
            <a:off x="838200" y="1825624"/>
            <a:ext cx="7126705" cy="4652714"/>
          </a:xfrm>
        </p:spPr>
        <p:txBody>
          <a:bodyPr>
            <a:normAutofit/>
          </a:bodyPr>
          <a:lstStyle/>
          <a:p>
            <a:endParaRPr lang="en-US" dirty="0"/>
          </a:p>
          <a:p>
            <a:pPr algn="ctr"/>
            <a:r>
              <a:rPr lang="en-US" i="1" dirty="0"/>
              <a:t>…the root cause for the lack of impact and fruitfulness of the church is a shortage of authentic disciples of Jesus.</a:t>
            </a:r>
          </a:p>
          <a:p>
            <a:endParaRPr lang="en-US" dirty="0"/>
          </a:p>
          <a:p>
            <a:endParaRPr lang="en-US" dirty="0"/>
          </a:p>
        </p:txBody>
      </p:sp>
      <p:pic>
        <p:nvPicPr>
          <p:cNvPr id="6" name="Picture 5">
            <a:extLst>
              <a:ext uri="{FF2B5EF4-FFF2-40B4-BE49-F238E27FC236}">
                <a16:creationId xmlns:a16="http://schemas.microsoft.com/office/drawing/2014/main" id="{D0D474A1-C767-214D-8F9E-7526745E0F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42796" y="615616"/>
            <a:ext cx="3492500" cy="5410200"/>
          </a:xfrm>
          <a:prstGeom prst="rect">
            <a:avLst/>
          </a:prstGeom>
        </p:spPr>
      </p:pic>
    </p:spTree>
    <p:extLst>
      <p:ext uri="{BB962C8B-B14F-4D97-AF65-F5344CB8AC3E}">
        <p14:creationId xmlns:p14="http://schemas.microsoft.com/office/powerpoint/2010/main" val="40963722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1-page MAP</a:t>
            </a:r>
          </a:p>
        </p:txBody>
      </p:sp>
      <p:sp>
        <p:nvSpPr>
          <p:cNvPr id="4" name="Content Placeholder 3"/>
          <p:cNvSpPr>
            <a:spLocks noGrp="1"/>
          </p:cNvSpPr>
          <p:nvPr>
            <p:ph sz="half" idx="2"/>
          </p:nvPr>
        </p:nvSpPr>
        <p:spPr/>
        <p:txBody>
          <a:bodyPr/>
          <a:lstStyle/>
          <a:p>
            <a:r>
              <a:rPr lang="en-US" dirty="0"/>
              <a:t>Place summaries of MAP components into 1-page format</a:t>
            </a:r>
          </a:p>
          <a:p>
            <a:endParaRPr lang="en-US" dirty="0"/>
          </a:p>
          <a:p>
            <a:r>
              <a:rPr lang="en-US" dirty="0"/>
              <a:t>Practice telling your ministry’s story using this MAP</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71184" y="987711"/>
            <a:ext cx="3694922" cy="541294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727500662"/>
      </p:ext>
    </p:extLst>
  </p:cSld>
  <p:clrMapOvr>
    <a:masterClrMapping/>
  </p:clrMapOvr>
  <p:transition>
    <p:fade/>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5750724" y="5569254"/>
            <a:ext cx="4868640" cy="1200329"/>
          </a:xfrm>
          <a:prstGeom prst="rect">
            <a:avLst/>
          </a:prstGeom>
          <a:noFill/>
        </p:spPr>
        <p:txBody>
          <a:bodyPr wrap="none" rtlCol="0">
            <a:spAutoFit/>
          </a:bodyPr>
          <a:lstStyle/>
          <a:p>
            <a:r>
              <a:rPr lang="en-US" sz="3600" dirty="0"/>
              <a:t>What is too important </a:t>
            </a:r>
            <a:br>
              <a:rPr lang="en-US" sz="3600" dirty="0"/>
            </a:br>
            <a:r>
              <a:rPr lang="en-US" sz="3600" dirty="0"/>
              <a:t>to compromise?</a:t>
            </a:r>
          </a:p>
        </p:txBody>
      </p:sp>
      <p:sp>
        <p:nvSpPr>
          <p:cNvPr id="11" name="TextBox 10"/>
          <p:cNvSpPr txBox="1"/>
          <p:nvPr/>
        </p:nvSpPr>
        <p:spPr>
          <a:xfrm>
            <a:off x="5750724" y="4745564"/>
            <a:ext cx="3728906" cy="646331"/>
          </a:xfrm>
          <a:prstGeom prst="rect">
            <a:avLst/>
          </a:prstGeom>
          <a:noFill/>
        </p:spPr>
        <p:txBody>
          <a:bodyPr wrap="none" rtlCol="0">
            <a:spAutoFit/>
          </a:bodyPr>
          <a:lstStyle/>
          <a:p>
            <a:r>
              <a:rPr lang="en-US" sz="3600" dirty="0"/>
              <a:t>Why do we exist?</a:t>
            </a:r>
          </a:p>
        </p:txBody>
      </p:sp>
      <p:sp>
        <p:nvSpPr>
          <p:cNvPr id="12" name="TextBox 11"/>
          <p:cNvSpPr txBox="1"/>
          <p:nvPr/>
        </p:nvSpPr>
        <p:spPr>
          <a:xfrm>
            <a:off x="5750724" y="3797111"/>
            <a:ext cx="5724644" cy="646331"/>
          </a:xfrm>
          <a:prstGeom prst="rect">
            <a:avLst/>
          </a:prstGeom>
          <a:noFill/>
        </p:spPr>
        <p:txBody>
          <a:bodyPr wrap="none" rtlCol="0">
            <a:spAutoFit/>
          </a:bodyPr>
          <a:lstStyle/>
          <a:p>
            <a:r>
              <a:rPr lang="en-US" sz="3600" dirty="0"/>
              <a:t>Where are we now…really?</a:t>
            </a:r>
          </a:p>
        </p:txBody>
      </p:sp>
      <p:sp>
        <p:nvSpPr>
          <p:cNvPr id="13" name="TextBox 12"/>
          <p:cNvSpPr txBox="1"/>
          <p:nvPr/>
        </p:nvSpPr>
        <p:spPr>
          <a:xfrm>
            <a:off x="5750724" y="2333188"/>
            <a:ext cx="5070619" cy="646331"/>
          </a:xfrm>
          <a:prstGeom prst="rect">
            <a:avLst/>
          </a:prstGeom>
          <a:noFill/>
        </p:spPr>
        <p:txBody>
          <a:bodyPr wrap="none" rtlCol="0">
            <a:spAutoFit/>
          </a:bodyPr>
          <a:lstStyle/>
          <a:p>
            <a:r>
              <a:rPr lang="en-US" sz="3600" dirty="0"/>
              <a:t>How will we get there?</a:t>
            </a:r>
          </a:p>
        </p:txBody>
      </p:sp>
      <p:sp>
        <p:nvSpPr>
          <p:cNvPr id="14" name="TextBox 13"/>
          <p:cNvSpPr txBox="1"/>
          <p:nvPr/>
        </p:nvSpPr>
        <p:spPr>
          <a:xfrm>
            <a:off x="5750724" y="584230"/>
            <a:ext cx="5317481" cy="646331"/>
          </a:xfrm>
          <a:prstGeom prst="rect">
            <a:avLst/>
          </a:prstGeom>
          <a:noFill/>
        </p:spPr>
        <p:txBody>
          <a:bodyPr wrap="none" rtlCol="0">
            <a:spAutoFit/>
          </a:bodyPr>
          <a:lstStyle/>
          <a:p>
            <a:r>
              <a:rPr lang="en-US" sz="3600" dirty="0"/>
              <a:t>Where is God leading us?</a:t>
            </a: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9209" y="212553"/>
            <a:ext cx="4404834" cy="645294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2146165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5025887" cy="1325563"/>
          </a:xfrm>
        </p:spPr>
        <p:txBody>
          <a:bodyPr>
            <a:normAutofit fontScale="90000"/>
          </a:bodyPr>
          <a:lstStyle/>
          <a:p>
            <a:r>
              <a:rPr lang="en-US" dirty="0"/>
              <a:t>Ministry Action Plan (MAP)</a:t>
            </a: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02828" y="416833"/>
            <a:ext cx="5513614" cy="609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80906781"/>
      </p:ext>
    </p:extLst>
  </p:cSld>
  <p:clrMapOvr>
    <a:masterClrMapping/>
  </p:clrMapOvr>
  <p:transition>
    <p:fade/>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5025887" cy="1325563"/>
          </a:xfrm>
        </p:spPr>
        <p:txBody>
          <a:bodyPr>
            <a:normAutofit fontScale="90000"/>
          </a:bodyPr>
          <a:lstStyle/>
          <a:p>
            <a:r>
              <a:rPr lang="en-US" dirty="0"/>
              <a:t>Ministry Action Plan (MAP)</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62136" y="252831"/>
            <a:ext cx="4773404" cy="6364538"/>
          </a:xfrm>
          <a:prstGeom prst="rect">
            <a:avLst/>
          </a:prstGeom>
          <a:ln>
            <a:noFill/>
          </a:ln>
          <a:effectLst>
            <a:outerShdw blurRad="292100" dist="139700" dir="2700000" algn="tl" rotWithShape="0">
              <a:srgbClr val="333333">
                <a:alpha val="65000"/>
              </a:srgbClr>
            </a:outerShdw>
          </a:effectLst>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66023" y="252831"/>
            <a:ext cx="4769517" cy="6359356"/>
          </a:xfrm>
          <a:prstGeom prst="rect">
            <a:avLst/>
          </a:prstGeom>
        </p:spPr>
      </p:pic>
    </p:spTree>
    <p:extLst>
      <p:ext uri="{BB962C8B-B14F-4D97-AF65-F5344CB8AC3E}">
        <p14:creationId xmlns:p14="http://schemas.microsoft.com/office/powerpoint/2010/main" val="1744599937"/>
      </p:ext>
    </p:extLst>
  </p:cSld>
  <p:clrMapOvr>
    <a:masterClrMapping/>
  </p:clrMapOvr>
  <p:transition>
    <p:fade/>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93664"/>
            <a:ext cx="10515600" cy="1325563"/>
          </a:xfrm>
        </p:spPr>
        <p:txBody>
          <a:bodyPr>
            <a:normAutofit/>
          </a:bodyPr>
          <a:lstStyle/>
          <a:p>
            <a:r>
              <a:rPr lang="en-US" dirty="0"/>
              <a:t>Discernment &amp; Sanctification</a:t>
            </a:r>
          </a:p>
        </p:txBody>
      </p:sp>
      <p:graphicFrame>
        <p:nvGraphicFramePr>
          <p:cNvPr id="3" name="Diagram 2"/>
          <p:cNvGraphicFramePr/>
          <p:nvPr/>
        </p:nvGraphicFramePr>
        <p:xfrm>
          <a:off x="0" y="457200"/>
          <a:ext cx="11785600" cy="5562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711200" y="5581476"/>
            <a:ext cx="10871200" cy="1200329"/>
          </a:xfrm>
          <a:prstGeom prst="rect">
            <a:avLst/>
          </a:prstGeom>
          <a:noFill/>
        </p:spPr>
        <p:txBody>
          <a:bodyPr wrap="square" rtlCol="0">
            <a:spAutoFit/>
          </a:bodyPr>
          <a:lstStyle/>
          <a:p>
            <a:pPr algn="ctr"/>
            <a:r>
              <a:rPr lang="en-US" sz="3600" b="1" dirty="0">
                <a:solidFill>
                  <a:srgbClr val="506294"/>
                </a:solidFill>
              </a:rPr>
              <a:t>Getting it “right” is secondary to getting started and continual improvement! </a:t>
            </a:r>
          </a:p>
        </p:txBody>
      </p:sp>
    </p:spTree>
    <p:extLst>
      <p:ext uri="{BB962C8B-B14F-4D97-AF65-F5344CB8AC3E}">
        <p14:creationId xmlns:p14="http://schemas.microsoft.com/office/powerpoint/2010/main" val="2855691138"/>
      </p:ext>
    </p:extLst>
  </p:cSld>
  <p:clrMapOvr>
    <a:masterClrMapping/>
  </p:clrMapOvr>
  <p:transition spd="med">
    <p:wipe dir="r"/>
  </p:transition>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 name="Content Placeholder 16">
            <a:extLst>
              <a:ext uri="{FF2B5EF4-FFF2-40B4-BE49-F238E27FC236}">
                <a16:creationId xmlns:a16="http://schemas.microsoft.com/office/drawing/2014/main" id="{2EB67963-1476-E849-9881-5BF8EF6778E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91855" y="152400"/>
            <a:ext cx="4991502" cy="6553200"/>
          </a:xfrm>
        </p:spPr>
      </p:pic>
      <p:pic>
        <p:nvPicPr>
          <p:cNvPr id="6" name="Picture 5">
            <a:extLst>
              <a:ext uri="{FF2B5EF4-FFF2-40B4-BE49-F238E27FC236}">
                <a16:creationId xmlns:a16="http://schemas.microsoft.com/office/drawing/2014/main" id="{D5A4BA6D-717D-E148-B8AD-BED46B177F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652" y="152400"/>
            <a:ext cx="4288744" cy="6553200"/>
          </a:xfrm>
          <a:prstGeom prst="rect">
            <a:avLst/>
          </a:prstGeom>
        </p:spPr>
      </p:pic>
    </p:spTree>
    <p:extLst>
      <p:ext uri="{BB962C8B-B14F-4D97-AF65-F5344CB8AC3E}">
        <p14:creationId xmlns:p14="http://schemas.microsoft.com/office/powerpoint/2010/main" val="1613405690"/>
      </p:ext>
    </p:extLst>
  </p:cSld>
  <p:clrMapOvr>
    <a:masterClrMapping/>
  </p:clrMapOvr>
  <p:transition>
    <p:fade/>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938"/>
            <a:ext cx="10515600" cy="1325563"/>
          </a:xfrm>
        </p:spPr>
        <p:txBody>
          <a:bodyPr/>
          <a:lstStyle/>
          <a:p>
            <a:pPr algn="ctr"/>
            <a:r>
              <a:rPr lang="en-US" dirty="0"/>
              <a:t>Key Actionable Questions</a:t>
            </a:r>
          </a:p>
        </p:txBody>
      </p:sp>
      <p:graphicFrame>
        <p:nvGraphicFramePr>
          <p:cNvPr id="4" name="Content Placeholder 3"/>
          <p:cNvGraphicFramePr>
            <a:graphicFrameLocks noGrp="1"/>
          </p:cNvGraphicFramePr>
          <p:nvPr>
            <p:ph idx="1"/>
          </p:nvPr>
        </p:nvGraphicFramePr>
        <p:xfrm>
          <a:off x="1371600" y="914400"/>
          <a:ext cx="8763000" cy="5791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1752600" y="1066800"/>
            <a:ext cx="2590800" cy="1446550"/>
          </a:xfrm>
          <a:prstGeom prst="rect">
            <a:avLst/>
          </a:prstGeom>
          <a:noFill/>
        </p:spPr>
        <p:txBody>
          <a:bodyPr wrap="square" rtlCol="0">
            <a:spAutoFit/>
          </a:bodyPr>
          <a:lstStyle/>
          <a:p>
            <a:r>
              <a:rPr lang="en-US" b="1" dirty="0">
                <a:solidFill>
                  <a:schemeClr val="accent6">
                    <a:lumMod val="90000"/>
                    <a:lumOff val="10000"/>
                  </a:schemeClr>
                </a:solidFill>
                <a:ea typeface="Verdana" pitchFamily="34" charset="0"/>
                <a:cs typeface="Verdana" pitchFamily="34" charset="0"/>
              </a:rPr>
              <a:t>Team</a:t>
            </a:r>
          </a:p>
          <a:p>
            <a:pPr marL="341313" lvl="1" indent="-109538">
              <a:buFont typeface="Arial" pitchFamily="34" charset="0"/>
              <a:buChar char="•"/>
            </a:pPr>
            <a:r>
              <a:rPr lang="en-US" sz="1400" dirty="0">
                <a:solidFill>
                  <a:schemeClr val="accent6">
                    <a:lumMod val="90000"/>
                    <a:lumOff val="10000"/>
                  </a:schemeClr>
                </a:solidFill>
                <a:ea typeface="Verdana" pitchFamily="34" charset="0"/>
                <a:cs typeface="Verdana" pitchFamily="34" charset="0"/>
              </a:rPr>
              <a:t>Team leadership?</a:t>
            </a:r>
          </a:p>
          <a:p>
            <a:pPr marL="341313" lvl="1" indent="-109538">
              <a:buFont typeface="Arial" pitchFamily="34" charset="0"/>
              <a:buChar char="•"/>
            </a:pPr>
            <a:r>
              <a:rPr lang="en-US" sz="1400" dirty="0">
                <a:solidFill>
                  <a:schemeClr val="accent6">
                    <a:lumMod val="90000"/>
                    <a:lumOff val="10000"/>
                  </a:schemeClr>
                </a:solidFill>
                <a:ea typeface="Verdana" pitchFamily="34" charset="0"/>
                <a:cs typeface="Verdana" pitchFamily="34" charset="0"/>
              </a:rPr>
              <a:t>Gifts Based?</a:t>
            </a:r>
          </a:p>
          <a:p>
            <a:pPr marL="341313" lvl="1" indent="-109538">
              <a:buFont typeface="Arial" pitchFamily="34" charset="0"/>
              <a:buChar char="•"/>
            </a:pPr>
            <a:r>
              <a:rPr lang="en-US" sz="1400" dirty="0">
                <a:solidFill>
                  <a:schemeClr val="accent6">
                    <a:lumMod val="90000"/>
                    <a:lumOff val="10000"/>
                  </a:schemeClr>
                </a:solidFill>
                <a:ea typeface="Verdana" pitchFamily="34" charset="0"/>
                <a:cs typeface="Verdana" pitchFamily="34" charset="0"/>
              </a:rPr>
              <a:t>Covenant to guide behavior?</a:t>
            </a:r>
          </a:p>
          <a:p>
            <a:pPr marL="341313" lvl="1" indent="-109538">
              <a:buFont typeface="Arial" pitchFamily="34" charset="0"/>
              <a:buChar char="•"/>
            </a:pPr>
            <a:r>
              <a:rPr lang="en-US" sz="1400" dirty="0">
                <a:solidFill>
                  <a:schemeClr val="accent6">
                    <a:lumMod val="90000"/>
                    <a:lumOff val="10000"/>
                  </a:schemeClr>
                </a:solidFill>
                <a:ea typeface="Verdana" pitchFamily="34" charset="0"/>
                <a:cs typeface="Verdana" pitchFamily="34" charset="0"/>
              </a:rPr>
              <a:t>Accountability</a:t>
            </a:r>
            <a:r>
              <a:rPr lang="en-US" sz="1400" dirty="0">
                <a:solidFill>
                  <a:schemeClr val="bg2"/>
                </a:solidFill>
                <a:latin typeface="Verdana" pitchFamily="34" charset="0"/>
                <a:ea typeface="Verdana" pitchFamily="34" charset="0"/>
                <a:cs typeface="Verdana" pitchFamily="34" charset="0"/>
              </a:rPr>
              <a:t>?</a:t>
            </a:r>
            <a:endParaRPr lang="en-US" dirty="0">
              <a:solidFill>
                <a:schemeClr val="bg2"/>
              </a:solidFill>
              <a:latin typeface="Verdana" pitchFamily="34" charset="0"/>
              <a:ea typeface="Verdana" pitchFamily="34" charset="0"/>
              <a:cs typeface="Verdana" pitchFamily="34" charset="0"/>
            </a:endParaRPr>
          </a:p>
        </p:txBody>
      </p:sp>
      <p:sp>
        <p:nvSpPr>
          <p:cNvPr id="6" name="TextBox 5"/>
          <p:cNvSpPr txBox="1"/>
          <p:nvPr/>
        </p:nvSpPr>
        <p:spPr>
          <a:xfrm>
            <a:off x="7772400" y="1066800"/>
            <a:ext cx="3124200" cy="1015663"/>
          </a:xfrm>
          <a:prstGeom prst="rect">
            <a:avLst/>
          </a:prstGeom>
          <a:noFill/>
        </p:spPr>
        <p:txBody>
          <a:bodyPr wrap="square" rtlCol="0">
            <a:spAutoFit/>
          </a:bodyPr>
          <a:lstStyle/>
          <a:p>
            <a:r>
              <a:rPr lang="en-US" b="1" dirty="0">
                <a:solidFill>
                  <a:schemeClr val="accent6">
                    <a:lumMod val="90000"/>
                    <a:lumOff val="10000"/>
                  </a:schemeClr>
                </a:solidFill>
                <a:ea typeface="Verdana" pitchFamily="34" charset="0"/>
                <a:cs typeface="Verdana" pitchFamily="34" charset="0"/>
              </a:rPr>
              <a:t>Spiritual Formation</a:t>
            </a:r>
          </a:p>
          <a:p>
            <a:pPr marL="341313" lvl="1" indent="-109538">
              <a:buFont typeface="Arial" pitchFamily="34" charset="0"/>
              <a:buChar char="•"/>
            </a:pPr>
            <a:r>
              <a:rPr lang="en-US" sz="1400" dirty="0">
                <a:solidFill>
                  <a:schemeClr val="accent6">
                    <a:lumMod val="90000"/>
                    <a:lumOff val="10000"/>
                  </a:schemeClr>
                </a:solidFill>
                <a:ea typeface="Verdana" pitchFamily="34" charset="0"/>
                <a:cs typeface="Verdana" pitchFamily="34" charset="0"/>
              </a:rPr>
              <a:t>Spiritual Growth in Community?</a:t>
            </a:r>
          </a:p>
          <a:p>
            <a:pPr marL="341313" lvl="1" indent="-109538">
              <a:buFont typeface="Arial" pitchFamily="34" charset="0"/>
              <a:buChar char="•"/>
            </a:pPr>
            <a:r>
              <a:rPr lang="en-US" sz="1400" dirty="0">
                <a:solidFill>
                  <a:schemeClr val="accent6">
                    <a:lumMod val="90000"/>
                    <a:lumOff val="10000"/>
                  </a:schemeClr>
                </a:solidFill>
                <a:ea typeface="Verdana" pitchFamily="34" charset="0"/>
                <a:cs typeface="Verdana" pitchFamily="34" charset="0"/>
              </a:rPr>
              <a:t>Growth led by the Spirit?</a:t>
            </a:r>
          </a:p>
          <a:p>
            <a:pPr marL="341313" lvl="1" indent="-109538">
              <a:buFont typeface="Arial" pitchFamily="34" charset="0"/>
              <a:buChar char="•"/>
            </a:pPr>
            <a:r>
              <a:rPr lang="en-US" sz="1400" dirty="0">
                <a:solidFill>
                  <a:schemeClr val="accent6">
                    <a:lumMod val="90000"/>
                    <a:lumOff val="10000"/>
                  </a:schemeClr>
                </a:solidFill>
                <a:ea typeface="Verdana" pitchFamily="34" charset="0"/>
                <a:cs typeface="Verdana" pitchFamily="34" charset="0"/>
              </a:rPr>
              <a:t>Accountability?</a:t>
            </a:r>
            <a:endParaRPr lang="en-US" dirty="0">
              <a:solidFill>
                <a:schemeClr val="accent6">
                  <a:lumMod val="90000"/>
                  <a:lumOff val="10000"/>
                </a:schemeClr>
              </a:solidFill>
              <a:ea typeface="Verdana" pitchFamily="34" charset="0"/>
              <a:cs typeface="Verdana" pitchFamily="34" charset="0"/>
            </a:endParaRPr>
          </a:p>
        </p:txBody>
      </p:sp>
      <p:sp>
        <p:nvSpPr>
          <p:cNvPr id="7" name="TextBox 6"/>
          <p:cNvSpPr txBox="1"/>
          <p:nvPr/>
        </p:nvSpPr>
        <p:spPr>
          <a:xfrm>
            <a:off x="7772400" y="5335250"/>
            <a:ext cx="2819400" cy="1446550"/>
          </a:xfrm>
          <a:prstGeom prst="rect">
            <a:avLst/>
          </a:prstGeom>
          <a:noFill/>
        </p:spPr>
        <p:txBody>
          <a:bodyPr wrap="square" rtlCol="0">
            <a:spAutoFit/>
          </a:bodyPr>
          <a:lstStyle/>
          <a:p>
            <a:r>
              <a:rPr lang="en-US" b="1" dirty="0">
                <a:solidFill>
                  <a:schemeClr val="accent6">
                    <a:lumMod val="90000"/>
                    <a:lumOff val="10000"/>
                  </a:schemeClr>
                </a:solidFill>
                <a:ea typeface="Verdana" pitchFamily="34" charset="0"/>
                <a:cs typeface="Verdana" pitchFamily="34" charset="0"/>
              </a:rPr>
              <a:t>Planning</a:t>
            </a:r>
          </a:p>
          <a:p>
            <a:pPr marL="341313" lvl="1" indent="-109538">
              <a:buFont typeface="Arial" pitchFamily="34" charset="0"/>
              <a:buChar char="•"/>
            </a:pPr>
            <a:r>
              <a:rPr lang="en-US" sz="1400" dirty="0">
                <a:solidFill>
                  <a:schemeClr val="accent6">
                    <a:lumMod val="90000"/>
                    <a:lumOff val="10000"/>
                  </a:schemeClr>
                </a:solidFill>
                <a:ea typeface="Verdana" pitchFamily="34" charset="0"/>
                <a:cs typeface="Verdana" pitchFamily="34" charset="0"/>
              </a:rPr>
              <a:t>Mission?</a:t>
            </a:r>
          </a:p>
          <a:p>
            <a:pPr marL="341313" lvl="1" indent="-109538">
              <a:buFont typeface="Arial" pitchFamily="34" charset="0"/>
              <a:buChar char="•"/>
            </a:pPr>
            <a:r>
              <a:rPr lang="en-US" sz="1400" dirty="0">
                <a:solidFill>
                  <a:schemeClr val="accent6">
                    <a:lumMod val="90000"/>
                    <a:lumOff val="10000"/>
                  </a:schemeClr>
                </a:solidFill>
                <a:ea typeface="Verdana" pitchFamily="34" charset="0"/>
                <a:cs typeface="Verdana" pitchFamily="34" charset="0"/>
              </a:rPr>
              <a:t>Most important?</a:t>
            </a:r>
          </a:p>
          <a:p>
            <a:pPr marL="341313" lvl="1" indent="-109538">
              <a:buFont typeface="Arial" pitchFamily="34" charset="0"/>
              <a:buChar char="•"/>
            </a:pPr>
            <a:r>
              <a:rPr lang="en-US" sz="1400" dirty="0">
                <a:solidFill>
                  <a:schemeClr val="accent6">
                    <a:lumMod val="90000"/>
                    <a:lumOff val="10000"/>
                  </a:schemeClr>
                </a:solidFill>
                <a:ea typeface="Verdana" pitchFamily="34" charset="0"/>
                <a:cs typeface="Verdana" pitchFamily="34" charset="0"/>
              </a:rPr>
              <a:t>Current Reality?</a:t>
            </a:r>
          </a:p>
          <a:p>
            <a:pPr marL="341313" lvl="1" indent="-109538">
              <a:buFont typeface="Arial" pitchFamily="34" charset="0"/>
              <a:buChar char="•"/>
            </a:pPr>
            <a:r>
              <a:rPr lang="en-US" sz="1400" dirty="0">
                <a:solidFill>
                  <a:schemeClr val="accent6">
                    <a:lumMod val="90000"/>
                    <a:lumOff val="10000"/>
                  </a:schemeClr>
                </a:solidFill>
                <a:ea typeface="Verdana" pitchFamily="34" charset="0"/>
                <a:cs typeface="Verdana" pitchFamily="34" charset="0"/>
              </a:rPr>
              <a:t>Future vision?</a:t>
            </a:r>
          </a:p>
          <a:p>
            <a:pPr marL="341313" lvl="1" indent="-109538">
              <a:buFont typeface="Arial" pitchFamily="34" charset="0"/>
              <a:buChar char="•"/>
            </a:pPr>
            <a:r>
              <a:rPr lang="en-US" sz="1400" dirty="0">
                <a:solidFill>
                  <a:schemeClr val="accent6">
                    <a:lumMod val="90000"/>
                    <a:lumOff val="10000"/>
                  </a:schemeClr>
                </a:solidFill>
                <a:ea typeface="Verdana" pitchFamily="34" charset="0"/>
                <a:cs typeface="Verdana" pitchFamily="34" charset="0"/>
              </a:rPr>
              <a:t>Action Steps to Future</a:t>
            </a:r>
            <a:r>
              <a:rPr lang="en-US" sz="1400" dirty="0">
                <a:solidFill>
                  <a:schemeClr val="bg2"/>
                </a:solidFill>
                <a:latin typeface="Verdana" pitchFamily="34" charset="0"/>
                <a:ea typeface="Verdana" pitchFamily="34" charset="0"/>
                <a:cs typeface="Verdana" pitchFamily="34" charset="0"/>
              </a:rPr>
              <a:t>?</a:t>
            </a:r>
            <a:endParaRPr lang="en-US" dirty="0">
              <a:solidFill>
                <a:schemeClr val="bg2"/>
              </a:solidFill>
              <a:latin typeface="Verdana" pitchFamily="34" charset="0"/>
              <a:ea typeface="Verdana" pitchFamily="34" charset="0"/>
              <a:cs typeface="Verdana" pitchFamily="34" charset="0"/>
            </a:endParaRPr>
          </a:p>
        </p:txBody>
      </p:sp>
      <p:sp>
        <p:nvSpPr>
          <p:cNvPr id="8" name="TextBox 7"/>
          <p:cNvSpPr txBox="1"/>
          <p:nvPr/>
        </p:nvSpPr>
        <p:spPr>
          <a:xfrm>
            <a:off x="1676400" y="5562600"/>
            <a:ext cx="2743200" cy="1231106"/>
          </a:xfrm>
          <a:prstGeom prst="rect">
            <a:avLst/>
          </a:prstGeom>
          <a:noFill/>
        </p:spPr>
        <p:txBody>
          <a:bodyPr wrap="square" rtlCol="0">
            <a:spAutoFit/>
          </a:bodyPr>
          <a:lstStyle/>
          <a:p>
            <a:r>
              <a:rPr lang="en-US" b="1" dirty="0">
                <a:solidFill>
                  <a:schemeClr val="accent6">
                    <a:lumMod val="90000"/>
                    <a:lumOff val="10000"/>
                  </a:schemeClr>
                </a:solidFill>
                <a:ea typeface="Verdana" pitchFamily="34" charset="0"/>
                <a:cs typeface="Verdana" pitchFamily="34" charset="0"/>
              </a:rPr>
              <a:t>Progress</a:t>
            </a:r>
          </a:p>
          <a:p>
            <a:pPr marL="279400" lvl="1" indent="-109538">
              <a:buFont typeface="Arial" pitchFamily="34" charset="0"/>
              <a:buChar char="•"/>
            </a:pPr>
            <a:r>
              <a:rPr lang="en-US" sz="1400" dirty="0">
                <a:solidFill>
                  <a:schemeClr val="accent6">
                    <a:lumMod val="90000"/>
                    <a:lumOff val="10000"/>
                  </a:schemeClr>
                </a:solidFill>
                <a:ea typeface="Verdana" pitchFamily="34" charset="0"/>
                <a:cs typeface="Verdana" pitchFamily="34" charset="0"/>
              </a:rPr>
              <a:t>Measures of progress?</a:t>
            </a:r>
          </a:p>
          <a:p>
            <a:pPr marL="279400" lvl="1" indent="-109538">
              <a:buFont typeface="Arial" pitchFamily="34" charset="0"/>
              <a:buChar char="•"/>
            </a:pPr>
            <a:r>
              <a:rPr lang="en-US" sz="1400" dirty="0">
                <a:solidFill>
                  <a:schemeClr val="accent6">
                    <a:lumMod val="90000"/>
                    <a:lumOff val="10000"/>
                  </a:schemeClr>
                </a:solidFill>
                <a:ea typeface="Verdana" pitchFamily="34" charset="0"/>
                <a:cs typeface="Verdana" pitchFamily="34" charset="0"/>
              </a:rPr>
              <a:t>Who is responsible &amp; Accountable to whom</a:t>
            </a:r>
            <a:r>
              <a:rPr lang="en-US" sz="1400" dirty="0">
                <a:solidFill>
                  <a:schemeClr val="bg2"/>
                </a:solidFill>
                <a:latin typeface="Verdana" pitchFamily="34" charset="0"/>
                <a:ea typeface="Verdana" pitchFamily="34" charset="0"/>
                <a:cs typeface="Verdana" pitchFamily="34" charset="0"/>
              </a:rPr>
              <a:t>?</a:t>
            </a:r>
          </a:p>
          <a:p>
            <a:pPr marL="279400" lvl="1" indent="-109538">
              <a:buFont typeface="Arial" pitchFamily="34" charset="0"/>
              <a:buChar char="•"/>
            </a:pPr>
            <a:r>
              <a:rPr lang="en-US" sz="1400" dirty="0">
                <a:solidFill>
                  <a:schemeClr val="bg2"/>
                </a:solidFill>
                <a:latin typeface="Verdana" pitchFamily="34" charset="0"/>
                <a:ea typeface="Verdana" pitchFamily="34" charset="0"/>
                <a:cs typeface="Verdana" pitchFamily="34" charset="0"/>
              </a:rPr>
              <a:t>When?</a:t>
            </a:r>
            <a:endParaRPr lang="en-US" dirty="0">
              <a:solidFill>
                <a:schemeClr val="bg2"/>
              </a:solidFill>
              <a:latin typeface="Verdana" pitchFamily="34" charset="0"/>
              <a:ea typeface="Verdana" pitchFamily="34" charset="0"/>
              <a:cs typeface="Verdana" pitchFamily="34" charset="0"/>
            </a:endParaRPr>
          </a:p>
        </p:txBody>
      </p:sp>
      <p:sp>
        <p:nvSpPr>
          <p:cNvPr id="9" name="TextBox 8"/>
          <p:cNvSpPr txBox="1"/>
          <p:nvPr/>
        </p:nvSpPr>
        <p:spPr>
          <a:xfrm>
            <a:off x="1600200" y="3657601"/>
            <a:ext cx="1752600" cy="1723549"/>
          </a:xfrm>
          <a:prstGeom prst="rect">
            <a:avLst/>
          </a:prstGeom>
          <a:noFill/>
        </p:spPr>
        <p:txBody>
          <a:bodyPr wrap="square" rtlCol="0">
            <a:spAutoFit/>
          </a:bodyPr>
          <a:lstStyle/>
          <a:p>
            <a:r>
              <a:rPr lang="en-US" b="1" dirty="0">
                <a:solidFill>
                  <a:schemeClr val="accent6">
                    <a:lumMod val="90000"/>
                    <a:lumOff val="10000"/>
                  </a:schemeClr>
                </a:solidFill>
                <a:latin typeface="Verdana" pitchFamily="34" charset="0"/>
                <a:ea typeface="Verdana" pitchFamily="34" charset="0"/>
                <a:cs typeface="Verdana" pitchFamily="34" charset="0"/>
              </a:rPr>
              <a:t>Learning Questions</a:t>
            </a:r>
          </a:p>
          <a:p>
            <a:pPr marL="341313" indent="-109538">
              <a:buFont typeface="Arial" pitchFamily="34" charset="0"/>
              <a:buChar char="•"/>
            </a:pPr>
            <a:r>
              <a:rPr lang="en-US" sz="1400" dirty="0">
                <a:solidFill>
                  <a:schemeClr val="accent6">
                    <a:lumMod val="90000"/>
                    <a:lumOff val="10000"/>
                  </a:schemeClr>
                </a:solidFill>
                <a:latin typeface="Verdana" pitchFamily="34" charset="0"/>
                <a:ea typeface="Verdana" pitchFamily="34" charset="0"/>
                <a:cs typeface="Verdana" pitchFamily="34" charset="0"/>
              </a:rPr>
              <a:t>Goal?</a:t>
            </a:r>
          </a:p>
          <a:p>
            <a:pPr marL="341313" indent="-109538">
              <a:buFont typeface="Arial" pitchFamily="34" charset="0"/>
              <a:buChar char="•"/>
            </a:pPr>
            <a:r>
              <a:rPr lang="en-US" sz="1400" dirty="0">
                <a:solidFill>
                  <a:schemeClr val="accent6">
                    <a:lumMod val="90000"/>
                    <a:lumOff val="10000"/>
                  </a:schemeClr>
                </a:solidFill>
                <a:latin typeface="Verdana" pitchFamily="34" charset="0"/>
                <a:ea typeface="Verdana" pitchFamily="34" charset="0"/>
                <a:cs typeface="Verdana" pitchFamily="34" charset="0"/>
              </a:rPr>
              <a:t>Plan?</a:t>
            </a:r>
          </a:p>
          <a:p>
            <a:pPr marL="341313" indent="-109538">
              <a:buFont typeface="Arial" pitchFamily="34" charset="0"/>
              <a:buChar char="•"/>
            </a:pPr>
            <a:r>
              <a:rPr lang="en-US" sz="1400" dirty="0">
                <a:solidFill>
                  <a:schemeClr val="accent6">
                    <a:lumMod val="90000"/>
                    <a:lumOff val="10000"/>
                  </a:schemeClr>
                </a:solidFill>
                <a:latin typeface="Verdana" pitchFamily="34" charset="0"/>
                <a:ea typeface="Verdana" pitchFamily="34" charset="0"/>
                <a:cs typeface="Verdana" pitchFamily="34" charset="0"/>
              </a:rPr>
              <a:t>Working and why?</a:t>
            </a:r>
          </a:p>
          <a:p>
            <a:pPr marL="341313" indent="-109538">
              <a:buFont typeface="Arial" pitchFamily="34" charset="0"/>
              <a:buChar char="•"/>
            </a:pPr>
            <a:r>
              <a:rPr lang="en-US" sz="1400" dirty="0">
                <a:solidFill>
                  <a:schemeClr val="accent6">
                    <a:lumMod val="90000"/>
                    <a:lumOff val="10000"/>
                  </a:schemeClr>
                </a:solidFill>
                <a:latin typeface="Verdana" pitchFamily="34" charset="0"/>
                <a:ea typeface="Verdana" pitchFamily="34" charset="0"/>
                <a:cs typeface="Verdana" pitchFamily="34" charset="0"/>
              </a:rPr>
              <a:t>Change?</a:t>
            </a:r>
          </a:p>
        </p:txBody>
      </p:sp>
      <p:sp>
        <p:nvSpPr>
          <p:cNvPr id="3" name="TextBox 2"/>
          <p:cNvSpPr txBox="1"/>
          <p:nvPr/>
        </p:nvSpPr>
        <p:spPr>
          <a:xfrm>
            <a:off x="4953000" y="3429001"/>
            <a:ext cx="1585666" cy="769441"/>
          </a:xfrm>
          <a:prstGeom prst="rect">
            <a:avLst/>
          </a:prstGeom>
          <a:noFill/>
          <a:effectLst>
            <a:glow rad="101600">
              <a:schemeClr val="accent2">
                <a:satMod val="175000"/>
                <a:alpha val="40000"/>
              </a:schemeClr>
            </a:glow>
          </a:effectLst>
        </p:spPr>
        <p:txBody>
          <a:bodyPr wrap="none" rtlCol="0">
            <a:spAutoFit/>
          </a:bodyPr>
          <a:lstStyle/>
          <a:p>
            <a:pPr algn="ctr"/>
            <a:r>
              <a:rPr lang="en-US" sz="2200" dirty="0">
                <a:solidFill>
                  <a:schemeClr val="accent6">
                    <a:lumMod val="75000"/>
                    <a:lumOff val="25000"/>
                  </a:schemeClr>
                </a:solidFill>
                <a:latin typeface="Verdana" pitchFamily="34" charset="0"/>
                <a:ea typeface="Verdana" pitchFamily="34" charset="0"/>
                <a:cs typeface="Verdana" pitchFamily="34" charset="0"/>
              </a:rPr>
              <a:t>Learning</a:t>
            </a:r>
          </a:p>
          <a:p>
            <a:pPr algn="ctr"/>
            <a:r>
              <a:rPr lang="en-US" sz="2200" dirty="0">
                <a:solidFill>
                  <a:schemeClr val="accent6">
                    <a:lumMod val="75000"/>
                    <a:lumOff val="25000"/>
                  </a:schemeClr>
                </a:solidFill>
                <a:latin typeface="Verdana" pitchFamily="34" charset="0"/>
                <a:ea typeface="Verdana" pitchFamily="34" charset="0"/>
                <a:cs typeface="Verdana" pitchFamily="34" charset="0"/>
              </a:rPr>
              <a:t>Questions</a:t>
            </a:r>
          </a:p>
        </p:txBody>
      </p:sp>
    </p:spTree>
    <p:extLst>
      <p:ext uri="{BB962C8B-B14F-4D97-AF65-F5344CB8AC3E}">
        <p14:creationId xmlns:p14="http://schemas.microsoft.com/office/powerpoint/2010/main" val="7380267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035627" y="184666"/>
            <a:ext cx="10515600" cy="1325563"/>
          </a:xfrm>
        </p:spPr>
        <p:txBody>
          <a:bodyPr/>
          <a:lstStyle/>
          <a:p>
            <a:pPr algn="ctr"/>
            <a:r>
              <a:rPr lang="en-US" dirty="0"/>
              <a:t>Key Leadership Questions</a:t>
            </a:r>
          </a:p>
        </p:txBody>
      </p:sp>
      <p:sp>
        <p:nvSpPr>
          <p:cNvPr id="2" name="Content Placeholder 1"/>
          <p:cNvSpPr>
            <a:spLocks noGrp="1"/>
          </p:cNvSpPr>
          <p:nvPr>
            <p:ph idx="1"/>
          </p:nvPr>
        </p:nvSpPr>
        <p:spPr>
          <a:xfrm>
            <a:off x="4755573" y="1510229"/>
            <a:ext cx="6664036" cy="4495800"/>
          </a:xfrm>
        </p:spPr>
        <p:txBody>
          <a:bodyPr>
            <a:noAutofit/>
          </a:bodyPr>
          <a:lstStyle/>
          <a:p>
            <a:pPr>
              <a:spcBef>
                <a:spcPts val="528"/>
              </a:spcBef>
            </a:pPr>
            <a:r>
              <a:rPr lang="en-US" sz="2800" dirty="0"/>
              <a:t>Team Questions		</a:t>
            </a:r>
          </a:p>
          <a:p>
            <a:pPr lvl="1">
              <a:spcBef>
                <a:spcPts val="528"/>
              </a:spcBef>
            </a:pPr>
            <a:r>
              <a:rPr lang="en-US" sz="2800" b="1" dirty="0"/>
              <a:t>Team Leadership</a:t>
            </a:r>
            <a:r>
              <a:rPr lang="en-US" sz="2800" dirty="0"/>
              <a:t> - Have we accepted the notion that Biblical leadership is team and gift based </a:t>
            </a:r>
            <a:r>
              <a:rPr lang="en-US" sz="2800" dirty="0" err="1"/>
              <a:t>vs</a:t>
            </a:r>
            <a:r>
              <a:rPr lang="en-US" sz="2800" dirty="0"/>
              <a:t> solo heroic based?</a:t>
            </a:r>
          </a:p>
          <a:p>
            <a:pPr lvl="1">
              <a:spcBef>
                <a:spcPts val="528"/>
              </a:spcBef>
            </a:pPr>
            <a:r>
              <a:rPr lang="en-US" sz="2800" b="1" dirty="0"/>
              <a:t>Gift based</a:t>
            </a:r>
            <a:r>
              <a:rPr lang="en-US" sz="2800" dirty="0"/>
              <a:t> - Have we staffed the team based on gifts?</a:t>
            </a:r>
          </a:p>
          <a:p>
            <a:pPr lvl="1">
              <a:spcBef>
                <a:spcPts val="528"/>
              </a:spcBef>
            </a:pPr>
            <a:r>
              <a:rPr lang="en-US" sz="2800" b="1" dirty="0"/>
              <a:t>Covenant</a:t>
            </a:r>
            <a:r>
              <a:rPr lang="en-US" sz="2800" dirty="0"/>
              <a:t> - Have we defined how we want to behave and interact as a team?</a:t>
            </a:r>
          </a:p>
          <a:p>
            <a:pPr lvl="1">
              <a:spcBef>
                <a:spcPts val="528"/>
              </a:spcBef>
            </a:pPr>
            <a:r>
              <a:rPr lang="en-US" sz="2800" b="1" dirty="0"/>
              <a:t>Accountability</a:t>
            </a:r>
            <a:r>
              <a:rPr lang="en-US" sz="2800" dirty="0"/>
              <a:t> - Are we being accountable in living into this?</a:t>
            </a:r>
          </a:p>
        </p:txBody>
      </p:sp>
      <p:grpSp>
        <p:nvGrpSpPr>
          <p:cNvPr id="4" name="Group 3"/>
          <p:cNvGrpSpPr/>
          <p:nvPr/>
        </p:nvGrpSpPr>
        <p:grpSpPr>
          <a:xfrm>
            <a:off x="1769919" y="1995056"/>
            <a:ext cx="2507589" cy="2507589"/>
            <a:chOff x="1815998" y="330098"/>
            <a:chExt cx="2507589" cy="2507589"/>
          </a:xfrm>
          <a:scene3d>
            <a:camera prst="orthographicFront"/>
            <a:lightRig rig="flat" dir="t"/>
          </a:scene3d>
        </p:grpSpPr>
        <p:sp>
          <p:nvSpPr>
            <p:cNvPr id="6" name="Pie 5"/>
            <p:cNvSpPr/>
            <p:nvPr/>
          </p:nvSpPr>
          <p:spPr>
            <a:xfrm>
              <a:off x="1815998" y="330098"/>
              <a:ext cx="2507589" cy="2507589"/>
            </a:xfrm>
            <a:prstGeom prst="pieWedge">
              <a:avLst/>
            </a:prstGeom>
            <a:ln w="38100">
              <a:solidFill>
                <a:schemeClr val="accent6"/>
              </a:solidFill>
            </a:ln>
            <a:sp3d prstMaterial="dkEdge">
              <a:bevelT w="8200" h="38100"/>
            </a:sp3d>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sp>
        <p:sp>
          <p:nvSpPr>
            <p:cNvPr id="7" name="Pie 4"/>
            <p:cNvSpPr/>
            <p:nvPr/>
          </p:nvSpPr>
          <p:spPr>
            <a:xfrm>
              <a:off x="2550454" y="1064554"/>
              <a:ext cx="1773133" cy="1773133"/>
            </a:xfrm>
            <a:prstGeom prst="rect">
              <a:avLst/>
            </a:prstGeom>
            <a:ln w="38100">
              <a:noFill/>
            </a:ln>
            <a:sp3d/>
          </p:spPr>
          <p:style>
            <a:lnRef idx="0">
              <a:scrgbClr r="0" g="0" b="0"/>
            </a:lnRef>
            <a:fillRef idx="0">
              <a:scrgbClr r="0" g="0" b="0"/>
            </a:fillRef>
            <a:effectRef idx="0">
              <a:scrgbClr r="0" g="0" b="0"/>
            </a:effectRef>
            <a:fontRef idx="minor">
              <a:schemeClr val="dk1"/>
            </a:fontRef>
          </p:style>
          <p:txBody>
            <a:bodyPr spcFirstLastPara="0" vert="horz" wrap="square" lIns="156464" tIns="156464" rIns="156464" bIns="156464" numCol="1" spcCol="1270" anchor="ctr" anchorCtr="0">
              <a:noAutofit/>
            </a:bodyPr>
            <a:lstStyle/>
            <a:p>
              <a:pPr algn="ctr" defTabSz="977900">
                <a:lnSpc>
                  <a:spcPct val="90000"/>
                </a:lnSpc>
                <a:spcBef>
                  <a:spcPct val="0"/>
                </a:spcBef>
                <a:spcAft>
                  <a:spcPct val="35000"/>
                </a:spcAft>
              </a:pPr>
              <a:r>
                <a:rPr lang="en-US" sz="2200" dirty="0">
                  <a:latin typeface="Verdana"/>
                  <a:cs typeface="Verdana"/>
                </a:rPr>
                <a:t>Team Questions</a:t>
              </a:r>
            </a:p>
          </p:txBody>
        </p:sp>
      </p:grpSp>
    </p:spTree>
    <p:extLst>
      <p:ext uri="{BB962C8B-B14F-4D97-AF65-F5344CB8AC3E}">
        <p14:creationId xmlns:p14="http://schemas.microsoft.com/office/powerpoint/2010/main" val="294166311"/>
      </p:ext>
    </p:extLst>
  </p:cSld>
  <p:clrMapOvr>
    <a:masterClrMapping/>
  </p:clrMapOvr>
  <p:transition>
    <p:fade/>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38200" y="126134"/>
            <a:ext cx="10515600" cy="1325563"/>
          </a:xfrm>
        </p:spPr>
        <p:txBody>
          <a:bodyPr/>
          <a:lstStyle/>
          <a:p>
            <a:pPr algn="ctr"/>
            <a:r>
              <a:rPr lang="en-US" dirty="0"/>
              <a:t>Key Leadership Questions</a:t>
            </a:r>
          </a:p>
        </p:txBody>
      </p:sp>
      <p:sp>
        <p:nvSpPr>
          <p:cNvPr id="2" name="Content Placeholder 1"/>
          <p:cNvSpPr>
            <a:spLocks noGrp="1"/>
          </p:cNvSpPr>
          <p:nvPr>
            <p:ph idx="1"/>
          </p:nvPr>
        </p:nvSpPr>
        <p:spPr>
          <a:xfrm>
            <a:off x="2133600" y="1600200"/>
            <a:ext cx="5486400" cy="4343400"/>
          </a:xfrm>
        </p:spPr>
        <p:txBody>
          <a:bodyPr>
            <a:normAutofit lnSpcReduction="10000"/>
          </a:bodyPr>
          <a:lstStyle/>
          <a:p>
            <a:r>
              <a:rPr lang="en-US" dirty="0"/>
              <a:t>Spiritual Formation Questions</a:t>
            </a:r>
          </a:p>
          <a:p>
            <a:pPr lvl="1"/>
            <a:r>
              <a:rPr lang="en-US" b="1" dirty="0"/>
              <a:t>Growth in Community</a:t>
            </a:r>
            <a:r>
              <a:rPr lang="en-US" dirty="0"/>
              <a:t> - Are we committed to growing spiritually together in community?</a:t>
            </a:r>
          </a:p>
          <a:p>
            <a:pPr lvl="1"/>
            <a:r>
              <a:rPr lang="en-US" b="1" dirty="0"/>
              <a:t>Growth led by the Spirit</a:t>
            </a:r>
            <a:r>
              <a:rPr lang="en-US" dirty="0"/>
              <a:t> - Where do you sense the Holy Spirit is asking you to grow more like Christ?</a:t>
            </a:r>
          </a:p>
          <a:p>
            <a:pPr lvl="1"/>
            <a:r>
              <a:rPr lang="en-US" b="1" dirty="0"/>
              <a:t>Accountability</a:t>
            </a:r>
            <a:r>
              <a:rPr lang="en-US" dirty="0"/>
              <a:t> - How would you like the team to hold you accountable for spiritual growth?</a:t>
            </a:r>
          </a:p>
        </p:txBody>
      </p:sp>
      <p:grpSp>
        <p:nvGrpSpPr>
          <p:cNvPr id="8" name="Group 7"/>
          <p:cNvGrpSpPr/>
          <p:nvPr/>
        </p:nvGrpSpPr>
        <p:grpSpPr>
          <a:xfrm>
            <a:off x="8049493" y="1600200"/>
            <a:ext cx="2507589" cy="2507589"/>
            <a:chOff x="4439412" y="330098"/>
            <a:chExt cx="2507589" cy="2507589"/>
          </a:xfrm>
          <a:scene3d>
            <a:camera prst="orthographicFront"/>
            <a:lightRig rig="flat" dir="t"/>
          </a:scene3d>
        </p:grpSpPr>
        <p:sp>
          <p:nvSpPr>
            <p:cNvPr id="9" name="Pie 8"/>
            <p:cNvSpPr/>
            <p:nvPr/>
          </p:nvSpPr>
          <p:spPr>
            <a:xfrm rot="5400000">
              <a:off x="4439412" y="330098"/>
              <a:ext cx="2507589" cy="2507589"/>
            </a:xfrm>
            <a:prstGeom prst="pieWedge">
              <a:avLst/>
            </a:prstGeom>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sp>
        <p:sp>
          <p:nvSpPr>
            <p:cNvPr id="10" name="Pie 4"/>
            <p:cNvSpPr txBox="1"/>
            <p:nvPr/>
          </p:nvSpPr>
          <p:spPr>
            <a:xfrm>
              <a:off x="4439412" y="1064554"/>
              <a:ext cx="1773133" cy="1773133"/>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chemeClr val="accent6">
                      <a:lumMod val="75000"/>
                      <a:lumOff val="25000"/>
                    </a:schemeClr>
                  </a:solidFill>
                  <a:latin typeface="+mn-lt"/>
                  <a:cs typeface="Verdana"/>
                </a:rPr>
                <a:t>Spiritual Formation Questions</a:t>
              </a:r>
            </a:p>
          </p:txBody>
        </p:sp>
      </p:grpSp>
    </p:spTree>
    <p:extLst>
      <p:ext uri="{BB962C8B-B14F-4D97-AF65-F5344CB8AC3E}">
        <p14:creationId xmlns:p14="http://schemas.microsoft.com/office/powerpoint/2010/main" val="3662126415"/>
      </p:ext>
    </p:extLst>
  </p:cSld>
  <p:clrMapOvr>
    <a:masterClrMapping/>
  </p:clrMapOvr>
  <p:transition>
    <p:fade/>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14400" y="94961"/>
            <a:ext cx="10515600" cy="1325563"/>
          </a:xfrm>
        </p:spPr>
        <p:txBody>
          <a:bodyPr/>
          <a:lstStyle/>
          <a:p>
            <a:pPr algn="ctr"/>
            <a:r>
              <a:rPr lang="en-US" dirty="0"/>
              <a:t>Key Leadership Questions</a:t>
            </a:r>
          </a:p>
        </p:txBody>
      </p:sp>
      <p:sp>
        <p:nvSpPr>
          <p:cNvPr id="2" name="Content Placeholder 1"/>
          <p:cNvSpPr>
            <a:spLocks noGrp="1"/>
          </p:cNvSpPr>
          <p:nvPr>
            <p:ph idx="1"/>
          </p:nvPr>
        </p:nvSpPr>
        <p:spPr>
          <a:xfrm>
            <a:off x="2057400" y="1420524"/>
            <a:ext cx="8229600" cy="2694276"/>
          </a:xfrm>
        </p:spPr>
        <p:txBody>
          <a:bodyPr>
            <a:noAutofit/>
          </a:bodyPr>
          <a:lstStyle/>
          <a:p>
            <a:r>
              <a:rPr lang="en-US" sz="2400" dirty="0"/>
              <a:t>Ministry Action Planning Questions</a:t>
            </a:r>
          </a:p>
          <a:p>
            <a:pPr lvl="1"/>
            <a:r>
              <a:rPr lang="en-US" b="1" dirty="0"/>
              <a:t>Mission</a:t>
            </a:r>
            <a:r>
              <a:rPr lang="en-US" dirty="0"/>
              <a:t> - What is the ministry's mission or purpose</a:t>
            </a:r>
          </a:p>
          <a:p>
            <a:pPr lvl="2"/>
            <a:r>
              <a:rPr lang="en-US" sz="2400" dirty="0"/>
              <a:t>Why does this team exist?</a:t>
            </a:r>
          </a:p>
          <a:p>
            <a:pPr lvl="1"/>
            <a:r>
              <a:rPr lang="en-US" b="1" dirty="0"/>
              <a:t>Values</a:t>
            </a:r>
            <a:r>
              <a:rPr lang="en-US" dirty="0"/>
              <a:t> - What's most important with regard to that purpose or how we achieve that purpose?</a:t>
            </a:r>
          </a:p>
          <a:p>
            <a:pPr lvl="1"/>
            <a:r>
              <a:rPr lang="en-US" b="1" dirty="0"/>
              <a:t>Context</a:t>
            </a:r>
            <a:r>
              <a:rPr lang="en-US" dirty="0"/>
              <a:t> - What is the current/brutally honest reality of where we are </a:t>
            </a:r>
            <a:r>
              <a:rPr lang="en-US" dirty="0" err="1"/>
              <a:t>vs</a:t>
            </a:r>
            <a:r>
              <a:rPr lang="en-US" dirty="0"/>
              <a:t> this purpose?</a:t>
            </a:r>
          </a:p>
        </p:txBody>
      </p:sp>
      <p:sp>
        <p:nvSpPr>
          <p:cNvPr id="9" name="Content Placeholder 1"/>
          <p:cNvSpPr txBox="1">
            <a:spLocks/>
          </p:cNvSpPr>
          <p:nvPr/>
        </p:nvSpPr>
        <p:spPr bwMode="auto">
          <a:xfrm>
            <a:off x="2057399" y="4114800"/>
            <a:ext cx="5493328" cy="3048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noAutofit/>
          </a:bodyPr>
          <a:lstStyle>
            <a:lvl1pPr marL="280988" indent="-280988" algn="l" rtl="0" eaLnBrk="1" fontAlgn="base" hangingPunct="1">
              <a:spcBef>
                <a:spcPct val="20000"/>
              </a:spcBef>
              <a:spcAft>
                <a:spcPct val="0"/>
              </a:spcAft>
              <a:buClr>
                <a:srgbClr val="000099"/>
              </a:buClr>
              <a:buSzPct val="80000"/>
              <a:buFont typeface="Courier New" pitchFamily="49" charset="0"/>
              <a:buNone/>
              <a:defRPr sz="2400" b="1" kern="1200">
                <a:solidFill>
                  <a:schemeClr val="bg2"/>
                </a:solidFill>
                <a:effectLst/>
                <a:latin typeface="Verdana" pitchFamily="34" charset="0"/>
                <a:ea typeface="Verdana" pitchFamily="34" charset="0"/>
                <a:cs typeface="Verdana" pitchFamily="34" charset="0"/>
              </a:defRPr>
            </a:lvl1pPr>
            <a:lvl2pPr marL="682625" indent="-225425" algn="l" rtl="0" eaLnBrk="1" fontAlgn="base" hangingPunct="1">
              <a:spcBef>
                <a:spcPct val="20000"/>
              </a:spcBef>
              <a:spcAft>
                <a:spcPct val="0"/>
              </a:spcAft>
              <a:buClr>
                <a:srgbClr val="000099"/>
              </a:buClr>
              <a:buSzPct val="80000"/>
              <a:buFont typeface="Arial" pitchFamily="34" charset="0"/>
              <a:buChar char="•"/>
              <a:defRPr sz="2400" b="0" kern="1200">
                <a:solidFill>
                  <a:schemeClr val="bg2"/>
                </a:solidFill>
                <a:effectLst/>
                <a:latin typeface="Verdana" pitchFamily="34" charset="0"/>
                <a:ea typeface="Verdana" pitchFamily="34" charset="0"/>
                <a:cs typeface="Verdana" pitchFamily="34" charset="0"/>
              </a:defRPr>
            </a:lvl2pPr>
            <a:lvl3pPr marL="1146175" indent="-231775" algn="l" rtl="0" eaLnBrk="1" fontAlgn="base" hangingPunct="1">
              <a:spcBef>
                <a:spcPct val="20000"/>
              </a:spcBef>
              <a:spcAft>
                <a:spcPct val="0"/>
              </a:spcAft>
              <a:buClr>
                <a:srgbClr val="000099"/>
              </a:buClr>
              <a:buSzPct val="80000"/>
              <a:buFont typeface="Arial" pitchFamily="34" charset="0"/>
              <a:buChar char="•"/>
              <a:defRPr sz="2400" b="0" kern="1200" baseline="0">
                <a:solidFill>
                  <a:schemeClr val="bg2"/>
                </a:solidFill>
                <a:effectLst/>
                <a:latin typeface="Verdana" pitchFamily="34" charset="0"/>
                <a:ea typeface="Verdana" pitchFamily="34" charset="0"/>
                <a:cs typeface="Verdana" pitchFamily="34" charset="0"/>
              </a:defRPr>
            </a:lvl3pPr>
            <a:lvl4pPr marL="1600200" indent="-228600" algn="l" rtl="0" eaLnBrk="1" fontAlgn="base" hangingPunct="1">
              <a:spcBef>
                <a:spcPct val="20000"/>
              </a:spcBef>
              <a:spcAft>
                <a:spcPct val="0"/>
              </a:spcAft>
              <a:buClr>
                <a:srgbClr val="000099"/>
              </a:buClr>
              <a:buSzPct val="80000"/>
              <a:buFont typeface="Arial" pitchFamily="34" charset="0"/>
              <a:buChar char="•"/>
              <a:defRPr sz="2400" b="0" kern="1200" baseline="0">
                <a:solidFill>
                  <a:schemeClr val="bg2"/>
                </a:solidFill>
                <a:effectLst/>
                <a:latin typeface="Verdana" pitchFamily="34" charset="0"/>
                <a:ea typeface="Verdana" pitchFamily="34" charset="0"/>
                <a:cs typeface="Verdana" pitchFamily="34" charset="0"/>
              </a:defRPr>
            </a:lvl4pPr>
            <a:lvl5pPr marL="2057400" indent="-228600" algn="l" rtl="0" eaLnBrk="1" fontAlgn="base" hangingPunct="1">
              <a:spcBef>
                <a:spcPct val="20000"/>
              </a:spcBef>
              <a:spcAft>
                <a:spcPct val="0"/>
              </a:spcAft>
              <a:buClr>
                <a:schemeClr val="tx1"/>
              </a:buClr>
              <a:buSzPct val="100000"/>
              <a:buFont typeface="Courier New" pitchFamily="49" charset="0"/>
              <a:buNone/>
              <a:defRPr sz="2000">
                <a:solidFill>
                  <a:schemeClr val="bg2"/>
                </a:solidFill>
                <a:effectLst/>
                <a:latin typeface="Bookman Old Style" pitchFamily="18" charset="0"/>
              </a:defRPr>
            </a:lvl5pPr>
            <a:lvl6pPr marL="2514600" indent="-228600" algn="l" rtl="0" eaLnBrk="1" fontAlgn="base" hangingPunct="1">
              <a:spcBef>
                <a:spcPct val="20000"/>
              </a:spcBef>
              <a:spcAft>
                <a:spcPct val="0"/>
              </a:spcAft>
              <a:buClr>
                <a:schemeClr val="tx1"/>
              </a:buClr>
              <a:buSzPct val="100000"/>
              <a:buFont typeface="Courier New" pitchFamily="49" charset="0"/>
              <a:buNone/>
              <a:defRPr sz="2000">
                <a:solidFill>
                  <a:schemeClr val="bg2"/>
                </a:solidFill>
                <a:effectLst/>
                <a:latin typeface="Bookman Old Style" pitchFamily="18" charset="0"/>
              </a:defRPr>
            </a:lvl6pPr>
            <a:lvl7pPr marL="2971800" indent="-228600" algn="l" rtl="0" eaLnBrk="1" fontAlgn="base" hangingPunct="1">
              <a:spcBef>
                <a:spcPct val="20000"/>
              </a:spcBef>
              <a:spcAft>
                <a:spcPct val="0"/>
              </a:spcAft>
              <a:buClr>
                <a:schemeClr val="tx1"/>
              </a:buClr>
              <a:buSzPct val="100000"/>
              <a:buChar char="–"/>
              <a:defRPr sz="2000">
                <a:solidFill>
                  <a:schemeClr val="tx1"/>
                </a:solidFill>
                <a:effectLst>
                  <a:outerShdw blurRad="38100" dist="38100" dir="2700000" algn="tl">
                    <a:srgbClr val="C0C0C0"/>
                  </a:outerShdw>
                </a:effectLst>
                <a:latin typeface="Times New Roman" pitchFamily="18" charset="0"/>
              </a:defRPr>
            </a:lvl7pPr>
            <a:lvl8pPr marL="3429000" indent="-228600" algn="l" rtl="0" eaLnBrk="1" fontAlgn="base" hangingPunct="1">
              <a:spcBef>
                <a:spcPct val="20000"/>
              </a:spcBef>
              <a:spcAft>
                <a:spcPct val="0"/>
              </a:spcAft>
              <a:buClr>
                <a:schemeClr val="tx1"/>
              </a:buClr>
              <a:buSzPct val="100000"/>
              <a:buChar char="–"/>
              <a:defRPr sz="2000">
                <a:solidFill>
                  <a:schemeClr val="tx1"/>
                </a:solidFill>
                <a:effectLst>
                  <a:outerShdw blurRad="38100" dist="38100" dir="2700000" algn="tl">
                    <a:srgbClr val="C0C0C0"/>
                  </a:outerShdw>
                </a:effectLst>
                <a:latin typeface="Times New Roman" pitchFamily="18" charset="0"/>
              </a:defRPr>
            </a:lvl8pPr>
            <a:lvl9pPr marL="3886200" indent="-228600" algn="l" rtl="0" eaLnBrk="1" fontAlgn="base" hangingPunct="1">
              <a:spcBef>
                <a:spcPct val="20000"/>
              </a:spcBef>
              <a:spcAft>
                <a:spcPct val="0"/>
              </a:spcAft>
              <a:buClr>
                <a:schemeClr val="tx1"/>
              </a:buClr>
              <a:buSzPct val="100000"/>
              <a:buChar char="–"/>
              <a:defRPr sz="2000">
                <a:solidFill>
                  <a:schemeClr val="tx1"/>
                </a:solidFill>
                <a:effectLst>
                  <a:outerShdw blurRad="38100" dist="38100" dir="2700000" algn="tl">
                    <a:srgbClr val="C0C0C0"/>
                  </a:outerShdw>
                </a:effectLst>
                <a:latin typeface="Times New Roman" pitchFamily="18" charset="0"/>
              </a:defRPr>
            </a:lvl9pPr>
          </a:lstStyle>
          <a:p>
            <a:pPr lvl="1">
              <a:buFont typeface="Wingdings" panose="05000000000000000000" pitchFamily="2" charset="2"/>
              <a:buChar char="§"/>
            </a:pPr>
            <a:r>
              <a:rPr lang="en-US" b="1" dirty="0">
                <a:solidFill>
                  <a:schemeClr val="accent6">
                    <a:lumMod val="75000"/>
                    <a:lumOff val="25000"/>
                  </a:schemeClr>
                </a:solidFill>
                <a:latin typeface="+mn-lt"/>
              </a:rPr>
              <a:t>Vision</a:t>
            </a:r>
            <a:r>
              <a:rPr lang="en-US" dirty="0">
                <a:solidFill>
                  <a:schemeClr val="accent6">
                    <a:lumMod val="75000"/>
                    <a:lumOff val="25000"/>
                  </a:schemeClr>
                </a:solidFill>
                <a:latin typeface="+mn-lt"/>
              </a:rPr>
              <a:t> - Where do we want to be 3 to 5 years into the future w/r to the purpose?</a:t>
            </a:r>
          </a:p>
          <a:p>
            <a:pPr lvl="1">
              <a:buFont typeface="Wingdings" panose="05000000000000000000" pitchFamily="2" charset="2"/>
              <a:buChar char="§"/>
            </a:pPr>
            <a:r>
              <a:rPr lang="en-US" b="1" dirty="0">
                <a:solidFill>
                  <a:schemeClr val="accent6">
                    <a:lumMod val="75000"/>
                    <a:lumOff val="25000"/>
                  </a:schemeClr>
                </a:solidFill>
                <a:latin typeface="+mn-lt"/>
              </a:rPr>
              <a:t>Strategies</a:t>
            </a:r>
            <a:r>
              <a:rPr lang="en-US" dirty="0">
                <a:solidFill>
                  <a:schemeClr val="accent6">
                    <a:lumMod val="75000"/>
                    <a:lumOff val="25000"/>
                  </a:schemeClr>
                </a:solidFill>
                <a:latin typeface="+mn-lt"/>
              </a:rPr>
              <a:t> - What steps do we plan to take or how are we going to achieve the vision?</a:t>
            </a:r>
          </a:p>
        </p:txBody>
      </p:sp>
      <p:grpSp>
        <p:nvGrpSpPr>
          <p:cNvPr id="8" name="Group 7"/>
          <p:cNvGrpSpPr/>
          <p:nvPr/>
        </p:nvGrpSpPr>
        <p:grpSpPr>
          <a:xfrm>
            <a:off x="7665069" y="3868968"/>
            <a:ext cx="2507589" cy="2507589"/>
            <a:chOff x="4439412" y="2953512"/>
            <a:chExt cx="2507589" cy="2507589"/>
          </a:xfrm>
          <a:scene3d>
            <a:camera prst="orthographicFront"/>
            <a:lightRig rig="flat" dir="t"/>
          </a:scene3d>
        </p:grpSpPr>
        <p:sp>
          <p:nvSpPr>
            <p:cNvPr id="10" name="Pie 9"/>
            <p:cNvSpPr/>
            <p:nvPr/>
          </p:nvSpPr>
          <p:spPr>
            <a:xfrm rot="10800000">
              <a:off x="4439412" y="2953512"/>
              <a:ext cx="2507589" cy="2507589"/>
            </a:xfrm>
            <a:prstGeom prst="pieWedge">
              <a:avLst/>
            </a:prstGeom>
            <a:sp3d prstMaterial="dkEdge">
              <a:bevelT w="8200" h="38100"/>
            </a:sp3d>
          </p:spPr>
          <p:style>
            <a:lnRef idx="0">
              <a:schemeClr val="lt1">
                <a:hueOff val="0"/>
                <a:satOff val="0"/>
                <a:lumOff val="0"/>
                <a:alphaOff val="0"/>
              </a:schemeClr>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sp>
        <p:sp>
          <p:nvSpPr>
            <p:cNvPr id="11" name="Pie 4"/>
            <p:cNvSpPr txBox="1"/>
            <p:nvPr/>
          </p:nvSpPr>
          <p:spPr>
            <a:xfrm rot="21600000">
              <a:off x="4439412" y="2953512"/>
              <a:ext cx="1773133" cy="1773133"/>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chemeClr val="accent6">
                      <a:lumMod val="75000"/>
                      <a:lumOff val="25000"/>
                    </a:schemeClr>
                  </a:solidFill>
                  <a:latin typeface="+mn-lt"/>
                  <a:cs typeface="Verdana"/>
                </a:rPr>
                <a:t>Ministry Action Planning Questions</a:t>
              </a:r>
            </a:p>
          </p:txBody>
        </p:sp>
      </p:grpSp>
    </p:spTree>
    <p:extLst>
      <p:ext uri="{BB962C8B-B14F-4D97-AF65-F5344CB8AC3E}">
        <p14:creationId xmlns:p14="http://schemas.microsoft.com/office/powerpoint/2010/main" val="92982318"/>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525B256-DD98-D546-8479-86F612184CF9}"/>
              </a:ext>
            </a:extLst>
          </p:cNvPr>
          <p:cNvSpPr>
            <a:spLocks noGrp="1"/>
          </p:cNvSpPr>
          <p:nvPr>
            <p:ph type="title"/>
          </p:nvPr>
        </p:nvSpPr>
        <p:spPr/>
        <p:txBody>
          <a:bodyPr/>
          <a:lstStyle/>
          <a:p>
            <a:r>
              <a:rPr lang="en-US" dirty="0">
                <a:solidFill>
                  <a:schemeClr val="tx1">
                    <a:lumMod val="75000"/>
                  </a:schemeClr>
                </a:solidFill>
              </a:rPr>
              <a:t>Passionate Spiritual Disciple</a:t>
            </a:r>
          </a:p>
        </p:txBody>
      </p:sp>
      <p:sp>
        <p:nvSpPr>
          <p:cNvPr id="5" name="Content Placeholder 4">
            <a:extLst>
              <a:ext uri="{FF2B5EF4-FFF2-40B4-BE49-F238E27FC236}">
                <a16:creationId xmlns:a16="http://schemas.microsoft.com/office/drawing/2014/main" id="{A9579389-13DB-CF4E-9171-F6A135384E28}"/>
              </a:ext>
            </a:extLst>
          </p:cNvPr>
          <p:cNvSpPr>
            <a:spLocks noGrp="1"/>
          </p:cNvSpPr>
          <p:nvPr>
            <p:ph idx="1"/>
          </p:nvPr>
        </p:nvSpPr>
        <p:spPr/>
        <p:txBody>
          <a:bodyPr>
            <a:normAutofit/>
          </a:bodyPr>
          <a:lstStyle/>
          <a:p>
            <a:r>
              <a:rPr lang="en-US" sz="3600" dirty="0">
                <a:solidFill>
                  <a:schemeClr val="tx1">
                    <a:lumMod val="75000"/>
                  </a:schemeClr>
                </a:solidFill>
              </a:rPr>
              <a:t>Definition: </a:t>
            </a:r>
          </a:p>
          <a:p>
            <a:r>
              <a:rPr lang="en-US" sz="3600" dirty="0">
                <a:solidFill>
                  <a:schemeClr val="tx1">
                    <a:lumMod val="75000"/>
                  </a:schemeClr>
                </a:solidFill>
              </a:rPr>
              <a:t>An authentic follower of Jesus as Lord, filled and embodying the Spirit's fruit</a:t>
            </a:r>
          </a:p>
          <a:p>
            <a:endParaRPr lang="en-US" sz="3600" dirty="0">
              <a:solidFill>
                <a:schemeClr val="tx1">
                  <a:lumMod val="75000"/>
                </a:schemeClr>
              </a:solidFill>
            </a:endParaRPr>
          </a:p>
          <a:p>
            <a:endParaRPr lang="en-US" sz="3600" dirty="0">
              <a:solidFill>
                <a:schemeClr val="tx1">
                  <a:lumMod val="75000"/>
                </a:schemeClr>
              </a:solidFill>
            </a:endParaRPr>
          </a:p>
        </p:txBody>
      </p:sp>
      <p:pic>
        <p:nvPicPr>
          <p:cNvPr id="3" name="Picture 2">
            <a:extLst>
              <a:ext uri="{FF2B5EF4-FFF2-40B4-BE49-F238E27FC236}">
                <a16:creationId xmlns:a16="http://schemas.microsoft.com/office/drawing/2014/main" id="{BB2FDE5F-8FCB-F24A-BFCA-D03F662BB3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96876" y="3306512"/>
            <a:ext cx="2056924" cy="3186363"/>
          </a:xfrm>
          <a:prstGeom prst="rect">
            <a:avLst/>
          </a:prstGeom>
        </p:spPr>
      </p:pic>
    </p:spTree>
    <p:extLst>
      <p:ext uri="{BB962C8B-B14F-4D97-AF65-F5344CB8AC3E}">
        <p14:creationId xmlns:p14="http://schemas.microsoft.com/office/powerpoint/2010/main" val="69702145"/>
      </p:ext>
    </p:extLst>
  </p:cSld>
  <p:clrMapOvr>
    <a:masterClrMapping/>
  </p:clrMapOvr>
  <p:transition>
    <p:fade/>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a:t>Key Leadership Questions</a:t>
            </a:r>
          </a:p>
        </p:txBody>
      </p:sp>
      <p:sp>
        <p:nvSpPr>
          <p:cNvPr id="2" name="Content Placeholder 1"/>
          <p:cNvSpPr>
            <a:spLocks noGrp="1"/>
          </p:cNvSpPr>
          <p:nvPr>
            <p:ph idx="1"/>
          </p:nvPr>
        </p:nvSpPr>
        <p:spPr>
          <a:xfrm>
            <a:off x="4495800" y="1600200"/>
            <a:ext cx="6019800" cy="3200400"/>
          </a:xfrm>
        </p:spPr>
        <p:txBody>
          <a:bodyPr>
            <a:noAutofit/>
          </a:bodyPr>
          <a:lstStyle/>
          <a:p>
            <a:r>
              <a:rPr lang="en-US" sz="2400" dirty="0"/>
              <a:t>Progress Questions</a:t>
            </a:r>
          </a:p>
          <a:p>
            <a:pPr lvl="1"/>
            <a:r>
              <a:rPr lang="en-US" b="1" dirty="0"/>
              <a:t>Measures of Progress</a:t>
            </a:r>
            <a:r>
              <a:rPr lang="en-US" dirty="0"/>
              <a:t> - How will we know if we are making progress?</a:t>
            </a:r>
          </a:p>
          <a:p>
            <a:pPr lvl="1"/>
            <a:r>
              <a:rPr lang="en-US" b="1" dirty="0"/>
              <a:t>Who</a:t>
            </a:r>
            <a:r>
              <a:rPr lang="en-US" dirty="0"/>
              <a:t> - Who is responsible for seeing an action through?</a:t>
            </a:r>
          </a:p>
          <a:p>
            <a:pPr lvl="2"/>
            <a:r>
              <a:rPr lang="en-US" sz="2400" dirty="0"/>
              <a:t>To whom are we accountable?</a:t>
            </a:r>
          </a:p>
          <a:p>
            <a:pPr lvl="1"/>
            <a:r>
              <a:rPr lang="en-US" b="1" dirty="0"/>
              <a:t>When</a:t>
            </a:r>
            <a:r>
              <a:rPr lang="en-US" dirty="0"/>
              <a:t> – By when does it need to be done?</a:t>
            </a:r>
          </a:p>
        </p:txBody>
      </p:sp>
      <p:grpSp>
        <p:nvGrpSpPr>
          <p:cNvPr id="8" name="Group 7"/>
          <p:cNvGrpSpPr/>
          <p:nvPr/>
        </p:nvGrpSpPr>
        <p:grpSpPr>
          <a:xfrm>
            <a:off x="1912012" y="3650715"/>
            <a:ext cx="2507589" cy="2507589"/>
            <a:chOff x="1815998" y="2953512"/>
            <a:chExt cx="2507589" cy="2507589"/>
          </a:xfrm>
          <a:scene3d>
            <a:camera prst="orthographicFront"/>
            <a:lightRig rig="flat" dir="t"/>
          </a:scene3d>
        </p:grpSpPr>
        <p:sp>
          <p:nvSpPr>
            <p:cNvPr id="9" name="Pie 8"/>
            <p:cNvSpPr/>
            <p:nvPr/>
          </p:nvSpPr>
          <p:spPr>
            <a:xfrm rot="16200000">
              <a:off x="1815998" y="2953512"/>
              <a:ext cx="2507589" cy="2507589"/>
            </a:xfrm>
            <a:prstGeom prst="pieWedge">
              <a:avLst/>
            </a:prstGeom>
            <a:sp3d prstMaterial="dkEdge">
              <a:bevelT w="8200" h="38100"/>
            </a:sp3d>
          </p:spPr>
          <p:style>
            <a:lnRef idx="0">
              <a:schemeClr val="lt1">
                <a:hueOff val="0"/>
                <a:satOff val="0"/>
                <a:lumOff val="0"/>
                <a:alphaOff val="0"/>
              </a:schemeClr>
            </a:lnRef>
            <a:fillRef idx="2">
              <a:schemeClr val="accent5">
                <a:hueOff val="0"/>
                <a:satOff val="0"/>
                <a:lumOff val="0"/>
                <a:alphaOff val="0"/>
              </a:schemeClr>
            </a:fillRef>
            <a:effectRef idx="1">
              <a:schemeClr val="accent5">
                <a:hueOff val="0"/>
                <a:satOff val="0"/>
                <a:lumOff val="0"/>
                <a:alphaOff val="0"/>
              </a:schemeClr>
            </a:effectRef>
            <a:fontRef idx="minor">
              <a:schemeClr val="dk1"/>
            </a:fontRef>
          </p:style>
        </p:sp>
        <p:sp>
          <p:nvSpPr>
            <p:cNvPr id="10" name="Pie 4"/>
            <p:cNvSpPr txBox="1"/>
            <p:nvPr/>
          </p:nvSpPr>
          <p:spPr>
            <a:xfrm rot="21600000">
              <a:off x="2550454" y="2953512"/>
              <a:ext cx="1773133" cy="1773133"/>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chemeClr val="accent6">
                      <a:lumMod val="75000"/>
                      <a:lumOff val="25000"/>
                    </a:schemeClr>
                  </a:solidFill>
                  <a:latin typeface="+mn-lt"/>
                  <a:cs typeface="Verdana"/>
                </a:rPr>
                <a:t>Progress</a:t>
              </a:r>
            </a:p>
            <a:p>
              <a:pPr marL="0" lvl="0" indent="0" algn="ctr" defTabSz="1066800">
                <a:lnSpc>
                  <a:spcPct val="90000"/>
                </a:lnSpc>
                <a:spcBef>
                  <a:spcPct val="0"/>
                </a:spcBef>
                <a:spcAft>
                  <a:spcPct val="35000"/>
                </a:spcAft>
                <a:buNone/>
              </a:pPr>
              <a:r>
                <a:rPr lang="en-US" sz="2400" kern="1200" dirty="0">
                  <a:solidFill>
                    <a:schemeClr val="accent6">
                      <a:lumMod val="75000"/>
                      <a:lumOff val="25000"/>
                    </a:schemeClr>
                  </a:solidFill>
                  <a:latin typeface="+mn-lt"/>
                  <a:cs typeface="Verdana"/>
                </a:rPr>
                <a:t>Questions</a:t>
              </a:r>
            </a:p>
          </p:txBody>
        </p:sp>
      </p:grpSp>
    </p:spTree>
    <p:extLst>
      <p:ext uri="{BB962C8B-B14F-4D97-AF65-F5344CB8AC3E}">
        <p14:creationId xmlns:p14="http://schemas.microsoft.com/office/powerpoint/2010/main" val="3635325114"/>
      </p:ext>
    </p:extLst>
  </p:cSld>
  <p:clrMapOvr>
    <a:masterClrMapping/>
  </p:clrMapOvr>
  <p:transition>
    <p:fade/>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Key Leadership Questions</a:t>
            </a:r>
          </a:p>
        </p:txBody>
      </p:sp>
      <p:sp>
        <p:nvSpPr>
          <p:cNvPr id="2" name="Content Placeholder 1"/>
          <p:cNvSpPr>
            <a:spLocks noGrp="1"/>
          </p:cNvSpPr>
          <p:nvPr>
            <p:ph idx="1"/>
          </p:nvPr>
        </p:nvSpPr>
        <p:spPr>
          <a:xfrm>
            <a:off x="838199" y="1549914"/>
            <a:ext cx="10311245" cy="2161164"/>
          </a:xfrm>
        </p:spPr>
        <p:txBody>
          <a:bodyPr>
            <a:noAutofit/>
          </a:bodyPr>
          <a:lstStyle/>
          <a:p>
            <a:r>
              <a:rPr lang="en-US" sz="2400" dirty="0"/>
              <a:t>Learning and Improving Questions</a:t>
            </a:r>
          </a:p>
          <a:p>
            <a:pPr lvl="1"/>
            <a:r>
              <a:rPr lang="en-US" b="1" dirty="0"/>
              <a:t>Goal</a:t>
            </a:r>
            <a:r>
              <a:rPr lang="en-US" dirty="0"/>
              <a:t> - What is our goal?</a:t>
            </a:r>
          </a:p>
          <a:p>
            <a:pPr lvl="1"/>
            <a:r>
              <a:rPr lang="en-US" b="1" dirty="0"/>
              <a:t>Plan</a:t>
            </a:r>
            <a:r>
              <a:rPr lang="en-US" dirty="0"/>
              <a:t> - What is the plan to get there?</a:t>
            </a:r>
          </a:p>
          <a:p>
            <a:pPr lvl="1"/>
            <a:r>
              <a:rPr lang="en-US" b="1" dirty="0"/>
              <a:t>Working</a:t>
            </a:r>
            <a:r>
              <a:rPr lang="en-US" dirty="0"/>
              <a:t> – How is it working for us and why?</a:t>
            </a:r>
          </a:p>
          <a:p>
            <a:pPr lvl="1"/>
            <a:r>
              <a:rPr lang="en-US" b="1" dirty="0"/>
              <a:t>Change</a:t>
            </a:r>
            <a:r>
              <a:rPr lang="en-US" dirty="0"/>
              <a:t> – What are we going to do differently or experiment with?</a:t>
            </a:r>
          </a:p>
        </p:txBody>
      </p:sp>
      <p:sp>
        <p:nvSpPr>
          <p:cNvPr id="7" name="Circular Arrow 6"/>
          <p:cNvSpPr/>
          <p:nvPr/>
        </p:nvSpPr>
        <p:spPr>
          <a:xfrm>
            <a:off x="4698960" y="3967126"/>
            <a:ext cx="1973686" cy="1716248"/>
          </a:xfrm>
          <a:prstGeom prst="circularArrow">
            <a:avLst/>
          </a:prstGeom>
          <a:solidFill>
            <a:schemeClr val="accent6"/>
          </a:solidFill>
          <a:ln w="38100"/>
          <a:scene3d>
            <a:camera prst="orthographicFront"/>
            <a:lightRig rig="flat" dir="t"/>
          </a:scene3d>
          <a:sp3d prstMaterial="dkEdge">
            <a:bevelT w="8200" h="38100"/>
          </a:sp3d>
        </p:spPr>
        <p:style>
          <a:lnRef idx="1">
            <a:schemeClr val="lt1">
              <a:hueOff val="0"/>
              <a:satOff val="0"/>
              <a:lumOff val="0"/>
              <a:alphaOff val="0"/>
            </a:schemeClr>
          </a:lnRef>
          <a:fillRef idx="2">
            <a:schemeClr val="accent2">
              <a:tint val="40000"/>
              <a:hueOff val="0"/>
              <a:satOff val="0"/>
              <a:lumOff val="0"/>
              <a:alphaOff val="0"/>
            </a:schemeClr>
          </a:fillRef>
          <a:effectRef idx="1">
            <a:schemeClr val="accent2">
              <a:tint val="40000"/>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8" name="Circular Arrow 7"/>
          <p:cNvSpPr/>
          <p:nvPr/>
        </p:nvSpPr>
        <p:spPr>
          <a:xfrm rot="10800000">
            <a:off x="4698961" y="4676149"/>
            <a:ext cx="1973686" cy="1716248"/>
          </a:xfrm>
          <a:prstGeom prst="circularArrow">
            <a:avLst/>
          </a:prstGeom>
          <a:solidFill>
            <a:schemeClr val="accent6"/>
          </a:solidFill>
          <a:ln w="38100"/>
          <a:scene3d>
            <a:camera prst="orthographicFront"/>
            <a:lightRig rig="flat" dir="t"/>
          </a:scene3d>
          <a:sp3d prstMaterial="dkEdge">
            <a:bevelT w="8200" h="38100"/>
          </a:sp3d>
        </p:spPr>
        <p:style>
          <a:lnRef idx="1">
            <a:schemeClr val="lt1">
              <a:hueOff val="0"/>
              <a:satOff val="0"/>
              <a:lumOff val="0"/>
              <a:alphaOff val="0"/>
            </a:schemeClr>
          </a:lnRef>
          <a:fillRef idx="2">
            <a:schemeClr val="accent2">
              <a:tint val="40000"/>
              <a:hueOff val="0"/>
              <a:satOff val="0"/>
              <a:lumOff val="0"/>
              <a:alphaOff val="0"/>
            </a:schemeClr>
          </a:fillRef>
          <a:effectRef idx="1">
            <a:schemeClr val="accent2">
              <a:tint val="40000"/>
              <a:hueOff val="0"/>
              <a:satOff val="0"/>
              <a:lumOff val="0"/>
              <a:alphaOff val="0"/>
            </a:schemeClr>
          </a:effectRef>
          <a:fontRef idx="minor">
            <a:schemeClr val="dk1">
              <a:hueOff val="0"/>
              <a:satOff val="0"/>
              <a:lumOff val="0"/>
              <a:alphaOff val="0"/>
            </a:schemeClr>
          </a:fontRef>
        </p:style>
      </p:sp>
      <p:sp>
        <p:nvSpPr>
          <p:cNvPr id="6" name="TextBox 5"/>
          <p:cNvSpPr txBox="1"/>
          <p:nvPr/>
        </p:nvSpPr>
        <p:spPr>
          <a:xfrm>
            <a:off x="4470373" y="4764832"/>
            <a:ext cx="2430861" cy="769441"/>
          </a:xfrm>
          <a:prstGeom prst="rect">
            <a:avLst/>
          </a:prstGeom>
          <a:noFill/>
          <a:effectLst>
            <a:glow rad="101600">
              <a:schemeClr val="accent2">
                <a:satMod val="175000"/>
                <a:alpha val="40000"/>
              </a:schemeClr>
            </a:glow>
          </a:effectLst>
        </p:spPr>
        <p:txBody>
          <a:bodyPr wrap="square" rtlCol="0">
            <a:spAutoFit/>
          </a:bodyPr>
          <a:lstStyle/>
          <a:p>
            <a:pPr algn="ctr"/>
            <a:r>
              <a:rPr lang="en-US" sz="2200" dirty="0">
                <a:solidFill>
                  <a:schemeClr val="accent6">
                    <a:lumMod val="75000"/>
                    <a:lumOff val="25000"/>
                  </a:schemeClr>
                </a:solidFill>
                <a:ea typeface="Verdana" pitchFamily="34" charset="0"/>
                <a:cs typeface="Verdana" pitchFamily="34" charset="0"/>
              </a:rPr>
              <a:t>Learning</a:t>
            </a:r>
          </a:p>
          <a:p>
            <a:pPr algn="ctr"/>
            <a:r>
              <a:rPr lang="en-US" sz="2200" dirty="0">
                <a:solidFill>
                  <a:schemeClr val="accent6">
                    <a:lumMod val="75000"/>
                    <a:lumOff val="25000"/>
                  </a:schemeClr>
                </a:solidFill>
                <a:ea typeface="Verdana" pitchFamily="34" charset="0"/>
                <a:cs typeface="Verdana" pitchFamily="34" charset="0"/>
              </a:rPr>
              <a:t>Questions</a:t>
            </a:r>
          </a:p>
        </p:txBody>
      </p:sp>
    </p:spTree>
    <p:extLst>
      <p:ext uri="{BB962C8B-B14F-4D97-AF65-F5344CB8AC3E}">
        <p14:creationId xmlns:p14="http://schemas.microsoft.com/office/powerpoint/2010/main" val="2172292458"/>
      </p:ext>
    </p:extLst>
  </p:cSld>
  <p:clrMapOvr>
    <a:masterClrMapping/>
  </p:clrMapOvr>
  <p:transition>
    <p:fade/>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 Types of Accountability</a:t>
            </a:r>
          </a:p>
        </p:txBody>
      </p:sp>
      <p:sp>
        <p:nvSpPr>
          <p:cNvPr id="3" name="Content Placeholder 2"/>
          <p:cNvSpPr>
            <a:spLocks noGrp="1"/>
          </p:cNvSpPr>
          <p:nvPr>
            <p:ph idx="1"/>
          </p:nvPr>
        </p:nvSpPr>
        <p:spPr/>
        <p:txBody>
          <a:bodyPr>
            <a:normAutofit/>
          </a:bodyPr>
          <a:lstStyle/>
          <a:p>
            <a:pPr marL="742950" indent="-742950">
              <a:buFont typeface="+mj-lt"/>
              <a:buAutoNum type="arabicPeriod"/>
            </a:pPr>
            <a:r>
              <a:rPr lang="en-US" sz="5400" dirty="0"/>
              <a:t>Formational</a:t>
            </a:r>
          </a:p>
          <a:p>
            <a:pPr marL="742950" indent="-742950">
              <a:buFont typeface="+mj-lt"/>
              <a:buAutoNum type="arabicPeriod"/>
            </a:pPr>
            <a:r>
              <a:rPr lang="en-US" sz="5400" dirty="0"/>
              <a:t>Relational</a:t>
            </a:r>
          </a:p>
          <a:p>
            <a:pPr marL="742950" indent="-742950">
              <a:buFont typeface="+mj-lt"/>
              <a:buAutoNum type="arabicPeriod"/>
            </a:pPr>
            <a:r>
              <a:rPr lang="en-US" sz="5400" dirty="0" err="1"/>
              <a:t>Missional</a:t>
            </a:r>
            <a:endParaRPr lang="en-US" sz="5400" dirty="0"/>
          </a:p>
        </p:txBody>
      </p:sp>
    </p:spTree>
    <p:extLst>
      <p:ext uri="{BB962C8B-B14F-4D97-AF65-F5344CB8AC3E}">
        <p14:creationId xmlns:p14="http://schemas.microsoft.com/office/powerpoint/2010/main" val="2588921259"/>
      </p:ext>
    </p:extLst>
  </p:cSld>
  <p:clrMapOvr>
    <a:masterClrMapping/>
  </p:clrMapOvr>
  <p:transition>
    <p:fade/>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6F3008-25E6-3F41-9EC8-300A69A21026}"/>
              </a:ext>
            </a:extLst>
          </p:cNvPr>
          <p:cNvSpPr>
            <a:spLocks noGrp="1"/>
          </p:cNvSpPr>
          <p:nvPr>
            <p:ph type="title"/>
          </p:nvPr>
        </p:nvSpPr>
        <p:spPr/>
        <p:txBody>
          <a:bodyPr/>
          <a:lstStyle/>
          <a:p>
            <a:r>
              <a:rPr lang="en-US" dirty="0"/>
              <a:t>MAP Questions</a:t>
            </a:r>
          </a:p>
        </p:txBody>
      </p:sp>
      <p:sp>
        <p:nvSpPr>
          <p:cNvPr id="5" name="Oval 4">
            <a:extLst>
              <a:ext uri="{FF2B5EF4-FFF2-40B4-BE49-F238E27FC236}">
                <a16:creationId xmlns:a16="http://schemas.microsoft.com/office/drawing/2014/main" id="{CAE5DD7B-8678-2744-B9F2-DE29F6776C30}"/>
              </a:ext>
            </a:extLst>
          </p:cNvPr>
          <p:cNvSpPr/>
          <p:nvPr/>
        </p:nvSpPr>
        <p:spPr>
          <a:xfrm>
            <a:off x="1841503" y="2197099"/>
            <a:ext cx="4432300" cy="4432300"/>
          </a:xfrm>
          <a:prstGeom prst="ellipse">
            <a:avLst/>
          </a:prstGeom>
        </p:spPr>
        <p:style>
          <a:lnRef idx="2">
            <a:schemeClr val="lt1">
              <a:hueOff val="0"/>
              <a:satOff val="0"/>
              <a:lumOff val="0"/>
              <a:alphaOff val="0"/>
            </a:schemeClr>
          </a:lnRef>
          <a:fillRef idx="1">
            <a:schemeClr val="accent1">
              <a:shade val="80000"/>
              <a:hueOff val="192395"/>
              <a:satOff val="-12851"/>
              <a:lumOff val="28317"/>
              <a:alphaOff val="0"/>
            </a:schemeClr>
          </a:fillRef>
          <a:effectRef idx="0">
            <a:schemeClr val="accent1">
              <a:shade val="80000"/>
              <a:hueOff val="192395"/>
              <a:satOff val="-12851"/>
              <a:lumOff val="28317"/>
              <a:alphaOff val="0"/>
            </a:schemeClr>
          </a:effectRef>
          <a:fontRef idx="minor">
            <a:schemeClr val="lt1"/>
          </a:fontRef>
        </p:style>
      </p:sp>
      <p:sp>
        <p:nvSpPr>
          <p:cNvPr id="6" name="Oval 5">
            <a:extLst>
              <a:ext uri="{FF2B5EF4-FFF2-40B4-BE49-F238E27FC236}">
                <a16:creationId xmlns:a16="http://schemas.microsoft.com/office/drawing/2014/main" id="{253CA7B2-5590-8246-8B77-96A7B12C617E}"/>
              </a:ext>
            </a:extLst>
          </p:cNvPr>
          <p:cNvSpPr/>
          <p:nvPr/>
        </p:nvSpPr>
        <p:spPr>
          <a:xfrm>
            <a:off x="2727963" y="3083559"/>
            <a:ext cx="2659380" cy="2659380"/>
          </a:xfrm>
          <a:prstGeom prst="ellipse">
            <a:avLst/>
          </a:prstGeom>
        </p:spPr>
        <p:style>
          <a:lnRef idx="2">
            <a:schemeClr val="lt1">
              <a:hueOff val="0"/>
              <a:satOff val="0"/>
              <a:lumOff val="0"/>
              <a:alphaOff val="0"/>
            </a:schemeClr>
          </a:lnRef>
          <a:fillRef idx="1">
            <a:schemeClr val="accent1">
              <a:shade val="80000"/>
              <a:hueOff val="96198"/>
              <a:satOff val="-6425"/>
              <a:lumOff val="14159"/>
              <a:alphaOff val="0"/>
            </a:schemeClr>
          </a:fillRef>
          <a:effectRef idx="0">
            <a:schemeClr val="accent1">
              <a:shade val="80000"/>
              <a:hueOff val="96198"/>
              <a:satOff val="-6425"/>
              <a:lumOff val="14159"/>
              <a:alphaOff val="0"/>
            </a:schemeClr>
          </a:effectRef>
          <a:fontRef idx="minor">
            <a:schemeClr val="lt1"/>
          </a:fontRef>
        </p:style>
      </p:sp>
      <p:sp>
        <p:nvSpPr>
          <p:cNvPr id="7" name="Oval 6">
            <a:extLst>
              <a:ext uri="{FF2B5EF4-FFF2-40B4-BE49-F238E27FC236}">
                <a16:creationId xmlns:a16="http://schemas.microsoft.com/office/drawing/2014/main" id="{FEA7FAE8-F20C-804A-951D-019A46CD68D5}"/>
              </a:ext>
            </a:extLst>
          </p:cNvPr>
          <p:cNvSpPr/>
          <p:nvPr/>
        </p:nvSpPr>
        <p:spPr>
          <a:xfrm>
            <a:off x="3614423" y="3970019"/>
            <a:ext cx="886460" cy="886460"/>
          </a:xfrm>
          <a:prstGeom prst="ellipse">
            <a:avLst/>
          </a:prstGeom>
        </p:spPr>
        <p:style>
          <a:lnRef idx="2">
            <a:schemeClr val="lt1">
              <a:hueOff val="0"/>
              <a:satOff val="0"/>
              <a:lumOff val="0"/>
              <a:alphaOff val="0"/>
            </a:schemeClr>
          </a:lnRef>
          <a:fillRef idx="1">
            <a:schemeClr val="accent1">
              <a:shade val="80000"/>
              <a:hueOff val="0"/>
              <a:satOff val="0"/>
              <a:lumOff val="0"/>
              <a:alphaOff val="0"/>
            </a:schemeClr>
          </a:fillRef>
          <a:effectRef idx="0">
            <a:schemeClr val="accent1">
              <a:shade val="80000"/>
              <a:hueOff val="0"/>
              <a:satOff val="0"/>
              <a:lumOff val="0"/>
              <a:alphaOff val="0"/>
            </a:schemeClr>
          </a:effectRef>
          <a:fontRef idx="minor">
            <a:schemeClr val="lt1"/>
          </a:fontRef>
        </p:style>
      </p:sp>
      <p:sp>
        <p:nvSpPr>
          <p:cNvPr id="8" name="Freeform 7">
            <a:extLst>
              <a:ext uri="{FF2B5EF4-FFF2-40B4-BE49-F238E27FC236}">
                <a16:creationId xmlns:a16="http://schemas.microsoft.com/office/drawing/2014/main" id="{16752E79-60ED-A748-8B0F-B9584F67C155}"/>
              </a:ext>
            </a:extLst>
          </p:cNvPr>
          <p:cNvSpPr/>
          <p:nvPr/>
        </p:nvSpPr>
        <p:spPr>
          <a:xfrm>
            <a:off x="7238999" y="990601"/>
            <a:ext cx="4459802" cy="1292754"/>
          </a:xfrm>
          <a:custGeom>
            <a:avLst/>
            <a:gdLst>
              <a:gd name="connsiteX0" fmla="*/ 0 w 4459802"/>
              <a:gd name="connsiteY0" fmla="*/ 0 h 1292754"/>
              <a:gd name="connsiteX1" fmla="*/ 4459802 w 4459802"/>
              <a:gd name="connsiteY1" fmla="*/ 0 h 1292754"/>
              <a:gd name="connsiteX2" fmla="*/ 4459802 w 4459802"/>
              <a:gd name="connsiteY2" fmla="*/ 1292754 h 1292754"/>
              <a:gd name="connsiteX3" fmla="*/ 0 w 4459802"/>
              <a:gd name="connsiteY3" fmla="*/ 1292754 h 1292754"/>
              <a:gd name="connsiteX4" fmla="*/ 0 w 4459802"/>
              <a:gd name="connsiteY4" fmla="*/ 0 h 1292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59802" h="1292754">
                <a:moveTo>
                  <a:pt x="0" y="0"/>
                </a:moveTo>
                <a:lnTo>
                  <a:pt x="4459802" y="0"/>
                </a:lnTo>
                <a:lnTo>
                  <a:pt x="4459802" y="1292754"/>
                </a:lnTo>
                <a:lnTo>
                  <a:pt x="0" y="129275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42240" tIns="25400" rIns="25400" bIns="25400" numCol="1" spcCol="1270" anchor="t" anchorCtr="0">
            <a:noAutofit/>
          </a:bodyPr>
          <a:lstStyle/>
          <a:p>
            <a:pPr marL="0" lvl="0" indent="0" algn="l" defTabSz="889000">
              <a:lnSpc>
                <a:spcPct val="90000"/>
              </a:lnSpc>
              <a:spcBef>
                <a:spcPct val="0"/>
              </a:spcBef>
              <a:spcAft>
                <a:spcPts val="500"/>
              </a:spcAft>
              <a:buNone/>
            </a:pPr>
            <a:r>
              <a:rPr lang="en-US" sz="2000" kern="1200" dirty="0">
                <a:solidFill>
                  <a:schemeClr val="tx1">
                    <a:lumMod val="75000"/>
                  </a:schemeClr>
                </a:solidFill>
              </a:rPr>
              <a:t>3 Core Planning Questions</a:t>
            </a:r>
          </a:p>
          <a:p>
            <a:pPr marL="171450" lvl="1" indent="-171450" algn="l" defTabSz="800100">
              <a:lnSpc>
                <a:spcPct val="90000"/>
              </a:lnSpc>
              <a:spcBef>
                <a:spcPct val="0"/>
              </a:spcBef>
              <a:spcAft>
                <a:spcPct val="15000"/>
              </a:spcAft>
              <a:buChar char="•"/>
            </a:pPr>
            <a:r>
              <a:rPr lang="en-US" sz="1800" kern="1200" dirty="0">
                <a:solidFill>
                  <a:schemeClr val="tx1">
                    <a:lumMod val="75000"/>
                  </a:schemeClr>
                </a:solidFill>
              </a:rPr>
              <a:t>From Here (Context)</a:t>
            </a:r>
          </a:p>
          <a:p>
            <a:pPr marL="171450" lvl="1" indent="-171450" algn="l" defTabSz="800100">
              <a:lnSpc>
                <a:spcPct val="90000"/>
              </a:lnSpc>
              <a:spcBef>
                <a:spcPct val="0"/>
              </a:spcBef>
              <a:spcAft>
                <a:spcPct val="15000"/>
              </a:spcAft>
              <a:buChar char="•"/>
            </a:pPr>
            <a:r>
              <a:rPr lang="en-US" sz="1800" kern="1200" dirty="0">
                <a:solidFill>
                  <a:schemeClr val="tx1">
                    <a:lumMod val="75000"/>
                  </a:schemeClr>
                </a:solidFill>
              </a:rPr>
              <a:t>To There (Vision)</a:t>
            </a:r>
          </a:p>
          <a:p>
            <a:pPr marL="171450" lvl="1" indent="-171450" algn="l" defTabSz="800100">
              <a:lnSpc>
                <a:spcPct val="90000"/>
              </a:lnSpc>
              <a:spcBef>
                <a:spcPct val="0"/>
              </a:spcBef>
              <a:spcAft>
                <a:spcPct val="15000"/>
              </a:spcAft>
              <a:buChar char="•"/>
            </a:pPr>
            <a:r>
              <a:rPr lang="en-US" sz="1800" kern="1200" dirty="0">
                <a:solidFill>
                  <a:schemeClr val="tx1">
                    <a:lumMod val="75000"/>
                  </a:schemeClr>
                </a:solidFill>
              </a:rPr>
              <a:t>Getting There (Strategies)</a:t>
            </a:r>
          </a:p>
        </p:txBody>
      </p:sp>
      <p:sp>
        <p:nvSpPr>
          <p:cNvPr id="9" name="Straight Connector 8">
            <a:extLst>
              <a:ext uri="{FF2B5EF4-FFF2-40B4-BE49-F238E27FC236}">
                <a16:creationId xmlns:a16="http://schemas.microsoft.com/office/drawing/2014/main" id="{BC429D27-030A-504E-97ED-52B555B5986F}"/>
              </a:ext>
            </a:extLst>
          </p:cNvPr>
          <p:cNvSpPr/>
          <p:nvPr/>
        </p:nvSpPr>
        <p:spPr>
          <a:xfrm>
            <a:off x="6458482" y="1366043"/>
            <a:ext cx="554037" cy="0"/>
          </a:xfrm>
          <a:prstGeom prst="line">
            <a:avLst/>
          </a:prstGeom>
          <a:ln w="38100">
            <a:solidFill>
              <a:schemeClr val="tx1">
                <a:lumMod val="75000"/>
              </a:schemeClr>
            </a:solid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0" name="Straight Connector 9">
            <a:extLst>
              <a:ext uri="{FF2B5EF4-FFF2-40B4-BE49-F238E27FC236}">
                <a16:creationId xmlns:a16="http://schemas.microsoft.com/office/drawing/2014/main" id="{B29709D1-8F3C-044F-99DF-3B7E8F90F00F}"/>
              </a:ext>
            </a:extLst>
          </p:cNvPr>
          <p:cNvSpPr/>
          <p:nvPr/>
        </p:nvSpPr>
        <p:spPr>
          <a:xfrm rot="5400000">
            <a:off x="3733726" y="1690709"/>
            <a:ext cx="3046467" cy="2398613"/>
          </a:xfrm>
          <a:prstGeom prst="line">
            <a:avLst/>
          </a:prstGeom>
          <a:ln w="38100">
            <a:solidFill>
              <a:schemeClr val="tx1">
                <a:lumMod val="75000"/>
              </a:schemeClr>
            </a:solid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1" name="Freeform 10">
            <a:extLst>
              <a:ext uri="{FF2B5EF4-FFF2-40B4-BE49-F238E27FC236}">
                <a16:creationId xmlns:a16="http://schemas.microsoft.com/office/drawing/2014/main" id="{1A95E52F-BDCC-7A46-94AA-12F8FAABA7DF}"/>
              </a:ext>
            </a:extLst>
          </p:cNvPr>
          <p:cNvSpPr/>
          <p:nvPr/>
        </p:nvSpPr>
        <p:spPr>
          <a:xfrm>
            <a:off x="7254346" y="2517240"/>
            <a:ext cx="4216403" cy="1292754"/>
          </a:xfrm>
          <a:custGeom>
            <a:avLst/>
            <a:gdLst>
              <a:gd name="connsiteX0" fmla="*/ 0 w 4216403"/>
              <a:gd name="connsiteY0" fmla="*/ 0 h 1292754"/>
              <a:gd name="connsiteX1" fmla="*/ 4216403 w 4216403"/>
              <a:gd name="connsiteY1" fmla="*/ 0 h 1292754"/>
              <a:gd name="connsiteX2" fmla="*/ 4216403 w 4216403"/>
              <a:gd name="connsiteY2" fmla="*/ 1292754 h 1292754"/>
              <a:gd name="connsiteX3" fmla="*/ 0 w 4216403"/>
              <a:gd name="connsiteY3" fmla="*/ 1292754 h 1292754"/>
              <a:gd name="connsiteX4" fmla="*/ 0 w 4216403"/>
              <a:gd name="connsiteY4" fmla="*/ 0 h 1292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6403" h="1292754">
                <a:moveTo>
                  <a:pt x="0" y="0"/>
                </a:moveTo>
                <a:lnTo>
                  <a:pt x="4216403" y="0"/>
                </a:lnTo>
                <a:lnTo>
                  <a:pt x="4216403" y="1292754"/>
                </a:lnTo>
                <a:lnTo>
                  <a:pt x="0" y="129275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42240" tIns="25400" rIns="25400" bIns="25400" numCol="1" spcCol="1270" anchor="t" anchorCtr="0">
            <a:noAutofit/>
          </a:bodyPr>
          <a:lstStyle/>
          <a:p>
            <a:pPr marL="0" lvl="0" indent="0" algn="l" defTabSz="889000">
              <a:lnSpc>
                <a:spcPct val="90000"/>
              </a:lnSpc>
              <a:spcBef>
                <a:spcPct val="0"/>
              </a:spcBef>
              <a:spcAft>
                <a:spcPts val="500"/>
              </a:spcAft>
              <a:buNone/>
            </a:pPr>
            <a:r>
              <a:rPr lang="en-US" sz="2000" kern="1200" dirty="0">
                <a:solidFill>
                  <a:schemeClr val="tx1">
                    <a:lumMod val="75000"/>
                  </a:schemeClr>
                </a:solidFill>
              </a:rPr>
              <a:t>2 Critical Planning Questions</a:t>
            </a:r>
          </a:p>
          <a:p>
            <a:pPr marL="171450" lvl="1" indent="-171450" algn="l" defTabSz="800100">
              <a:lnSpc>
                <a:spcPct val="90000"/>
              </a:lnSpc>
              <a:spcBef>
                <a:spcPct val="0"/>
              </a:spcBef>
              <a:spcAft>
                <a:spcPct val="15000"/>
              </a:spcAft>
              <a:buChar char="•"/>
            </a:pPr>
            <a:r>
              <a:rPr lang="en-US" sz="1800" kern="1200" dirty="0">
                <a:solidFill>
                  <a:schemeClr val="tx1">
                    <a:lumMod val="75000"/>
                  </a:schemeClr>
                </a:solidFill>
              </a:rPr>
              <a:t>Mission</a:t>
            </a:r>
          </a:p>
          <a:p>
            <a:pPr marL="171450" lvl="1" indent="-171450" algn="l" defTabSz="800100">
              <a:lnSpc>
                <a:spcPct val="90000"/>
              </a:lnSpc>
              <a:spcBef>
                <a:spcPct val="0"/>
              </a:spcBef>
              <a:spcAft>
                <a:spcPct val="15000"/>
              </a:spcAft>
              <a:buChar char="•"/>
            </a:pPr>
            <a:r>
              <a:rPr lang="en-US" sz="1800" kern="1200" dirty="0">
                <a:solidFill>
                  <a:schemeClr val="tx1">
                    <a:lumMod val="75000"/>
                  </a:schemeClr>
                </a:solidFill>
              </a:rPr>
              <a:t>Values</a:t>
            </a:r>
            <a:endParaRPr lang="en-US" sz="1400" kern="1200" dirty="0">
              <a:solidFill>
                <a:schemeClr val="tx1">
                  <a:lumMod val="75000"/>
                </a:schemeClr>
              </a:solidFill>
            </a:endParaRPr>
          </a:p>
        </p:txBody>
      </p:sp>
      <p:sp>
        <p:nvSpPr>
          <p:cNvPr id="12" name="Straight Connector 11">
            <a:extLst>
              <a:ext uri="{FF2B5EF4-FFF2-40B4-BE49-F238E27FC236}">
                <a16:creationId xmlns:a16="http://schemas.microsoft.com/office/drawing/2014/main" id="{4F83B62F-02F7-4146-9482-E713E4A8FBB1}"/>
              </a:ext>
            </a:extLst>
          </p:cNvPr>
          <p:cNvSpPr/>
          <p:nvPr/>
        </p:nvSpPr>
        <p:spPr>
          <a:xfrm>
            <a:off x="6458482" y="2658797"/>
            <a:ext cx="554037" cy="0"/>
          </a:xfrm>
          <a:prstGeom prst="line">
            <a:avLst/>
          </a:prstGeom>
          <a:ln w="38100">
            <a:solidFill>
              <a:schemeClr val="tx1">
                <a:lumMod val="75000"/>
              </a:schemeClr>
            </a:solid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3" name="Straight Connector 12">
            <a:extLst>
              <a:ext uri="{FF2B5EF4-FFF2-40B4-BE49-F238E27FC236}">
                <a16:creationId xmlns:a16="http://schemas.microsoft.com/office/drawing/2014/main" id="{F947732F-8F4C-FD48-B89D-FAB5E540F70D}"/>
              </a:ext>
            </a:extLst>
          </p:cNvPr>
          <p:cNvSpPr/>
          <p:nvPr/>
        </p:nvSpPr>
        <p:spPr>
          <a:xfrm rot="5400000">
            <a:off x="4387638" y="2963296"/>
            <a:ext cx="2373940" cy="1763316"/>
          </a:xfrm>
          <a:prstGeom prst="line">
            <a:avLst/>
          </a:prstGeom>
          <a:ln w="38100">
            <a:solidFill>
              <a:schemeClr val="tx1">
                <a:lumMod val="75000"/>
              </a:schemeClr>
            </a:solid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4" name="Freeform 13">
            <a:extLst>
              <a:ext uri="{FF2B5EF4-FFF2-40B4-BE49-F238E27FC236}">
                <a16:creationId xmlns:a16="http://schemas.microsoft.com/office/drawing/2014/main" id="{4A2EBF55-1D17-C74E-A809-4335BDEFD4AE}"/>
              </a:ext>
            </a:extLst>
          </p:cNvPr>
          <p:cNvSpPr/>
          <p:nvPr/>
        </p:nvSpPr>
        <p:spPr>
          <a:xfrm>
            <a:off x="7238999" y="3809995"/>
            <a:ext cx="3087163" cy="1292754"/>
          </a:xfrm>
          <a:custGeom>
            <a:avLst/>
            <a:gdLst>
              <a:gd name="connsiteX0" fmla="*/ 0 w 3087163"/>
              <a:gd name="connsiteY0" fmla="*/ 0 h 1292754"/>
              <a:gd name="connsiteX1" fmla="*/ 3087163 w 3087163"/>
              <a:gd name="connsiteY1" fmla="*/ 0 h 1292754"/>
              <a:gd name="connsiteX2" fmla="*/ 3087163 w 3087163"/>
              <a:gd name="connsiteY2" fmla="*/ 1292754 h 1292754"/>
              <a:gd name="connsiteX3" fmla="*/ 0 w 3087163"/>
              <a:gd name="connsiteY3" fmla="*/ 1292754 h 1292754"/>
              <a:gd name="connsiteX4" fmla="*/ 0 w 3087163"/>
              <a:gd name="connsiteY4" fmla="*/ 0 h 1292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7163" h="1292754">
                <a:moveTo>
                  <a:pt x="0" y="0"/>
                </a:moveTo>
                <a:lnTo>
                  <a:pt x="3087163" y="0"/>
                </a:lnTo>
                <a:lnTo>
                  <a:pt x="3087163" y="1292754"/>
                </a:lnTo>
                <a:lnTo>
                  <a:pt x="0" y="129275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42240" tIns="25400" rIns="25400" bIns="25400" numCol="1" spcCol="1270" anchor="t" anchorCtr="0">
            <a:noAutofit/>
          </a:bodyPr>
          <a:lstStyle/>
          <a:p>
            <a:pPr marL="0" lvl="0" indent="0" algn="l" defTabSz="889000">
              <a:lnSpc>
                <a:spcPct val="90000"/>
              </a:lnSpc>
              <a:spcBef>
                <a:spcPct val="0"/>
              </a:spcBef>
              <a:spcAft>
                <a:spcPts val="500"/>
              </a:spcAft>
              <a:buNone/>
            </a:pPr>
            <a:r>
              <a:rPr lang="en-US" sz="2000" kern="1200" dirty="0">
                <a:solidFill>
                  <a:schemeClr val="tx1">
                    <a:lumMod val="75000"/>
                  </a:schemeClr>
                </a:solidFill>
              </a:rPr>
              <a:t>3 Progress Questions</a:t>
            </a:r>
          </a:p>
          <a:p>
            <a:pPr marL="171450" lvl="1" indent="-171450" algn="l" defTabSz="800100">
              <a:lnSpc>
                <a:spcPct val="90000"/>
              </a:lnSpc>
              <a:spcBef>
                <a:spcPct val="0"/>
              </a:spcBef>
              <a:spcAft>
                <a:spcPts val="500"/>
              </a:spcAft>
              <a:buChar char="•"/>
            </a:pPr>
            <a:r>
              <a:rPr lang="en-US" sz="1800" kern="1200" dirty="0">
                <a:solidFill>
                  <a:schemeClr val="tx1">
                    <a:lumMod val="75000"/>
                  </a:schemeClr>
                </a:solidFill>
              </a:rPr>
              <a:t>Who</a:t>
            </a:r>
          </a:p>
          <a:p>
            <a:pPr marL="171450" lvl="1" indent="-171450" algn="l" defTabSz="800100">
              <a:lnSpc>
                <a:spcPct val="90000"/>
              </a:lnSpc>
              <a:spcBef>
                <a:spcPct val="0"/>
              </a:spcBef>
              <a:spcAft>
                <a:spcPts val="500"/>
              </a:spcAft>
              <a:buChar char="•"/>
            </a:pPr>
            <a:r>
              <a:rPr lang="en-US" sz="1800" kern="1200" dirty="0">
                <a:solidFill>
                  <a:schemeClr val="tx1">
                    <a:lumMod val="75000"/>
                  </a:schemeClr>
                </a:solidFill>
              </a:rPr>
              <a:t>When</a:t>
            </a:r>
          </a:p>
          <a:p>
            <a:pPr marL="171450" lvl="1" indent="-171450" algn="l" defTabSz="800100">
              <a:lnSpc>
                <a:spcPct val="90000"/>
              </a:lnSpc>
              <a:spcBef>
                <a:spcPct val="0"/>
              </a:spcBef>
              <a:spcAft>
                <a:spcPts val="500"/>
              </a:spcAft>
              <a:buChar char="•"/>
            </a:pPr>
            <a:r>
              <a:rPr lang="en-US" sz="1800" kern="1200" dirty="0">
                <a:solidFill>
                  <a:schemeClr val="tx1">
                    <a:lumMod val="75000"/>
                  </a:schemeClr>
                </a:solidFill>
              </a:rPr>
              <a:t>How Measure</a:t>
            </a:r>
          </a:p>
        </p:txBody>
      </p:sp>
      <p:sp>
        <p:nvSpPr>
          <p:cNvPr id="15" name="Straight Connector 14">
            <a:extLst>
              <a:ext uri="{FF2B5EF4-FFF2-40B4-BE49-F238E27FC236}">
                <a16:creationId xmlns:a16="http://schemas.microsoft.com/office/drawing/2014/main" id="{9C14F1EF-8DA4-2A46-BA91-44BE3FF57EB6}"/>
              </a:ext>
            </a:extLst>
          </p:cNvPr>
          <p:cNvSpPr/>
          <p:nvPr/>
        </p:nvSpPr>
        <p:spPr>
          <a:xfrm>
            <a:off x="6458482" y="3951551"/>
            <a:ext cx="554037" cy="0"/>
          </a:xfrm>
          <a:prstGeom prst="line">
            <a:avLst/>
          </a:prstGeom>
          <a:ln w="38100">
            <a:solidFill>
              <a:schemeClr val="tx1">
                <a:lumMod val="75000"/>
              </a:schemeClr>
            </a:solid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6" name="Straight Connector 15">
            <a:extLst>
              <a:ext uri="{FF2B5EF4-FFF2-40B4-BE49-F238E27FC236}">
                <a16:creationId xmlns:a16="http://schemas.microsoft.com/office/drawing/2014/main" id="{CDBF43B8-8A14-6C43-B873-0770A91F5938}"/>
              </a:ext>
            </a:extLst>
          </p:cNvPr>
          <p:cNvSpPr/>
          <p:nvPr/>
        </p:nvSpPr>
        <p:spPr>
          <a:xfrm rot="5400000">
            <a:off x="5042362" y="4234849"/>
            <a:ext cx="1696093" cy="1128020"/>
          </a:xfrm>
          <a:prstGeom prst="line">
            <a:avLst/>
          </a:prstGeom>
          <a:ln w="38100">
            <a:solidFill>
              <a:schemeClr val="tx1">
                <a:lumMod val="75000"/>
              </a:schemeClr>
            </a:solid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Tree>
    <p:extLst>
      <p:ext uri="{BB962C8B-B14F-4D97-AF65-F5344CB8AC3E}">
        <p14:creationId xmlns:p14="http://schemas.microsoft.com/office/powerpoint/2010/main" val="138708248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10" presetClass="entr" presetSubtype="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par>
                                <p:cTn id="25" presetID="10"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par>
                                <p:cTn id="36" presetID="10" presetClass="entr" presetSubtype="0" fill="hold"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par>
                                <p:cTn id="39" presetID="10" presetClass="entr" presetSubtype="0"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4"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1267"/>
            <a:ext cx="10515600" cy="1325563"/>
          </a:xfrm>
        </p:spPr>
        <p:txBody>
          <a:bodyPr/>
          <a:lstStyle/>
          <a:p>
            <a:r>
              <a:rPr lang="en-US" dirty="0"/>
              <a:t>8 Questions of a MAP</a:t>
            </a:r>
          </a:p>
        </p:txBody>
      </p:sp>
      <p:sp>
        <p:nvSpPr>
          <p:cNvPr id="3" name="Content Placeholder 1"/>
          <p:cNvSpPr txBox="1">
            <a:spLocks/>
          </p:cNvSpPr>
          <p:nvPr/>
        </p:nvSpPr>
        <p:spPr>
          <a:xfrm>
            <a:off x="2057400" y="1066800"/>
            <a:ext cx="8229600" cy="3048000"/>
          </a:xfrm>
          <a:prstGeom prst="rect">
            <a:avLst/>
          </a:prstGeom>
        </p:spPr>
        <p:txBody>
          <a:bodyPr>
            <a:noAutofit/>
          </a:bodyPr>
          <a:lstStyle>
            <a:lvl1pPr marL="280988" indent="-280988" algn="l" rtl="0" eaLnBrk="1" fontAlgn="base" hangingPunct="1">
              <a:spcBef>
                <a:spcPct val="20000"/>
              </a:spcBef>
              <a:spcAft>
                <a:spcPct val="0"/>
              </a:spcAft>
              <a:buClr>
                <a:srgbClr val="000099"/>
              </a:buClr>
              <a:buSzPct val="80000"/>
              <a:buFont typeface="Courier New" pitchFamily="49" charset="0"/>
              <a:buNone/>
              <a:defRPr sz="2400" b="1" kern="1200">
                <a:solidFill>
                  <a:schemeClr val="bg2"/>
                </a:solidFill>
                <a:effectLst/>
                <a:latin typeface="Verdana" pitchFamily="34" charset="0"/>
                <a:ea typeface="Verdana" pitchFamily="34" charset="0"/>
                <a:cs typeface="Verdana" pitchFamily="34" charset="0"/>
              </a:defRPr>
            </a:lvl1pPr>
            <a:lvl2pPr marL="682625" indent="-225425" algn="l" rtl="0" eaLnBrk="1" fontAlgn="base" hangingPunct="1">
              <a:spcBef>
                <a:spcPct val="20000"/>
              </a:spcBef>
              <a:spcAft>
                <a:spcPct val="0"/>
              </a:spcAft>
              <a:buClr>
                <a:srgbClr val="000099"/>
              </a:buClr>
              <a:buSzPct val="80000"/>
              <a:buFont typeface="Arial" pitchFamily="34" charset="0"/>
              <a:buChar char="•"/>
              <a:defRPr sz="2400" b="0" kern="1200">
                <a:solidFill>
                  <a:schemeClr val="bg2"/>
                </a:solidFill>
                <a:effectLst/>
                <a:latin typeface="Verdana" pitchFamily="34" charset="0"/>
                <a:ea typeface="Verdana" pitchFamily="34" charset="0"/>
                <a:cs typeface="Verdana" pitchFamily="34" charset="0"/>
              </a:defRPr>
            </a:lvl2pPr>
            <a:lvl3pPr marL="1146175" indent="-231775" algn="l" rtl="0" eaLnBrk="1" fontAlgn="base" hangingPunct="1">
              <a:spcBef>
                <a:spcPct val="20000"/>
              </a:spcBef>
              <a:spcAft>
                <a:spcPct val="0"/>
              </a:spcAft>
              <a:buClr>
                <a:srgbClr val="000099"/>
              </a:buClr>
              <a:buSzPct val="80000"/>
              <a:buFont typeface="Arial" pitchFamily="34" charset="0"/>
              <a:buChar char="•"/>
              <a:defRPr sz="2400" b="0" kern="1200" baseline="0">
                <a:solidFill>
                  <a:schemeClr val="bg2"/>
                </a:solidFill>
                <a:effectLst/>
                <a:latin typeface="Verdana" pitchFamily="34" charset="0"/>
                <a:ea typeface="Verdana" pitchFamily="34" charset="0"/>
                <a:cs typeface="Verdana" pitchFamily="34" charset="0"/>
              </a:defRPr>
            </a:lvl3pPr>
            <a:lvl4pPr marL="1600200" indent="-228600" algn="l" rtl="0" eaLnBrk="1" fontAlgn="base" hangingPunct="1">
              <a:spcBef>
                <a:spcPct val="20000"/>
              </a:spcBef>
              <a:spcAft>
                <a:spcPct val="0"/>
              </a:spcAft>
              <a:buClr>
                <a:srgbClr val="000099"/>
              </a:buClr>
              <a:buSzPct val="80000"/>
              <a:buFont typeface="Arial" pitchFamily="34" charset="0"/>
              <a:buChar char="•"/>
              <a:defRPr sz="2400" b="0" kern="1200" baseline="0">
                <a:solidFill>
                  <a:schemeClr val="bg2"/>
                </a:solidFill>
                <a:effectLst/>
                <a:latin typeface="Verdana" pitchFamily="34" charset="0"/>
                <a:ea typeface="Verdana" pitchFamily="34" charset="0"/>
                <a:cs typeface="Verdana" pitchFamily="34" charset="0"/>
              </a:defRPr>
            </a:lvl4pPr>
            <a:lvl5pPr marL="2057400" indent="-228600" algn="l" rtl="0" eaLnBrk="1" fontAlgn="base" hangingPunct="1">
              <a:spcBef>
                <a:spcPct val="20000"/>
              </a:spcBef>
              <a:spcAft>
                <a:spcPct val="0"/>
              </a:spcAft>
              <a:buClr>
                <a:schemeClr val="tx1"/>
              </a:buClr>
              <a:buSzPct val="100000"/>
              <a:buFont typeface="Courier New" pitchFamily="49" charset="0"/>
              <a:buNone/>
              <a:defRPr sz="2000">
                <a:solidFill>
                  <a:schemeClr val="bg2"/>
                </a:solidFill>
                <a:effectLst/>
                <a:latin typeface="Bookman Old Style" pitchFamily="18" charset="0"/>
              </a:defRPr>
            </a:lvl5pPr>
            <a:lvl6pPr marL="2514600" indent="-228600" algn="l" rtl="0" eaLnBrk="1" fontAlgn="base" hangingPunct="1">
              <a:spcBef>
                <a:spcPct val="20000"/>
              </a:spcBef>
              <a:spcAft>
                <a:spcPct val="0"/>
              </a:spcAft>
              <a:buClr>
                <a:schemeClr val="tx1"/>
              </a:buClr>
              <a:buSzPct val="100000"/>
              <a:buFont typeface="Courier New" pitchFamily="49" charset="0"/>
              <a:buNone/>
              <a:defRPr sz="2000">
                <a:solidFill>
                  <a:schemeClr val="bg2"/>
                </a:solidFill>
                <a:effectLst/>
                <a:latin typeface="Bookman Old Style" pitchFamily="18" charset="0"/>
              </a:defRPr>
            </a:lvl6pPr>
            <a:lvl7pPr marL="2971800" indent="-228600" algn="l" rtl="0" eaLnBrk="1" fontAlgn="base" hangingPunct="1">
              <a:spcBef>
                <a:spcPct val="20000"/>
              </a:spcBef>
              <a:spcAft>
                <a:spcPct val="0"/>
              </a:spcAft>
              <a:buClr>
                <a:schemeClr val="tx1"/>
              </a:buClr>
              <a:buSzPct val="100000"/>
              <a:buChar char="–"/>
              <a:defRPr sz="2000">
                <a:solidFill>
                  <a:schemeClr val="tx1"/>
                </a:solidFill>
                <a:effectLst>
                  <a:outerShdw blurRad="38100" dist="38100" dir="2700000" algn="tl">
                    <a:srgbClr val="C0C0C0"/>
                  </a:outerShdw>
                </a:effectLst>
                <a:latin typeface="Times New Roman" pitchFamily="18" charset="0"/>
              </a:defRPr>
            </a:lvl7pPr>
            <a:lvl8pPr marL="3429000" indent="-228600" algn="l" rtl="0" eaLnBrk="1" fontAlgn="base" hangingPunct="1">
              <a:spcBef>
                <a:spcPct val="20000"/>
              </a:spcBef>
              <a:spcAft>
                <a:spcPct val="0"/>
              </a:spcAft>
              <a:buClr>
                <a:schemeClr val="tx1"/>
              </a:buClr>
              <a:buSzPct val="100000"/>
              <a:buChar char="–"/>
              <a:defRPr sz="2000">
                <a:solidFill>
                  <a:schemeClr val="tx1"/>
                </a:solidFill>
                <a:effectLst>
                  <a:outerShdw blurRad="38100" dist="38100" dir="2700000" algn="tl">
                    <a:srgbClr val="C0C0C0"/>
                  </a:outerShdw>
                </a:effectLst>
                <a:latin typeface="Times New Roman" pitchFamily="18" charset="0"/>
              </a:defRPr>
            </a:lvl8pPr>
            <a:lvl9pPr marL="3886200" indent="-228600" algn="l" rtl="0" eaLnBrk="1" fontAlgn="base" hangingPunct="1">
              <a:spcBef>
                <a:spcPct val="20000"/>
              </a:spcBef>
              <a:spcAft>
                <a:spcPct val="0"/>
              </a:spcAft>
              <a:buClr>
                <a:schemeClr val="tx1"/>
              </a:buClr>
              <a:buSzPct val="100000"/>
              <a:buChar char="–"/>
              <a:defRPr sz="2000">
                <a:solidFill>
                  <a:schemeClr val="tx1"/>
                </a:solidFill>
                <a:effectLst>
                  <a:outerShdw blurRad="38100" dist="38100" dir="2700000" algn="tl">
                    <a:srgbClr val="C0C0C0"/>
                  </a:outerShdw>
                </a:effectLst>
                <a:latin typeface="Times New Roman" pitchFamily="18" charset="0"/>
              </a:defRPr>
            </a:lvl9pPr>
          </a:lstStyle>
          <a:p>
            <a:r>
              <a:rPr lang="en-US" sz="1800" dirty="0">
                <a:solidFill>
                  <a:schemeClr val="tx1">
                    <a:lumMod val="75000"/>
                  </a:schemeClr>
                </a:solidFill>
              </a:rPr>
              <a:t>Ministry Action Planning Questions</a:t>
            </a:r>
          </a:p>
          <a:p>
            <a:pPr lvl="1"/>
            <a:r>
              <a:rPr lang="en-US" sz="1800" b="1" dirty="0">
                <a:solidFill>
                  <a:schemeClr val="tx1">
                    <a:lumMod val="75000"/>
                  </a:schemeClr>
                </a:solidFill>
              </a:rPr>
              <a:t>Mission</a:t>
            </a:r>
            <a:r>
              <a:rPr lang="en-US" sz="1800" dirty="0">
                <a:solidFill>
                  <a:schemeClr val="tx1">
                    <a:lumMod val="75000"/>
                  </a:schemeClr>
                </a:solidFill>
              </a:rPr>
              <a:t> - What is the ministry's mission or purpose</a:t>
            </a:r>
          </a:p>
          <a:p>
            <a:pPr lvl="1"/>
            <a:r>
              <a:rPr lang="en-US" sz="1800" b="1" dirty="0">
                <a:solidFill>
                  <a:schemeClr val="tx1">
                    <a:lumMod val="75000"/>
                  </a:schemeClr>
                </a:solidFill>
              </a:rPr>
              <a:t>Values</a:t>
            </a:r>
            <a:r>
              <a:rPr lang="en-US" sz="1800" dirty="0">
                <a:solidFill>
                  <a:schemeClr val="tx1">
                    <a:lumMod val="75000"/>
                  </a:schemeClr>
                </a:solidFill>
              </a:rPr>
              <a:t> - What's most important with regard to that purpose or how we achieve that purpose?</a:t>
            </a:r>
          </a:p>
          <a:p>
            <a:pPr lvl="1"/>
            <a:r>
              <a:rPr lang="en-US" sz="1800" b="1" dirty="0">
                <a:solidFill>
                  <a:schemeClr val="tx1">
                    <a:lumMod val="75000"/>
                  </a:schemeClr>
                </a:solidFill>
              </a:rPr>
              <a:t>Context</a:t>
            </a:r>
            <a:r>
              <a:rPr lang="en-US" sz="1800" dirty="0">
                <a:solidFill>
                  <a:schemeClr val="tx1">
                    <a:lumMod val="75000"/>
                  </a:schemeClr>
                </a:solidFill>
              </a:rPr>
              <a:t> - What is the current/brutally honest reality of where we are </a:t>
            </a:r>
            <a:r>
              <a:rPr lang="en-US" sz="1800" dirty="0" err="1">
                <a:solidFill>
                  <a:schemeClr val="tx1">
                    <a:lumMod val="75000"/>
                  </a:schemeClr>
                </a:solidFill>
              </a:rPr>
              <a:t>vs</a:t>
            </a:r>
            <a:r>
              <a:rPr lang="en-US" sz="1800" dirty="0">
                <a:solidFill>
                  <a:schemeClr val="tx1">
                    <a:lumMod val="75000"/>
                  </a:schemeClr>
                </a:solidFill>
              </a:rPr>
              <a:t> this purpose?</a:t>
            </a:r>
          </a:p>
          <a:p>
            <a:pPr lvl="1"/>
            <a:r>
              <a:rPr lang="en-US" sz="1800" b="1" dirty="0">
                <a:solidFill>
                  <a:schemeClr val="tx1">
                    <a:lumMod val="75000"/>
                  </a:schemeClr>
                </a:solidFill>
              </a:rPr>
              <a:t>Vision</a:t>
            </a:r>
            <a:r>
              <a:rPr lang="en-US" sz="1800" dirty="0">
                <a:solidFill>
                  <a:schemeClr val="tx1">
                    <a:lumMod val="75000"/>
                  </a:schemeClr>
                </a:solidFill>
              </a:rPr>
              <a:t> - Where do we want to be 3 to 5 years into the future w/r to the purpose?</a:t>
            </a:r>
          </a:p>
          <a:p>
            <a:pPr lvl="1"/>
            <a:r>
              <a:rPr lang="en-US" sz="1800" b="1" dirty="0">
                <a:solidFill>
                  <a:schemeClr val="tx1">
                    <a:lumMod val="75000"/>
                  </a:schemeClr>
                </a:solidFill>
              </a:rPr>
              <a:t>Strategies</a:t>
            </a:r>
            <a:r>
              <a:rPr lang="en-US" sz="1800" dirty="0">
                <a:solidFill>
                  <a:schemeClr val="tx1">
                    <a:lumMod val="75000"/>
                  </a:schemeClr>
                </a:solidFill>
              </a:rPr>
              <a:t> - What steps do we plan to take or how are we going to achieve the vision?</a:t>
            </a:r>
          </a:p>
          <a:p>
            <a:r>
              <a:rPr lang="en-US" sz="1800" dirty="0">
                <a:solidFill>
                  <a:schemeClr val="tx1">
                    <a:lumMod val="75000"/>
                  </a:schemeClr>
                </a:solidFill>
              </a:rPr>
              <a:t>Progress Questions for each Strategy</a:t>
            </a:r>
          </a:p>
          <a:p>
            <a:pPr lvl="1"/>
            <a:r>
              <a:rPr lang="en-US" sz="1800" b="1" dirty="0">
                <a:solidFill>
                  <a:schemeClr val="tx1">
                    <a:lumMod val="75000"/>
                  </a:schemeClr>
                </a:solidFill>
              </a:rPr>
              <a:t>Measures of Progress</a:t>
            </a:r>
            <a:r>
              <a:rPr lang="en-US" sz="1800" dirty="0">
                <a:solidFill>
                  <a:schemeClr val="tx1">
                    <a:lumMod val="75000"/>
                  </a:schemeClr>
                </a:solidFill>
              </a:rPr>
              <a:t> - How will we know if we are making progress?</a:t>
            </a:r>
          </a:p>
          <a:p>
            <a:pPr lvl="1"/>
            <a:r>
              <a:rPr lang="en-US" sz="1800" b="1" dirty="0">
                <a:solidFill>
                  <a:schemeClr val="tx1">
                    <a:lumMod val="75000"/>
                  </a:schemeClr>
                </a:solidFill>
              </a:rPr>
              <a:t>Who</a:t>
            </a:r>
            <a:r>
              <a:rPr lang="en-US" sz="1800" dirty="0">
                <a:solidFill>
                  <a:schemeClr val="tx1">
                    <a:lumMod val="75000"/>
                  </a:schemeClr>
                </a:solidFill>
              </a:rPr>
              <a:t> - Who is responsible for seeing an action through?</a:t>
            </a:r>
          </a:p>
          <a:p>
            <a:pPr lvl="2"/>
            <a:r>
              <a:rPr lang="en-US" sz="1800" dirty="0">
                <a:solidFill>
                  <a:schemeClr val="tx1">
                    <a:lumMod val="75000"/>
                  </a:schemeClr>
                </a:solidFill>
              </a:rPr>
              <a:t>To whom are we accountable?</a:t>
            </a:r>
          </a:p>
          <a:p>
            <a:pPr lvl="1"/>
            <a:r>
              <a:rPr lang="en-US" sz="1800" b="1" dirty="0">
                <a:solidFill>
                  <a:schemeClr val="tx1">
                    <a:lumMod val="75000"/>
                  </a:schemeClr>
                </a:solidFill>
              </a:rPr>
              <a:t>When</a:t>
            </a:r>
            <a:r>
              <a:rPr lang="en-US" sz="1800" dirty="0">
                <a:solidFill>
                  <a:schemeClr val="tx1">
                    <a:lumMod val="75000"/>
                  </a:schemeClr>
                </a:solidFill>
              </a:rPr>
              <a:t> – By when does it need to be done?</a:t>
            </a:r>
          </a:p>
          <a:p>
            <a:pPr lvl="1"/>
            <a:endParaRPr lang="en-US" sz="1800" dirty="0">
              <a:solidFill>
                <a:schemeClr val="tx1">
                  <a:lumMod val="75000"/>
                </a:schemeClr>
              </a:solidFill>
            </a:endParaRPr>
          </a:p>
          <a:p>
            <a:pPr lvl="1"/>
            <a:endParaRPr lang="en-US" sz="1800" dirty="0">
              <a:solidFill>
                <a:schemeClr val="tx1">
                  <a:lumMod val="75000"/>
                </a:schemeClr>
              </a:solidFill>
            </a:endParaRPr>
          </a:p>
        </p:txBody>
      </p:sp>
    </p:spTree>
    <p:extLst>
      <p:ext uri="{BB962C8B-B14F-4D97-AF65-F5344CB8AC3E}">
        <p14:creationId xmlns:p14="http://schemas.microsoft.com/office/powerpoint/2010/main" val="1997406561"/>
      </p:ext>
    </p:extLst>
  </p:cSld>
  <p:clrMapOvr>
    <a:masterClrMapping/>
  </p:clrMapOvr>
  <p:transition spd="med">
    <p:fade/>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Content Placeholder 16">
            <a:extLst>
              <a:ext uri="{FF2B5EF4-FFF2-40B4-BE49-F238E27FC236}">
                <a16:creationId xmlns:a16="http://schemas.microsoft.com/office/drawing/2014/main" id="{2EB67963-1476-E849-9881-5BF8EF6778E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91855" y="152400"/>
            <a:ext cx="4991502" cy="6553200"/>
          </a:xfrm>
        </p:spPr>
      </p:pic>
      <p:pic>
        <p:nvPicPr>
          <p:cNvPr id="6" name="Picture 5">
            <a:extLst>
              <a:ext uri="{FF2B5EF4-FFF2-40B4-BE49-F238E27FC236}">
                <a16:creationId xmlns:a16="http://schemas.microsoft.com/office/drawing/2014/main" id="{D5A4BA6D-717D-E148-B8AD-BED46B177F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652" y="152400"/>
            <a:ext cx="4288744" cy="6553200"/>
          </a:xfrm>
          <a:prstGeom prst="rect">
            <a:avLst/>
          </a:prstGeom>
        </p:spPr>
      </p:pic>
    </p:spTree>
    <p:extLst>
      <p:ext uri="{BB962C8B-B14F-4D97-AF65-F5344CB8AC3E}">
        <p14:creationId xmlns:p14="http://schemas.microsoft.com/office/powerpoint/2010/main" val="3500817543"/>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9EFCFF-E433-0C46-A26E-74A9DEEEBA8D}"/>
              </a:ext>
            </a:extLst>
          </p:cNvPr>
          <p:cNvSpPr>
            <a:spLocks noGrp="1"/>
          </p:cNvSpPr>
          <p:nvPr>
            <p:ph type="title"/>
          </p:nvPr>
        </p:nvSpPr>
        <p:spPr/>
        <p:txBody>
          <a:bodyPr/>
          <a:lstStyle/>
          <a:p>
            <a:r>
              <a:rPr lang="en-US" dirty="0"/>
              <a:t>PSD Fruit</a:t>
            </a:r>
          </a:p>
        </p:txBody>
      </p:sp>
      <p:sp>
        <p:nvSpPr>
          <p:cNvPr id="3" name="Content Placeholder 2">
            <a:extLst>
              <a:ext uri="{FF2B5EF4-FFF2-40B4-BE49-F238E27FC236}">
                <a16:creationId xmlns:a16="http://schemas.microsoft.com/office/drawing/2014/main" id="{83ED37C7-E65D-3248-AE7B-BBD0A91C9BED}"/>
              </a:ext>
            </a:extLst>
          </p:cNvPr>
          <p:cNvSpPr>
            <a:spLocks noGrp="1"/>
          </p:cNvSpPr>
          <p:nvPr>
            <p:ph idx="1"/>
          </p:nvPr>
        </p:nvSpPr>
        <p:spPr>
          <a:xfrm>
            <a:off x="838199" y="1825625"/>
            <a:ext cx="10777151" cy="4351338"/>
          </a:xfrm>
        </p:spPr>
        <p:txBody>
          <a:bodyPr/>
          <a:lstStyle/>
          <a:p>
            <a:r>
              <a:rPr lang="en-US" dirty="0"/>
              <a:t>What is the fruit? Maturing/Growing in:</a:t>
            </a:r>
          </a:p>
          <a:p>
            <a:r>
              <a:rPr lang="en-US" dirty="0"/>
              <a:t>	</a:t>
            </a:r>
            <a:r>
              <a:rPr lang="en-US" i="1" dirty="0"/>
              <a:t>Spiritual Health</a:t>
            </a:r>
          </a:p>
          <a:p>
            <a:pPr marL="1714500" lvl="2" indent="-571500">
              <a:buFont typeface="Arial" panose="020B0604020202020204" pitchFamily="34" charset="0"/>
              <a:buChar char="•"/>
            </a:pPr>
            <a:r>
              <a:rPr lang="en-US" sz="2400" i="1" dirty="0"/>
              <a:t>Holy Spirit show me one way I can abide more deeply in Jesus</a:t>
            </a:r>
          </a:p>
          <a:p>
            <a:r>
              <a:rPr lang="en-US" i="1" dirty="0"/>
              <a:t>	Relational Health</a:t>
            </a:r>
          </a:p>
          <a:p>
            <a:pPr marL="1714500" lvl="2" indent="-571500">
              <a:buFont typeface="Arial" panose="020B0604020202020204" pitchFamily="34" charset="0"/>
              <a:buChar char="•"/>
            </a:pPr>
            <a:r>
              <a:rPr lang="en-US" sz="2400" i="1" dirty="0"/>
              <a:t>Show me 1 relationship where I can bear the Spirit’s fruit more</a:t>
            </a:r>
          </a:p>
          <a:p>
            <a:r>
              <a:rPr lang="en-US" i="1" dirty="0"/>
              <a:t>	Missional Health</a:t>
            </a:r>
          </a:p>
          <a:p>
            <a:pPr marL="1714500" lvl="2" indent="-571500">
              <a:buFont typeface="Arial" panose="020B0604020202020204" pitchFamily="34" charset="0"/>
              <a:buChar char="•"/>
            </a:pPr>
            <a:r>
              <a:rPr lang="en-US" sz="2400" i="1" dirty="0"/>
              <a:t>Holy Spirit show me one way I can join Jesus in mission</a:t>
            </a:r>
          </a:p>
          <a:p>
            <a:endParaRPr lang="en-US" dirty="0"/>
          </a:p>
          <a:p>
            <a:endParaRPr lang="en-US" dirty="0"/>
          </a:p>
        </p:txBody>
      </p:sp>
      <p:pic>
        <p:nvPicPr>
          <p:cNvPr id="4" name="Picture 3">
            <a:extLst>
              <a:ext uri="{FF2B5EF4-FFF2-40B4-BE49-F238E27FC236}">
                <a16:creationId xmlns:a16="http://schemas.microsoft.com/office/drawing/2014/main" id="{47E4F1F2-7F1A-BF4B-A16B-62E5B1E54D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99030" y="199115"/>
            <a:ext cx="1668379" cy="2584471"/>
          </a:xfrm>
          <a:prstGeom prst="rect">
            <a:avLst/>
          </a:prstGeom>
        </p:spPr>
      </p:pic>
    </p:spTree>
    <p:extLst>
      <p:ext uri="{BB962C8B-B14F-4D97-AF65-F5344CB8AC3E}">
        <p14:creationId xmlns:p14="http://schemas.microsoft.com/office/powerpoint/2010/main" val="27635364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525B256-DD98-D546-8479-86F612184CF9}"/>
              </a:ext>
            </a:extLst>
          </p:cNvPr>
          <p:cNvSpPr>
            <a:spLocks noGrp="1"/>
          </p:cNvSpPr>
          <p:nvPr>
            <p:ph type="title"/>
          </p:nvPr>
        </p:nvSpPr>
        <p:spPr/>
        <p:txBody>
          <a:bodyPr/>
          <a:lstStyle/>
          <a:p>
            <a:r>
              <a:rPr lang="en-US" dirty="0">
                <a:solidFill>
                  <a:schemeClr val="tx1">
                    <a:lumMod val="75000"/>
                  </a:schemeClr>
                </a:solidFill>
              </a:rPr>
              <a:t>Vital Sign: Accountability</a:t>
            </a:r>
          </a:p>
        </p:txBody>
      </p:sp>
      <p:sp>
        <p:nvSpPr>
          <p:cNvPr id="5" name="Content Placeholder 4">
            <a:extLst>
              <a:ext uri="{FF2B5EF4-FFF2-40B4-BE49-F238E27FC236}">
                <a16:creationId xmlns:a16="http://schemas.microsoft.com/office/drawing/2014/main" id="{A9579389-13DB-CF4E-9171-F6A135384E28}"/>
              </a:ext>
            </a:extLst>
          </p:cNvPr>
          <p:cNvSpPr>
            <a:spLocks noGrp="1"/>
          </p:cNvSpPr>
          <p:nvPr>
            <p:ph idx="1"/>
          </p:nvPr>
        </p:nvSpPr>
        <p:spPr>
          <a:xfrm>
            <a:off x="838200" y="2646947"/>
            <a:ext cx="10515600" cy="3530016"/>
          </a:xfrm>
        </p:spPr>
        <p:txBody>
          <a:bodyPr>
            <a:normAutofit/>
          </a:bodyPr>
          <a:lstStyle/>
          <a:p>
            <a:pPr algn="ctr"/>
            <a:r>
              <a:rPr lang="en-US" sz="3600" dirty="0">
                <a:solidFill>
                  <a:schemeClr val="tx1">
                    <a:lumMod val="75000"/>
                  </a:schemeClr>
                </a:solidFill>
              </a:rPr>
              <a:t>A PSD is in relationship where they are </a:t>
            </a:r>
            <a:r>
              <a:rPr lang="en-US" sz="3600" u="sng" dirty="0">
                <a:solidFill>
                  <a:schemeClr val="tx1">
                    <a:lumMod val="75000"/>
                  </a:schemeClr>
                </a:solidFill>
              </a:rPr>
              <a:t>accountable</a:t>
            </a:r>
            <a:r>
              <a:rPr lang="en-US" sz="3600" dirty="0">
                <a:solidFill>
                  <a:schemeClr val="tx1">
                    <a:lumMod val="75000"/>
                  </a:schemeClr>
                </a:solidFill>
              </a:rPr>
              <a:t> to spiritual, relational, and missional health.</a:t>
            </a:r>
          </a:p>
          <a:p>
            <a:pPr algn="ctr"/>
            <a:endParaRPr lang="en-US" sz="3600" dirty="0">
              <a:solidFill>
                <a:schemeClr val="tx1">
                  <a:lumMod val="75000"/>
                </a:schemeClr>
              </a:solidFill>
            </a:endParaRPr>
          </a:p>
        </p:txBody>
      </p:sp>
      <p:pic>
        <p:nvPicPr>
          <p:cNvPr id="6" name="Picture 5">
            <a:extLst>
              <a:ext uri="{FF2B5EF4-FFF2-40B4-BE49-F238E27FC236}">
                <a16:creationId xmlns:a16="http://schemas.microsoft.com/office/drawing/2014/main" id="{9BA7ECD7-D1D9-5C4C-8F38-E3DB95633A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99030" y="199115"/>
            <a:ext cx="1668379" cy="2584471"/>
          </a:xfrm>
          <a:prstGeom prst="rect">
            <a:avLst/>
          </a:prstGeom>
        </p:spPr>
      </p:pic>
    </p:spTree>
    <p:extLst>
      <p:ext uri="{BB962C8B-B14F-4D97-AF65-F5344CB8AC3E}">
        <p14:creationId xmlns:p14="http://schemas.microsoft.com/office/powerpoint/2010/main" val="3270153170"/>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786"/>
        <p:cNvGrpSpPr/>
        <p:nvPr/>
      </p:nvGrpSpPr>
      <p:grpSpPr>
        <a:xfrm>
          <a:off x="0" y="0"/>
          <a:ext cx="0" cy="0"/>
          <a:chOff x="0" y="0"/>
          <a:chExt cx="0" cy="0"/>
        </a:xfrm>
      </p:grpSpPr>
      <p:sp>
        <p:nvSpPr>
          <p:cNvPr id="787" name="Google Shape;787;p123"/>
          <p:cNvSpPr txBox="1">
            <a:spLocks noGrp="1"/>
          </p:cNvSpPr>
          <p:nvPr>
            <p:ph type="ctrTitle"/>
          </p:nvPr>
        </p:nvSpPr>
        <p:spPr>
          <a:xfrm>
            <a:off x="3373437" y="-55359"/>
            <a:ext cx="8261116" cy="1151076"/>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dk1"/>
              </a:buClr>
              <a:buSzPts val="6000"/>
              <a:buFont typeface="Trebuchet MS"/>
              <a:buNone/>
            </a:pPr>
            <a:r>
              <a:rPr lang="en-US" dirty="0"/>
              <a:t>    Spiritual Formation</a:t>
            </a:r>
            <a:endParaRPr dirty="0"/>
          </a:p>
        </p:txBody>
      </p:sp>
      <p:sp>
        <p:nvSpPr>
          <p:cNvPr id="2" name="Picture Placeholder 1">
            <a:extLst>
              <a:ext uri="{FF2B5EF4-FFF2-40B4-BE49-F238E27FC236}">
                <a16:creationId xmlns:a16="http://schemas.microsoft.com/office/drawing/2014/main" id="{BB3B0809-094A-F84B-9F2E-6C85AD4B143E}"/>
              </a:ext>
            </a:extLst>
          </p:cNvPr>
          <p:cNvSpPr>
            <a:spLocks noGrp="1"/>
          </p:cNvSpPr>
          <p:nvPr>
            <p:ph type="pic" sz="quarter" idx="13"/>
          </p:nvPr>
        </p:nvSpPr>
        <p:spPr/>
      </p:sp>
      <p:sp>
        <p:nvSpPr>
          <p:cNvPr id="788" name="Google Shape;788;p123"/>
          <p:cNvSpPr txBox="1"/>
          <p:nvPr/>
        </p:nvSpPr>
        <p:spPr>
          <a:xfrm>
            <a:off x="4280150" y="1839809"/>
            <a:ext cx="7549899" cy="3226225"/>
          </a:xfrm>
          <a:prstGeom prst="rect">
            <a:avLst/>
          </a:prstGeom>
          <a:noFill/>
          <a:ln>
            <a:noFill/>
          </a:ln>
        </p:spPr>
        <p:txBody>
          <a:bodyPr spcFirstLastPara="1" wrap="square" lIns="91425" tIns="45700" rIns="91425" bIns="45700" anchor="t" anchorCtr="0">
            <a:noAutofit/>
          </a:bodyPr>
          <a:lstStyle/>
          <a:p>
            <a:pPr lvl="0">
              <a:lnSpc>
                <a:spcPct val="90000"/>
              </a:lnSpc>
              <a:buClr>
                <a:srgbClr val="506294"/>
              </a:buClr>
              <a:buSzPts val="3600"/>
            </a:pPr>
            <a:r>
              <a:rPr lang="en-US" sz="3600" dirty="0">
                <a:solidFill>
                  <a:srgbClr val="506294"/>
                </a:solidFill>
                <a:ea typeface="Trebuchet MS"/>
                <a:cs typeface="Trebuchet MS"/>
                <a:sym typeface="Trebuchet MS"/>
              </a:rPr>
              <a:t>Spiritual formation is the process of being conformed to the image of Christ for the sake of others.</a:t>
            </a:r>
          </a:p>
          <a:p>
            <a:pPr lvl="0">
              <a:lnSpc>
                <a:spcPct val="90000"/>
              </a:lnSpc>
              <a:buClr>
                <a:srgbClr val="506294"/>
              </a:buClr>
              <a:buSzPts val="3600"/>
            </a:pPr>
            <a:endParaRPr lang="en-US" sz="3600" dirty="0">
              <a:solidFill>
                <a:srgbClr val="506294"/>
              </a:solidFill>
              <a:ea typeface="Trebuchet MS"/>
              <a:cs typeface="Trebuchet MS"/>
              <a:sym typeface="Trebuchet MS"/>
            </a:endParaRPr>
          </a:p>
          <a:p>
            <a:pPr lvl="0">
              <a:lnSpc>
                <a:spcPct val="90000"/>
              </a:lnSpc>
              <a:buClr>
                <a:srgbClr val="506294"/>
              </a:buClr>
              <a:buSzPts val="3600"/>
            </a:pPr>
            <a:r>
              <a:rPr lang="en-US" sz="3600" dirty="0">
                <a:solidFill>
                  <a:srgbClr val="506294"/>
                </a:solidFill>
                <a:sym typeface="Trebuchet MS"/>
              </a:rPr>
              <a:t>	- Mulholland</a:t>
            </a:r>
            <a:endParaRPr lang="en-US" sz="3600" dirty="0"/>
          </a:p>
        </p:txBody>
      </p:sp>
      <p:pic>
        <p:nvPicPr>
          <p:cNvPr id="789" name="Google Shape;789;p123"/>
          <p:cNvPicPr preferRelativeResize="0"/>
          <p:nvPr/>
        </p:nvPicPr>
        <p:blipFill rotWithShape="1">
          <a:blip r:embed="rId3">
            <a:alphaModFix/>
          </a:blip>
          <a:srcRect/>
          <a:stretch/>
        </p:blipFill>
        <p:spPr>
          <a:xfrm>
            <a:off x="557447" y="410818"/>
            <a:ext cx="3430856" cy="5181599"/>
          </a:xfrm>
          <a:prstGeom prst="rect">
            <a:avLst/>
          </a:prstGeom>
          <a:noFill/>
          <a:ln>
            <a:noFill/>
          </a:ln>
        </p:spPr>
      </p:pic>
    </p:spTree>
    <p:extLst>
      <p:ext uri="{BB962C8B-B14F-4D97-AF65-F5344CB8AC3E}">
        <p14:creationId xmlns:p14="http://schemas.microsoft.com/office/powerpoint/2010/main" val="4077018169"/>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b="15680"/>
          <a:stretch/>
        </p:blipFill>
        <p:spPr>
          <a:xfrm>
            <a:off x="0" y="0"/>
            <a:ext cx="12197842" cy="6858001"/>
          </a:xfrm>
          <a:prstGeom prst="rect">
            <a:avLst/>
          </a:prstGeom>
        </p:spPr>
      </p:pic>
      <p:sp>
        <p:nvSpPr>
          <p:cNvPr id="4" name="Rectangle 3"/>
          <p:cNvSpPr/>
          <p:nvPr/>
        </p:nvSpPr>
        <p:spPr>
          <a:xfrm>
            <a:off x="842213" y="0"/>
            <a:ext cx="6087979" cy="6858000"/>
          </a:xfrm>
          <a:prstGeom prst="rect">
            <a:avLst/>
          </a:prstGeom>
          <a:gradFill>
            <a:gsLst>
              <a:gs pos="60000">
                <a:schemeClr val="accent1">
                  <a:lumMod val="5000"/>
                  <a:lumOff val="95000"/>
                </a:schemeClr>
              </a:gs>
              <a:gs pos="100000">
                <a:srgbClr val="FFFFFF">
                  <a:alpha val="3922"/>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275" name="Rectangle 2"/>
          <p:cNvSpPr>
            <a:spLocks noGrp="1" noChangeArrowheads="1"/>
          </p:cNvSpPr>
          <p:nvPr>
            <p:ph type="title"/>
          </p:nvPr>
        </p:nvSpPr>
        <p:spPr>
          <a:xfrm>
            <a:off x="838200" y="365125"/>
            <a:ext cx="6091992" cy="1325563"/>
          </a:xfrm>
        </p:spPr>
        <p:txBody>
          <a:bodyPr>
            <a:normAutofit/>
          </a:bodyPr>
          <a:lstStyle/>
          <a:p>
            <a:pPr algn="ctr"/>
            <a:r>
              <a:rPr lang="en-US" sz="4800" dirty="0">
                <a:solidFill>
                  <a:srgbClr val="506294"/>
                </a:solidFill>
                <a:effectLst>
                  <a:outerShdw blurRad="38100" dist="38100" dir="2700000" algn="tl">
                    <a:srgbClr val="000000">
                      <a:alpha val="43137"/>
                    </a:srgbClr>
                  </a:outerShdw>
                </a:effectLst>
                <a:latin typeface="Trebuchet MS" panose="020B0603020202020204" pitchFamily="34" charset="0"/>
              </a:rPr>
              <a:t>Spiritual Formation</a:t>
            </a: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78208" y="5819644"/>
            <a:ext cx="1088138" cy="743714"/>
          </a:xfrm>
          <a:prstGeom prst="rect">
            <a:avLst/>
          </a:prstGeom>
        </p:spPr>
      </p:pic>
      <p:sp>
        <p:nvSpPr>
          <p:cNvPr id="2" name="Rectangle 1"/>
          <p:cNvSpPr/>
          <p:nvPr/>
        </p:nvSpPr>
        <p:spPr>
          <a:xfrm>
            <a:off x="1053195" y="1763738"/>
            <a:ext cx="5666014" cy="3847207"/>
          </a:xfrm>
          <a:prstGeom prst="rect">
            <a:avLst/>
          </a:prstGeom>
        </p:spPr>
        <p:txBody>
          <a:bodyPr wrap="square">
            <a:spAutoFit/>
          </a:bodyPr>
          <a:lstStyle/>
          <a:p>
            <a:r>
              <a:rPr lang="en-US" sz="2800" dirty="0"/>
              <a:t> “</a:t>
            </a:r>
            <a:r>
              <a:rPr lang="en-US" sz="2400" baseline="30000" dirty="0">
                <a:latin typeface="Trebuchet MS" panose="020B0603020202020204" pitchFamily="34" charset="0"/>
              </a:rPr>
              <a:t>17</a:t>
            </a:r>
            <a:r>
              <a:rPr lang="en-US" sz="2400" dirty="0">
                <a:latin typeface="Trebuchet MS" panose="020B0603020202020204" pitchFamily="34" charset="0"/>
              </a:rPr>
              <a:t>Now the Lord is the Spirit, and where the Spirit of the Lord is, there is freedom. </a:t>
            </a:r>
            <a:r>
              <a:rPr lang="en-US" sz="2400" baseline="30000" dirty="0">
                <a:latin typeface="Trebuchet MS" panose="020B0603020202020204" pitchFamily="34" charset="0"/>
              </a:rPr>
              <a:t>18</a:t>
            </a:r>
            <a:r>
              <a:rPr lang="en-US" sz="2400" dirty="0">
                <a:latin typeface="Trebuchet MS" panose="020B0603020202020204" pitchFamily="34" charset="0"/>
              </a:rPr>
              <a:t> And all of us, with unveiled faces, seeing the glory of the Lord as though reflected in a mirror, are </a:t>
            </a:r>
            <a:r>
              <a:rPr lang="en-US" sz="2400" b="1" i="1" dirty="0">
                <a:latin typeface="Trebuchet MS" panose="020B0603020202020204" pitchFamily="34" charset="0"/>
              </a:rPr>
              <a:t>being transformed </a:t>
            </a:r>
            <a:r>
              <a:rPr lang="en-US" sz="2400" dirty="0">
                <a:latin typeface="Trebuchet MS" panose="020B0603020202020204" pitchFamily="34" charset="0"/>
              </a:rPr>
              <a:t>into the same image from one degree of glory to another; for this comes from the Lord, the Spirit.” </a:t>
            </a:r>
          </a:p>
          <a:p>
            <a:endParaRPr lang="en-US" sz="2400" dirty="0">
              <a:latin typeface="Trebuchet MS" panose="020B0603020202020204" pitchFamily="34" charset="0"/>
            </a:endParaRPr>
          </a:p>
          <a:p>
            <a:pPr algn="r"/>
            <a:r>
              <a:rPr lang="en-US" sz="2400" dirty="0">
                <a:latin typeface="Trebuchet MS" panose="020B0603020202020204" pitchFamily="34" charset="0"/>
              </a:rPr>
              <a:t> </a:t>
            </a:r>
            <a:r>
              <a:rPr lang="en-US" sz="2400" baseline="30000" dirty="0">
                <a:latin typeface="Trebuchet MS" panose="020B0603020202020204" pitchFamily="34" charset="0"/>
              </a:rPr>
              <a:t>NRS</a:t>
            </a:r>
            <a:r>
              <a:rPr lang="en-US" sz="2400" dirty="0">
                <a:latin typeface="Trebuchet MS" panose="020B0603020202020204" pitchFamily="34" charset="0"/>
              </a:rPr>
              <a:t> 2 Corinthians 3:17-18</a:t>
            </a:r>
          </a:p>
        </p:txBody>
      </p:sp>
    </p:spTree>
    <p:extLst>
      <p:ext uri="{BB962C8B-B14F-4D97-AF65-F5344CB8AC3E}">
        <p14:creationId xmlns:p14="http://schemas.microsoft.com/office/powerpoint/2010/main" val="4069031579"/>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786"/>
        <p:cNvGrpSpPr/>
        <p:nvPr/>
      </p:nvGrpSpPr>
      <p:grpSpPr>
        <a:xfrm>
          <a:off x="0" y="0"/>
          <a:ext cx="0" cy="0"/>
          <a:chOff x="0" y="0"/>
          <a:chExt cx="0" cy="0"/>
        </a:xfrm>
      </p:grpSpPr>
      <p:sp>
        <p:nvSpPr>
          <p:cNvPr id="787" name="Google Shape;787;p123"/>
          <p:cNvSpPr txBox="1">
            <a:spLocks noGrp="1"/>
          </p:cNvSpPr>
          <p:nvPr>
            <p:ph type="ctrTitle"/>
          </p:nvPr>
        </p:nvSpPr>
        <p:spPr>
          <a:xfrm>
            <a:off x="2490553" y="-55359"/>
            <a:ext cx="9144000" cy="1151076"/>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dk1"/>
              </a:buClr>
              <a:buSzPts val="6000"/>
              <a:buFont typeface="Trebuchet MS"/>
              <a:buNone/>
            </a:pPr>
            <a:r>
              <a:rPr lang="en-US" dirty="0"/>
              <a:t>    Spiritual Growth</a:t>
            </a:r>
            <a:endParaRPr dirty="0"/>
          </a:p>
        </p:txBody>
      </p:sp>
      <p:sp>
        <p:nvSpPr>
          <p:cNvPr id="2" name="Picture Placeholder 1">
            <a:extLst>
              <a:ext uri="{FF2B5EF4-FFF2-40B4-BE49-F238E27FC236}">
                <a16:creationId xmlns:a16="http://schemas.microsoft.com/office/drawing/2014/main" id="{BB3B0809-094A-F84B-9F2E-6C85AD4B143E}"/>
              </a:ext>
            </a:extLst>
          </p:cNvPr>
          <p:cNvSpPr>
            <a:spLocks noGrp="1"/>
          </p:cNvSpPr>
          <p:nvPr>
            <p:ph type="pic" sz="quarter" idx="13"/>
          </p:nvPr>
        </p:nvSpPr>
        <p:spPr/>
      </p:sp>
      <p:sp>
        <p:nvSpPr>
          <p:cNvPr id="788" name="Google Shape;788;p123"/>
          <p:cNvSpPr txBox="1"/>
          <p:nvPr/>
        </p:nvSpPr>
        <p:spPr>
          <a:xfrm>
            <a:off x="4280150" y="1095717"/>
            <a:ext cx="7549899" cy="397031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600" dirty="0">
                <a:solidFill>
                  <a:schemeClr val="dk1"/>
                </a:solidFill>
                <a:latin typeface="Trebuchet MS"/>
                <a:ea typeface="Trebuchet MS"/>
                <a:cs typeface="Trebuchet MS"/>
                <a:sym typeface="Trebuchet MS"/>
              </a:rPr>
              <a:t>If you want a good litmus test of your spiritual growth, simply examine the quality of your relationships with others. Are you more loving, more compassionate, more understanding, more caring, more giving, more forgiving than you were a year ago?</a:t>
            </a:r>
            <a:endParaRPr dirty="0"/>
          </a:p>
        </p:txBody>
      </p:sp>
      <p:pic>
        <p:nvPicPr>
          <p:cNvPr id="789" name="Google Shape;789;p123"/>
          <p:cNvPicPr preferRelativeResize="0"/>
          <p:nvPr/>
        </p:nvPicPr>
        <p:blipFill rotWithShape="1">
          <a:blip r:embed="rId3">
            <a:alphaModFix/>
          </a:blip>
          <a:srcRect/>
          <a:stretch/>
        </p:blipFill>
        <p:spPr>
          <a:xfrm>
            <a:off x="557447" y="410818"/>
            <a:ext cx="3430856" cy="5181599"/>
          </a:xfrm>
          <a:prstGeom prst="rect">
            <a:avLst/>
          </a:prstGeom>
          <a:noFill/>
          <a:ln>
            <a:noFill/>
          </a:ln>
        </p:spPr>
      </p:pic>
    </p:spTree>
    <p:extLst>
      <p:ext uri="{BB962C8B-B14F-4D97-AF65-F5344CB8AC3E}">
        <p14:creationId xmlns:p14="http://schemas.microsoft.com/office/powerpoint/2010/main" val="1340517053"/>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2"/>
          <p:cNvSpPr>
            <a:spLocks noGrp="1" noChangeArrowheads="1"/>
          </p:cNvSpPr>
          <p:nvPr>
            <p:ph type="title"/>
          </p:nvPr>
        </p:nvSpPr>
        <p:spPr/>
        <p:txBody>
          <a:bodyPr>
            <a:normAutofit/>
          </a:bodyPr>
          <a:lstStyle/>
          <a:p>
            <a:r>
              <a:rPr lang="en-US" sz="4400" dirty="0">
                <a:solidFill>
                  <a:srgbClr val="506294"/>
                </a:solidFill>
                <a:latin typeface="Trebuchet MS" panose="020B0603020202020204" pitchFamily="34" charset="0"/>
              </a:rPr>
              <a:t>Formation Guidelines</a:t>
            </a:r>
          </a:p>
        </p:txBody>
      </p:sp>
      <p:sp>
        <p:nvSpPr>
          <p:cNvPr id="852995" name="Rectangle 3"/>
          <p:cNvSpPr>
            <a:spLocks noGrp="1" noChangeArrowheads="1"/>
          </p:cNvSpPr>
          <p:nvPr>
            <p:ph idx="4294967295"/>
          </p:nvPr>
        </p:nvSpPr>
        <p:spPr>
          <a:xfrm>
            <a:off x="838199" y="1825625"/>
            <a:ext cx="10804453" cy="4351338"/>
          </a:xfrm>
          <a:prstGeom prst="rect">
            <a:avLst/>
          </a:prstGeom>
        </p:spPr>
        <p:txBody>
          <a:bodyPr>
            <a:normAutofit fontScale="92500"/>
          </a:bodyPr>
          <a:lstStyle/>
          <a:p>
            <a:pPr>
              <a:lnSpc>
                <a:spcPct val="90000"/>
              </a:lnSpc>
              <a:buFont typeface="Wingdings" panose="05000000000000000000" pitchFamily="2" charset="2"/>
              <a:buChar char="§"/>
              <a:defRPr/>
            </a:pPr>
            <a:r>
              <a:rPr lang="en-US" sz="4000" dirty="0">
                <a:solidFill>
                  <a:srgbClr val="506294"/>
                </a:solidFill>
                <a:latin typeface="Trebuchet MS" panose="020B0603020202020204" pitchFamily="34" charset="0"/>
              </a:rPr>
              <a:t>Only the Holy Spirit can bring transformation.</a:t>
            </a:r>
          </a:p>
          <a:p>
            <a:pPr>
              <a:buFont typeface="Wingdings" panose="05000000000000000000" pitchFamily="2" charset="2"/>
              <a:buChar char="§"/>
              <a:defRPr/>
            </a:pPr>
            <a:r>
              <a:rPr lang="en-US" sz="4000" dirty="0">
                <a:solidFill>
                  <a:srgbClr val="506294"/>
                </a:solidFill>
                <a:latin typeface="Trebuchet MS" panose="020B0603020202020204" pitchFamily="34" charset="0"/>
              </a:rPr>
              <a:t>We are not here to fix one another.</a:t>
            </a:r>
          </a:p>
          <a:p>
            <a:pPr>
              <a:lnSpc>
                <a:spcPct val="90000"/>
              </a:lnSpc>
              <a:buFont typeface="Wingdings" panose="05000000000000000000" pitchFamily="2" charset="2"/>
              <a:buChar char="§"/>
              <a:defRPr/>
            </a:pPr>
            <a:r>
              <a:rPr lang="en-US" sz="4000" dirty="0">
                <a:solidFill>
                  <a:srgbClr val="506294"/>
                </a:solidFill>
                <a:latin typeface="Trebuchet MS" panose="020B0603020202020204" pitchFamily="34" charset="0"/>
              </a:rPr>
              <a:t>Show respect for every individual in the group.</a:t>
            </a:r>
          </a:p>
          <a:p>
            <a:pPr>
              <a:buFont typeface="Wingdings" panose="05000000000000000000" pitchFamily="2" charset="2"/>
              <a:buChar char="§"/>
              <a:defRPr/>
            </a:pPr>
            <a:r>
              <a:rPr lang="en-US" sz="4000" dirty="0">
                <a:solidFill>
                  <a:srgbClr val="506294"/>
                </a:solidFill>
                <a:latin typeface="Trebuchet MS" panose="020B0603020202020204" pitchFamily="34" charset="0"/>
              </a:rPr>
              <a:t>Answer in first person.</a:t>
            </a:r>
          </a:p>
          <a:p>
            <a:pPr>
              <a:buFont typeface="Wingdings" panose="05000000000000000000" pitchFamily="2" charset="2"/>
              <a:buChar char="§"/>
              <a:defRPr/>
            </a:pPr>
            <a:r>
              <a:rPr lang="en-US" sz="4000" dirty="0">
                <a:solidFill>
                  <a:srgbClr val="506294"/>
                </a:solidFill>
                <a:latin typeface="Trebuchet MS" panose="020B0603020202020204" pitchFamily="34" charset="0"/>
              </a:rPr>
              <a:t>Write down requests for prayer.</a:t>
            </a:r>
          </a:p>
          <a:p>
            <a:pPr>
              <a:lnSpc>
                <a:spcPct val="90000"/>
              </a:lnSpc>
              <a:buFont typeface="Wingdings" panose="05000000000000000000" pitchFamily="2" charset="2"/>
              <a:buChar char="§"/>
              <a:defRPr/>
            </a:pPr>
            <a:r>
              <a:rPr lang="en-US" sz="4000" dirty="0">
                <a:solidFill>
                  <a:srgbClr val="506294"/>
                </a:solidFill>
                <a:latin typeface="Trebuchet MS" panose="020B0603020202020204" pitchFamily="34" charset="0"/>
              </a:rPr>
              <a:t>Leaders are called to gently yet firmly apply means of accountability.</a:t>
            </a:r>
          </a:p>
        </p:txBody>
      </p:sp>
      <p:sp>
        <p:nvSpPr>
          <p:cNvPr id="55298" name="Slide Number Placeholder 3"/>
          <p:cNvSpPr>
            <a:spLocks noGrp="1"/>
          </p:cNvSpPr>
          <p:nvPr>
            <p:ph type="sldNum" sz="quarter" idx="12"/>
          </p:nvPr>
        </p:nvSpPr>
        <p:spPr>
          <a:prstGeom prst="rect">
            <a:avLst/>
          </a:prstGeom>
          <a:noFill/>
        </p:spPr>
        <p:txBody>
          <a:bodyPr/>
          <a:lstStyle/>
          <a:p>
            <a:fld id="{ED241153-A033-4B96-BF5F-1311DE543066}" type="slidenum">
              <a:rPr lang="en-US">
                <a:solidFill>
                  <a:prstClr val="white"/>
                </a:solidFill>
                <a:latin typeface="Garamond"/>
              </a:rPr>
              <a:pPr/>
              <a:t>18</a:t>
            </a:fld>
            <a:endParaRPr lang="en-US">
              <a:solidFill>
                <a:prstClr val="white"/>
              </a:solidFill>
              <a:latin typeface="Garamond"/>
            </a:endParaRPr>
          </a:p>
        </p:txBody>
      </p:sp>
      <p:pic>
        <p:nvPicPr>
          <p:cNvPr id="1026" name="Picture 2" descr="http://images.clipartpanda.com/descending-dove-clipart-Holy-Spirit-Dove-Descending.jpg"/>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836286" y="313910"/>
            <a:ext cx="1806367" cy="14279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7417679"/>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4131" y="5894800"/>
            <a:ext cx="1088138" cy="743714"/>
          </a:xfrm>
          <a:prstGeom prst="rect">
            <a:avLst/>
          </a:prstGeom>
        </p:spPr>
      </p:pic>
    </p:spTree>
    <p:extLst>
      <p:ext uri="{BB962C8B-B14F-4D97-AF65-F5344CB8AC3E}">
        <p14:creationId xmlns:p14="http://schemas.microsoft.com/office/powerpoint/2010/main" val="883377169"/>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Video 6" title="Water Drops And Ripple">
            <a:hlinkClick r:id="" action="ppaction://media"/>
            <a:extLst>
              <a:ext uri="{FF2B5EF4-FFF2-40B4-BE49-F238E27FC236}">
                <a16:creationId xmlns:a16="http://schemas.microsoft.com/office/drawing/2014/main" id="{A845559D-D02B-4FC2-1520-5FF9954C0F28}"/>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pic>
        <p:nvPicPr>
          <p:cNvPr id="9" name="Picture 8" descr="Logo, company name&#10;&#10;Description automatically generated">
            <a:extLst>
              <a:ext uri="{FF2B5EF4-FFF2-40B4-BE49-F238E27FC236}">
                <a16:creationId xmlns:a16="http://schemas.microsoft.com/office/drawing/2014/main" id="{540384D7-34F3-ABAB-3D86-3529FA42CCF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63155" y="170751"/>
            <a:ext cx="4561710" cy="2897302"/>
          </a:xfrm>
          <a:prstGeom prst="rect">
            <a:avLst/>
          </a:prstGeom>
        </p:spPr>
      </p:pic>
      <p:sp>
        <p:nvSpPr>
          <p:cNvPr id="3" name="Title 1">
            <a:extLst>
              <a:ext uri="{FF2B5EF4-FFF2-40B4-BE49-F238E27FC236}">
                <a16:creationId xmlns:a16="http://schemas.microsoft.com/office/drawing/2014/main" id="{B440963C-C8BF-DDDD-67C6-1EB01FDD73E4}"/>
              </a:ext>
            </a:extLst>
          </p:cNvPr>
          <p:cNvSpPr>
            <a:spLocks noGrp="1"/>
          </p:cNvSpPr>
          <p:nvPr>
            <p:ph type="title"/>
          </p:nvPr>
        </p:nvSpPr>
        <p:spPr>
          <a:xfrm>
            <a:off x="3315898" y="3010932"/>
            <a:ext cx="8980065" cy="2794487"/>
          </a:xfrm>
        </p:spPr>
        <p:txBody>
          <a:bodyPr>
            <a:normAutofit/>
          </a:bodyPr>
          <a:lstStyle/>
          <a:p>
            <a:pPr algn="ctr"/>
            <a:r>
              <a:rPr lang="en-US" sz="6600" i="1" dirty="0">
                <a:solidFill>
                  <a:schemeClr val="bg1"/>
                </a:solidFill>
              </a:rPr>
              <a:t>Refresh 2025</a:t>
            </a:r>
          </a:p>
        </p:txBody>
      </p:sp>
      <p:pic>
        <p:nvPicPr>
          <p:cNvPr id="5" name="Graphic 4">
            <a:extLst>
              <a:ext uri="{FF2B5EF4-FFF2-40B4-BE49-F238E27FC236}">
                <a16:creationId xmlns:a16="http://schemas.microsoft.com/office/drawing/2014/main" id="{E6808FFD-5A2E-9B4E-A4A8-94642B6DE88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132792" y="275938"/>
            <a:ext cx="4826000" cy="1041400"/>
          </a:xfrm>
          <a:prstGeom prst="rect">
            <a:avLst/>
          </a:prstGeom>
        </p:spPr>
      </p:pic>
    </p:spTree>
    <p:extLst>
      <p:ext uri="{BB962C8B-B14F-4D97-AF65-F5344CB8AC3E}">
        <p14:creationId xmlns:p14="http://schemas.microsoft.com/office/powerpoint/2010/main" val="15894053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9642"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repeatCount="indefinite"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FE1DB8-BAE9-6B4D-9C39-E513B6E5BB67}"/>
              </a:ext>
            </a:extLst>
          </p:cNvPr>
          <p:cNvSpPr>
            <a:spLocks noGrp="1"/>
          </p:cNvSpPr>
          <p:nvPr>
            <p:ph type="title"/>
          </p:nvPr>
        </p:nvSpPr>
        <p:spPr/>
        <p:txBody>
          <a:bodyPr/>
          <a:lstStyle/>
          <a:p>
            <a:endParaRPr lang="en-US"/>
          </a:p>
        </p:txBody>
      </p:sp>
      <p:pic>
        <p:nvPicPr>
          <p:cNvPr id="6" name="Content Placeholder 5">
            <a:extLst>
              <a:ext uri="{FF2B5EF4-FFF2-40B4-BE49-F238E27FC236}">
                <a16:creationId xmlns:a16="http://schemas.microsoft.com/office/drawing/2014/main" id="{12619E4F-258C-DB48-8F60-927F70581F7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3874" y="386785"/>
            <a:ext cx="4229423" cy="5443305"/>
          </a:xfrm>
        </p:spPr>
      </p:pic>
      <p:pic>
        <p:nvPicPr>
          <p:cNvPr id="4" name="Picture 3">
            <a:extLst>
              <a:ext uri="{FF2B5EF4-FFF2-40B4-BE49-F238E27FC236}">
                <a16:creationId xmlns:a16="http://schemas.microsoft.com/office/drawing/2014/main" id="{1D5A4127-4596-2443-B81B-1797D02FFF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51972" y="541729"/>
            <a:ext cx="6897862" cy="5288361"/>
          </a:xfrm>
          <a:prstGeom prst="rect">
            <a:avLst/>
          </a:prstGeom>
        </p:spPr>
      </p:pic>
      <p:pic>
        <p:nvPicPr>
          <p:cNvPr id="5" name="Picture 4">
            <a:extLst>
              <a:ext uri="{FF2B5EF4-FFF2-40B4-BE49-F238E27FC236}">
                <a16:creationId xmlns:a16="http://schemas.microsoft.com/office/drawing/2014/main" id="{7C11CFDC-D7A0-5340-923C-527BAFD4DD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40282" y="1027910"/>
            <a:ext cx="4911436" cy="4911436"/>
          </a:xfrm>
          <a:prstGeom prst="rect">
            <a:avLst/>
          </a:prstGeom>
        </p:spPr>
      </p:pic>
    </p:spTree>
    <p:extLst>
      <p:ext uri="{BB962C8B-B14F-4D97-AF65-F5344CB8AC3E}">
        <p14:creationId xmlns:p14="http://schemas.microsoft.com/office/powerpoint/2010/main" val="401945716"/>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E6B32CF-7566-944B-A224-01C162DE9673}"/>
              </a:ext>
            </a:extLst>
          </p:cNvPr>
          <p:cNvSpPr>
            <a:spLocks noGrp="1"/>
          </p:cNvSpPr>
          <p:nvPr>
            <p:ph type="title"/>
          </p:nvPr>
        </p:nvSpPr>
        <p:spPr/>
        <p:txBody>
          <a:bodyPr/>
          <a:lstStyle/>
          <a:p>
            <a:endParaRPr lang="en-US"/>
          </a:p>
        </p:txBody>
      </p:sp>
      <p:pic>
        <p:nvPicPr>
          <p:cNvPr id="8" name="Picture 7">
            <a:extLst>
              <a:ext uri="{FF2B5EF4-FFF2-40B4-BE49-F238E27FC236}">
                <a16:creationId xmlns:a16="http://schemas.microsoft.com/office/drawing/2014/main" id="{6FD48C75-2245-8E4D-A97D-0CC17BC7ED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4182" y="365130"/>
            <a:ext cx="5792101" cy="3680398"/>
          </a:xfrm>
          <a:prstGeom prst="rect">
            <a:avLst/>
          </a:prstGeom>
        </p:spPr>
      </p:pic>
      <p:pic>
        <p:nvPicPr>
          <p:cNvPr id="10" name="Picture 9">
            <a:extLst>
              <a:ext uri="{FF2B5EF4-FFF2-40B4-BE49-F238E27FC236}">
                <a16:creationId xmlns:a16="http://schemas.microsoft.com/office/drawing/2014/main" id="{BE180C90-631F-544D-8A70-1EBAFD510B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46283" y="931171"/>
            <a:ext cx="5561699" cy="5561699"/>
          </a:xfrm>
          <a:prstGeom prst="rect">
            <a:avLst/>
          </a:prstGeom>
        </p:spPr>
      </p:pic>
    </p:spTree>
    <p:extLst>
      <p:ext uri="{BB962C8B-B14F-4D97-AF65-F5344CB8AC3E}">
        <p14:creationId xmlns:p14="http://schemas.microsoft.com/office/powerpoint/2010/main" val="1109367799"/>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Video 6" title="Water Drops And Ripple">
            <a:hlinkClick r:id="" action="ppaction://media"/>
            <a:extLst>
              <a:ext uri="{FF2B5EF4-FFF2-40B4-BE49-F238E27FC236}">
                <a16:creationId xmlns:a16="http://schemas.microsoft.com/office/drawing/2014/main" id="{A845559D-D02B-4FC2-1520-5FF9954C0F28}"/>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pic>
        <p:nvPicPr>
          <p:cNvPr id="9" name="Picture 8" descr="Logo, company name&#10;&#10;Description automatically generated">
            <a:extLst>
              <a:ext uri="{FF2B5EF4-FFF2-40B4-BE49-F238E27FC236}">
                <a16:creationId xmlns:a16="http://schemas.microsoft.com/office/drawing/2014/main" id="{540384D7-34F3-ABAB-3D86-3529FA42CCF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63155" y="170751"/>
            <a:ext cx="4561710" cy="2897302"/>
          </a:xfrm>
          <a:prstGeom prst="rect">
            <a:avLst/>
          </a:prstGeom>
        </p:spPr>
      </p:pic>
      <p:sp>
        <p:nvSpPr>
          <p:cNvPr id="3" name="Title 1">
            <a:extLst>
              <a:ext uri="{FF2B5EF4-FFF2-40B4-BE49-F238E27FC236}">
                <a16:creationId xmlns:a16="http://schemas.microsoft.com/office/drawing/2014/main" id="{B440963C-C8BF-DDDD-67C6-1EB01FDD73E4}"/>
              </a:ext>
            </a:extLst>
          </p:cNvPr>
          <p:cNvSpPr>
            <a:spLocks noGrp="1"/>
          </p:cNvSpPr>
          <p:nvPr>
            <p:ph type="title"/>
          </p:nvPr>
        </p:nvSpPr>
        <p:spPr>
          <a:xfrm>
            <a:off x="3315898" y="3010932"/>
            <a:ext cx="8980065" cy="2794487"/>
          </a:xfrm>
        </p:spPr>
        <p:txBody>
          <a:bodyPr>
            <a:normAutofit/>
          </a:bodyPr>
          <a:lstStyle/>
          <a:p>
            <a:pPr algn="ctr"/>
            <a:r>
              <a:rPr lang="en-US" sz="6600" i="1" dirty="0">
                <a:solidFill>
                  <a:schemeClr val="bg1"/>
                </a:solidFill>
              </a:rPr>
              <a:t>Refresh 2025</a:t>
            </a:r>
          </a:p>
        </p:txBody>
      </p:sp>
      <p:pic>
        <p:nvPicPr>
          <p:cNvPr id="5" name="Graphic 4">
            <a:extLst>
              <a:ext uri="{FF2B5EF4-FFF2-40B4-BE49-F238E27FC236}">
                <a16:creationId xmlns:a16="http://schemas.microsoft.com/office/drawing/2014/main" id="{E6808FFD-5A2E-9B4E-A4A8-94642B6DE88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132792" y="275938"/>
            <a:ext cx="4826000" cy="1041400"/>
          </a:xfrm>
          <a:prstGeom prst="rect">
            <a:avLst/>
          </a:prstGeom>
        </p:spPr>
      </p:pic>
    </p:spTree>
    <p:extLst>
      <p:ext uri="{BB962C8B-B14F-4D97-AF65-F5344CB8AC3E}">
        <p14:creationId xmlns:p14="http://schemas.microsoft.com/office/powerpoint/2010/main" val="251654196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9642"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repeatCount="indefinite"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F6332-8097-0B4B-A2F9-7B4695CB74AD}"/>
              </a:ext>
            </a:extLst>
          </p:cNvPr>
          <p:cNvSpPr>
            <a:spLocks noGrp="1"/>
          </p:cNvSpPr>
          <p:nvPr>
            <p:ph type="ctrTitle"/>
          </p:nvPr>
        </p:nvSpPr>
        <p:spPr>
          <a:xfrm>
            <a:off x="-103909" y="2305634"/>
            <a:ext cx="9144000" cy="1151076"/>
          </a:xfrm>
        </p:spPr>
        <p:txBody>
          <a:bodyPr>
            <a:normAutofit fontScale="90000"/>
          </a:bodyPr>
          <a:lstStyle/>
          <a:p>
            <a:pPr algn="ctr"/>
            <a:r>
              <a:rPr lang="en-US" dirty="0"/>
              <a:t>Kenosis </a:t>
            </a:r>
            <a:br>
              <a:rPr lang="en-US" dirty="0"/>
            </a:br>
            <a:r>
              <a:rPr lang="en-US" dirty="0"/>
              <a:t>&amp; </a:t>
            </a:r>
            <a:br>
              <a:rPr lang="en-US" dirty="0"/>
            </a:br>
            <a:r>
              <a:rPr lang="en-US" dirty="0"/>
              <a:t>Shared Leadership</a:t>
            </a:r>
          </a:p>
        </p:txBody>
      </p:sp>
      <p:pic>
        <p:nvPicPr>
          <p:cNvPr id="4" name="Picture 3">
            <a:extLst>
              <a:ext uri="{FF2B5EF4-FFF2-40B4-BE49-F238E27FC236}">
                <a16:creationId xmlns:a16="http://schemas.microsoft.com/office/drawing/2014/main" id="{28F8E7A8-02D0-2246-AC4D-4FA9881D08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4079" y="-218418"/>
            <a:ext cx="7133856" cy="5469290"/>
          </a:xfrm>
          <a:prstGeom prst="rect">
            <a:avLst/>
          </a:prstGeom>
        </p:spPr>
      </p:pic>
    </p:spTree>
    <p:extLst>
      <p:ext uri="{BB962C8B-B14F-4D97-AF65-F5344CB8AC3E}">
        <p14:creationId xmlns:p14="http://schemas.microsoft.com/office/powerpoint/2010/main" val="1157015045"/>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F78ED3-2C1D-4947-9AEE-360AE94F32C1}"/>
              </a:ext>
            </a:extLst>
          </p:cNvPr>
          <p:cNvSpPr>
            <a:spLocks noGrp="1"/>
          </p:cNvSpPr>
          <p:nvPr>
            <p:ph type="title"/>
          </p:nvPr>
        </p:nvSpPr>
        <p:spPr>
          <a:xfrm>
            <a:off x="533396" y="365129"/>
            <a:ext cx="10515600" cy="1325563"/>
          </a:xfrm>
        </p:spPr>
        <p:txBody>
          <a:bodyPr/>
          <a:lstStyle/>
          <a:p>
            <a:r>
              <a:rPr lang="en-US" dirty="0"/>
              <a:t>Becoming Spiritual Leaders</a:t>
            </a:r>
          </a:p>
        </p:txBody>
      </p:sp>
      <p:pic>
        <p:nvPicPr>
          <p:cNvPr id="5" name="Content Placeholder 4">
            <a:extLst>
              <a:ext uri="{FF2B5EF4-FFF2-40B4-BE49-F238E27FC236}">
                <a16:creationId xmlns:a16="http://schemas.microsoft.com/office/drawing/2014/main" id="{68E3398F-635C-554E-944E-DBE824D5D5D6}"/>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b="66616"/>
          <a:stretch/>
        </p:blipFill>
        <p:spPr>
          <a:xfrm>
            <a:off x="333320" y="2257127"/>
            <a:ext cx="11525360" cy="3607130"/>
          </a:xfrm>
        </p:spPr>
      </p:pic>
      <p:pic>
        <p:nvPicPr>
          <p:cNvPr id="4" name="Picture 3">
            <a:extLst>
              <a:ext uri="{FF2B5EF4-FFF2-40B4-BE49-F238E27FC236}">
                <a16:creationId xmlns:a16="http://schemas.microsoft.com/office/drawing/2014/main" id="{32FE5BD5-F987-5E40-B6A6-62014E12AD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84045" y="0"/>
            <a:ext cx="3180520" cy="2438400"/>
          </a:xfrm>
          <a:prstGeom prst="rect">
            <a:avLst/>
          </a:prstGeom>
        </p:spPr>
      </p:pic>
    </p:spTree>
    <p:extLst>
      <p:ext uri="{BB962C8B-B14F-4D97-AF65-F5344CB8AC3E}">
        <p14:creationId xmlns:p14="http://schemas.microsoft.com/office/powerpoint/2010/main" val="1472381826"/>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b="15680"/>
          <a:stretch/>
        </p:blipFill>
        <p:spPr>
          <a:xfrm>
            <a:off x="0" y="0"/>
            <a:ext cx="12197842" cy="6858001"/>
          </a:xfrm>
          <a:prstGeom prst="rect">
            <a:avLst/>
          </a:prstGeom>
        </p:spPr>
      </p:pic>
      <p:sp>
        <p:nvSpPr>
          <p:cNvPr id="4" name="Rectangle 3"/>
          <p:cNvSpPr/>
          <p:nvPr/>
        </p:nvSpPr>
        <p:spPr>
          <a:xfrm>
            <a:off x="842213" y="0"/>
            <a:ext cx="6087979" cy="6858000"/>
          </a:xfrm>
          <a:prstGeom prst="rect">
            <a:avLst/>
          </a:prstGeom>
          <a:gradFill>
            <a:gsLst>
              <a:gs pos="60000">
                <a:schemeClr val="accent1">
                  <a:lumMod val="5000"/>
                  <a:lumOff val="95000"/>
                </a:schemeClr>
              </a:gs>
              <a:gs pos="100000">
                <a:srgbClr val="FFFFFF">
                  <a:alpha val="3922"/>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275" name="Rectangle 2"/>
          <p:cNvSpPr>
            <a:spLocks noGrp="1" noChangeArrowheads="1"/>
          </p:cNvSpPr>
          <p:nvPr>
            <p:ph type="title"/>
          </p:nvPr>
        </p:nvSpPr>
        <p:spPr>
          <a:xfrm>
            <a:off x="838200" y="365125"/>
            <a:ext cx="6091992" cy="1325563"/>
          </a:xfrm>
        </p:spPr>
        <p:txBody>
          <a:bodyPr>
            <a:normAutofit/>
          </a:bodyPr>
          <a:lstStyle/>
          <a:p>
            <a:pPr algn="ctr"/>
            <a:r>
              <a:rPr lang="en-US" sz="4800" dirty="0">
                <a:solidFill>
                  <a:srgbClr val="506294"/>
                </a:solidFill>
                <a:latin typeface="Trebuchet MS" panose="020B0603020202020204" pitchFamily="34" charset="0"/>
              </a:rPr>
              <a:t>Use Your Imagination</a:t>
            </a:r>
            <a:endParaRPr lang="en-US" sz="4800" dirty="0">
              <a:solidFill>
                <a:srgbClr val="506294"/>
              </a:solidFill>
              <a:effectLst>
                <a:outerShdw blurRad="38100" dist="38100" dir="2700000" algn="tl">
                  <a:srgbClr val="000000">
                    <a:alpha val="43137"/>
                  </a:srgbClr>
                </a:outerShdw>
              </a:effectLst>
              <a:latin typeface="Trebuchet MS" panose="020B0603020202020204" pitchFamily="34" charset="0"/>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78208" y="5819644"/>
            <a:ext cx="1088138" cy="743714"/>
          </a:xfrm>
          <a:prstGeom prst="rect">
            <a:avLst/>
          </a:prstGeom>
        </p:spPr>
      </p:pic>
      <p:sp>
        <p:nvSpPr>
          <p:cNvPr id="2" name="Rectangle 1"/>
          <p:cNvSpPr/>
          <p:nvPr/>
        </p:nvSpPr>
        <p:spPr>
          <a:xfrm>
            <a:off x="1053195" y="1763738"/>
            <a:ext cx="5666014" cy="3970318"/>
          </a:xfrm>
          <a:prstGeom prst="rect">
            <a:avLst/>
          </a:prstGeom>
        </p:spPr>
        <p:txBody>
          <a:bodyPr wrap="square">
            <a:spAutoFit/>
          </a:bodyPr>
          <a:lstStyle/>
          <a:p>
            <a:endParaRPr lang="en-US" sz="3600" dirty="0">
              <a:latin typeface="Trebuchet MS" panose="020B0603020202020204" pitchFamily="34" charset="0"/>
            </a:endParaRPr>
          </a:p>
          <a:p>
            <a:r>
              <a:rPr lang="en-US" sz="3600" dirty="0">
                <a:latin typeface="Trebuchet MS" panose="020B0603020202020204" pitchFamily="34" charset="0"/>
              </a:rPr>
              <a:t>What would it have been like to hear this letter read aloud in Philippi?</a:t>
            </a:r>
          </a:p>
          <a:p>
            <a:endParaRPr lang="en-US" sz="3600" dirty="0">
              <a:latin typeface="Trebuchet MS" panose="020B0603020202020204" pitchFamily="34" charset="0"/>
            </a:endParaRPr>
          </a:p>
          <a:p>
            <a:endParaRPr lang="en-US" sz="3600" dirty="0">
              <a:latin typeface="Trebuchet MS" panose="020B0603020202020204" pitchFamily="34" charset="0"/>
            </a:endParaRPr>
          </a:p>
          <a:p>
            <a:pPr algn="r"/>
            <a:r>
              <a:rPr lang="en-US" sz="3600" dirty="0">
                <a:latin typeface="Trebuchet MS" panose="020B0603020202020204" pitchFamily="34" charset="0"/>
              </a:rPr>
              <a:t> Philippians 2:1-11</a:t>
            </a:r>
          </a:p>
        </p:txBody>
      </p:sp>
    </p:spTree>
    <p:extLst>
      <p:ext uri="{BB962C8B-B14F-4D97-AF65-F5344CB8AC3E}">
        <p14:creationId xmlns:p14="http://schemas.microsoft.com/office/powerpoint/2010/main" val="3970216018"/>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b="15680"/>
          <a:stretch/>
        </p:blipFill>
        <p:spPr>
          <a:xfrm>
            <a:off x="0" y="0"/>
            <a:ext cx="12197842" cy="6858001"/>
          </a:xfrm>
          <a:prstGeom prst="rect">
            <a:avLst/>
          </a:prstGeom>
        </p:spPr>
      </p:pic>
      <p:sp>
        <p:nvSpPr>
          <p:cNvPr id="4" name="Rectangle 3"/>
          <p:cNvSpPr/>
          <p:nvPr/>
        </p:nvSpPr>
        <p:spPr>
          <a:xfrm>
            <a:off x="842213" y="0"/>
            <a:ext cx="6087979" cy="6858000"/>
          </a:xfrm>
          <a:prstGeom prst="rect">
            <a:avLst/>
          </a:prstGeom>
          <a:gradFill>
            <a:gsLst>
              <a:gs pos="60000">
                <a:schemeClr val="accent1">
                  <a:lumMod val="5000"/>
                  <a:lumOff val="95000"/>
                </a:schemeClr>
              </a:gs>
              <a:gs pos="100000">
                <a:srgbClr val="FFFFFF">
                  <a:alpha val="3922"/>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275" name="Rectangle 2"/>
          <p:cNvSpPr>
            <a:spLocks noGrp="1" noChangeArrowheads="1"/>
          </p:cNvSpPr>
          <p:nvPr>
            <p:ph type="title"/>
          </p:nvPr>
        </p:nvSpPr>
        <p:spPr>
          <a:xfrm>
            <a:off x="838200" y="365125"/>
            <a:ext cx="6091992" cy="1325563"/>
          </a:xfrm>
        </p:spPr>
        <p:txBody>
          <a:bodyPr>
            <a:normAutofit/>
          </a:bodyPr>
          <a:lstStyle/>
          <a:p>
            <a:pPr algn="ctr"/>
            <a:r>
              <a:rPr lang="en-US" sz="4800" dirty="0">
                <a:solidFill>
                  <a:srgbClr val="506294"/>
                </a:solidFill>
                <a:effectLst>
                  <a:outerShdw blurRad="38100" dist="38100" dir="2700000" algn="tl">
                    <a:srgbClr val="000000">
                      <a:alpha val="43137"/>
                    </a:srgbClr>
                  </a:outerShdw>
                </a:effectLst>
                <a:latin typeface="Trebuchet MS" panose="020B0603020202020204" pitchFamily="34" charset="0"/>
              </a:rPr>
              <a:t>Have the Same Mind</a:t>
            </a: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78208" y="5819644"/>
            <a:ext cx="1088138" cy="743714"/>
          </a:xfrm>
          <a:prstGeom prst="rect">
            <a:avLst/>
          </a:prstGeom>
        </p:spPr>
      </p:pic>
      <p:sp>
        <p:nvSpPr>
          <p:cNvPr id="2" name="Rectangle 1"/>
          <p:cNvSpPr/>
          <p:nvPr/>
        </p:nvSpPr>
        <p:spPr>
          <a:xfrm>
            <a:off x="1053195" y="1763738"/>
            <a:ext cx="5666014" cy="4893647"/>
          </a:xfrm>
          <a:prstGeom prst="rect">
            <a:avLst/>
          </a:prstGeom>
        </p:spPr>
        <p:txBody>
          <a:bodyPr wrap="square">
            <a:spAutoFit/>
          </a:bodyPr>
          <a:lstStyle/>
          <a:p>
            <a:r>
              <a:rPr lang="en-US" sz="2400" dirty="0"/>
              <a:t>If you have any encouragement from being united with Christ, if any comfort from His love, if any fellowship with the Spirit, if any tenderness and compassion, then make my joy complete by having the same mind, having the same love, being one in spirit and of one mind</a:t>
            </a:r>
            <a:r>
              <a:rPr lang="mr-IN" sz="2400" dirty="0"/>
              <a:t>…</a:t>
            </a:r>
            <a:r>
              <a:rPr lang="en-US" sz="2400" dirty="0"/>
              <a:t>Let the same mind be in you that was in Christ Jesus</a:t>
            </a:r>
            <a:r>
              <a:rPr lang="mr-IN" sz="2400" dirty="0"/>
              <a:t>…</a:t>
            </a:r>
            <a:endParaRPr lang="en-US" sz="2400" dirty="0"/>
          </a:p>
          <a:p>
            <a:r>
              <a:rPr lang="en-US" sz="2400" dirty="0"/>
              <a:t> </a:t>
            </a:r>
          </a:p>
          <a:p>
            <a:endParaRPr lang="en-US" sz="2400" dirty="0">
              <a:latin typeface="Trebuchet MS" panose="020B0603020202020204" pitchFamily="34" charset="0"/>
            </a:endParaRPr>
          </a:p>
          <a:p>
            <a:pPr algn="r"/>
            <a:r>
              <a:rPr lang="en-US" sz="2400" dirty="0">
                <a:latin typeface="Trebuchet MS" panose="020B0603020202020204" pitchFamily="34" charset="0"/>
              </a:rPr>
              <a:t> </a:t>
            </a:r>
            <a:r>
              <a:rPr lang="en-US" sz="2400" baseline="30000" dirty="0">
                <a:latin typeface="Trebuchet MS" panose="020B0603020202020204" pitchFamily="34" charset="0"/>
              </a:rPr>
              <a:t>NIV</a:t>
            </a:r>
            <a:r>
              <a:rPr lang="en-US" sz="2400" dirty="0">
                <a:latin typeface="Trebuchet MS" panose="020B0603020202020204" pitchFamily="34" charset="0"/>
              </a:rPr>
              <a:t> Philippians 2:1-2,5</a:t>
            </a:r>
          </a:p>
        </p:txBody>
      </p:sp>
    </p:spTree>
    <p:extLst>
      <p:ext uri="{BB962C8B-B14F-4D97-AF65-F5344CB8AC3E}">
        <p14:creationId xmlns:p14="http://schemas.microsoft.com/office/powerpoint/2010/main" val="3652935781"/>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b="15680"/>
          <a:stretch/>
        </p:blipFill>
        <p:spPr>
          <a:xfrm>
            <a:off x="0" y="0"/>
            <a:ext cx="12197842" cy="6858001"/>
          </a:xfrm>
          <a:prstGeom prst="rect">
            <a:avLst/>
          </a:prstGeom>
        </p:spPr>
      </p:pic>
      <p:sp>
        <p:nvSpPr>
          <p:cNvPr id="4" name="Rectangle 3"/>
          <p:cNvSpPr/>
          <p:nvPr/>
        </p:nvSpPr>
        <p:spPr>
          <a:xfrm>
            <a:off x="842213" y="0"/>
            <a:ext cx="6087979" cy="6858000"/>
          </a:xfrm>
          <a:prstGeom prst="rect">
            <a:avLst/>
          </a:prstGeom>
          <a:gradFill>
            <a:gsLst>
              <a:gs pos="60000">
                <a:schemeClr val="accent1">
                  <a:lumMod val="5000"/>
                  <a:lumOff val="95000"/>
                </a:schemeClr>
              </a:gs>
              <a:gs pos="100000">
                <a:srgbClr val="FFFFFF">
                  <a:alpha val="3922"/>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275" name="Rectangle 2"/>
          <p:cNvSpPr>
            <a:spLocks noGrp="1" noChangeArrowheads="1"/>
          </p:cNvSpPr>
          <p:nvPr>
            <p:ph type="title"/>
          </p:nvPr>
        </p:nvSpPr>
        <p:spPr>
          <a:xfrm>
            <a:off x="838200" y="365125"/>
            <a:ext cx="6091992" cy="1325563"/>
          </a:xfrm>
        </p:spPr>
        <p:txBody>
          <a:bodyPr>
            <a:normAutofit/>
          </a:bodyPr>
          <a:lstStyle/>
          <a:p>
            <a:pPr algn="ctr"/>
            <a:r>
              <a:rPr lang="en-US" sz="4800" dirty="0">
                <a:solidFill>
                  <a:srgbClr val="506294"/>
                </a:solidFill>
                <a:effectLst>
                  <a:outerShdw blurRad="38100" dist="38100" dir="2700000" algn="tl">
                    <a:srgbClr val="000000">
                      <a:alpha val="43137"/>
                    </a:srgbClr>
                  </a:outerShdw>
                </a:effectLst>
                <a:latin typeface="Trebuchet MS" panose="020B0603020202020204" pitchFamily="34" charset="0"/>
              </a:rPr>
              <a:t>Empty Yourself</a:t>
            </a: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78208" y="5819644"/>
            <a:ext cx="1088138" cy="743714"/>
          </a:xfrm>
          <a:prstGeom prst="rect">
            <a:avLst/>
          </a:prstGeom>
        </p:spPr>
      </p:pic>
      <p:sp>
        <p:nvSpPr>
          <p:cNvPr id="2" name="Rectangle 1"/>
          <p:cNvSpPr/>
          <p:nvPr/>
        </p:nvSpPr>
        <p:spPr>
          <a:xfrm>
            <a:off x="1053195" y="1763738"/>
            <a:ext cx="5666014" cy="4524315"/>
          </a:xfrm>
          <a:prstGeom prst="rect">
            <a:avLst/>
          </a:prstGeom>
        </p:spPr>
        <p:txBody>
          <a:bodyPr wrap="square">
            <a:spAutoFit/>
          </a:bodyPr>
          <a:lstStyle/>
          <a:p>
            <a:r>
              <a:rPr lang="en-US" sz="2400" dirty="0"/>
              <a:t>who, though he was in the form of God,</a:t>
            </a:r>
            <a:br>
              <a:rPr lang="en-US" sz="2400" dirty="0"/>
            </a:br>
            <a:r>
              <a:rPr lang="en-US" sz="2400" dirty="0"/>
              <a:t>    did not regard equality with God</a:t>
            </a:r>
            <a:br>
              <a:rPr lang="en-US" sz="2400" dirty="0"/>
            </a:br>
            <a:r>
              <a:rPr lang="en-US" sz="2400" dirty="0"/>
              <a:t>    as something to be exploited,</a:t>
            </a:r>
            <a:br>
              <a:rPr lang="en-US" sz="2400" dirty="0"/>
            </a:br>
            <a:r>
              <a:rPr lang="en-US" sz="2400" dirty="0"/>
              <a:t>but emptied himself,</a:t>
            </a:r>
            <a:br>
              <a:rPr lang="en-US" sz="2400" dirty="0"/>
            </a:br>
            <a:r>
              <a:rPr lang="en-US" sz="2400" dirty="0"/>
              <a:t>    taking the form of a slave,</a:t>
            </a:r>
            <a:br>
              <a:rPr lang="en-US" sz="2400" dirty="0"/>
            </a:br>
            <a:r>
              <a:rPr lang="en-US" sz="2400" dirty="0"/>
              <a:t>    being born in human likeness.</a:t>
            </a:r>
            <a:br>
              <a:rPr lang="en-US" sz="2400" dirty="0"/>
            </a:br>
            <a:r>
              <a:rPr lang="en-US" sz="2400" dirty="0"/>
              <a:t>And being found in human form,</a:t>
            </a:r>
            <a:br>
              <a:rPr lang="en-US" sz="2400" dirty="0"/>
            </a:br>
            <a:r>
              <a:rPr lang="en-US" sz="2400" dirty="0"/>
              <a:t>    he humbled himself</a:t>
            </a:r>
            <a:br>
              <a:rPr lang="en-US" sz="2400" dirty="0"/>
            </a:br>
            <a:r>
              <a:rPr lang="en-US" sz="2400" dirty="0"/>
              <a:t>    and became obedient to the point of </a:t>
            </a:r>
          </a:p>
          <a:p>
            <a:r>
              <a:rPr lang="en-US" sz="2400" dirty="0"/>
              <a:t>    death—even death on a cross.</a:t>
            </a:r>
          </a:p>
          <a:p>
            <a:endParaRPr lang="en-US" sz="2400" dirty="0">
              <a:latin typeface="Trebuchet MS" panose="020B0603020202020204" pitchFamily="34" charset="0"/>
            </a:endParaRPr>
          </a:p>
          <a:p>
            <a:pPr algn="r"/>
            <a:r>
              <a:rPr lang="en-US" sz="2400" dirty="0">
                <a:latin typeface="Trebuchet MS" panose="020B0603020202020204" pitchFamily="34" charset="0"/>
              </a:rPr>
              <a:t> </a:t>
            </a:r>
            <a:r>
              <a:rPr lang="en-US" sz="2400" baseline="30000" dirty="0">
                <a:latin typeface="Trebuchet MS" panose="020B0603020202020204" pitchFamily="34" charset="0"/>
              </a:rPr>
              <a:t>NRS</a:t>
            </a:r>
            <a:r>
              <a:rPr lang="en-US" sz="2400" dirty="0">
                <a:latin typeface="Trebuchet MS" panose="020B0603020202020204" pitchFamily="34" charset="0"/>
              </a:rPr>
              <a:t> Philippians 2:6-8</a:t>
            </a:r>
          </a:p>
        </p:txBody>
      </p:sp>
    </p:spTree>
    <p:extLst>
      <p:ext uri="{BB962C8B-B14F-4D97-AF65-F5344CB8AC3E}">
        <p14:creationId xmlns:p14="http://schemas.microsoft.com/office/powerpoint/2010/main" val="841140520"/>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b="15680"/>
          <a:stretch/>
        </p:blipFill>
        <p:spPr>
          <a:xfrm>
            <a:off x="0" y="0"/>
            <a:ext cx="12197842" cy="6858001"/>
          </a:xfrm>
          <a:prstGeom prst="rect">
            <a:avLst/>
          </a:prstGeom>
        </p:spPr>
      </p:pic>
      <p:sp>
        <p:nvSpPr>
          <p:cNvPr id="4" name="Rectangle 3"/>
          <p:cNvSpPr/>
          <p:nvPr/>
        </p:nvSpPr>
        <p:spPr>
          <a:xfrm>
            <a:off x="842213" y="0"/>
            <a:ext cx="6087979" cy="6858000"/>
          </a:xfrm>
          <a:prstGeom prst="rect">
            <a:avLst/>
          </a:prstGeom>
          <a:gradFill>
            <a:gsLst>
              <a:gs pos="60000">
                <a:schemeClr val="accent1">
                  <a:lumMod val="5000"/>
                  <a:lumOff val="95000"/>
                </a:schemeClr>
              </a:gs>
              <a:gs pos="100000">
                <a:srgbClr val="FFFFFF">
                  <a:alpha val="3922"/>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275" name="Rectangle 2"/>
          <p:cNvSpPr>
            <a:spLocks noGrp="1" noChangeArrowheads="1"/>
          </p:cNvSpPr>
          <p:nvPr>
            <p:ph type="title"/>
          </p:nvPr>
        </p:nvSpPr>
        <p:spPr>
          <a:xfrm>
            <a:off x="838200" y="365125"/>
            <a:ext cx="6091992" cy="1325563"/>
          </a:xfrm>
        </p:spPr>
        <p:txBody>
          <a:bodyPr>
            <a:normAutofit/>
          </a:bodyPr>
          <a:lstStyle/>
          <a:p>
            <a:pPr algn="ctr"/>
            <a:r>
              <a:rPr lang="en-US" sz="4800" dirty="0">
                <a:solidFill>
                  <a:srgbClr val="506294"/>
                </a:solidFill>
                <a:effectLst>
                  <a:outerShdw blurRad="38100" dist="38100" dir="2700000" algn="tl">
                    <a:srgbClr val="000000">
                      <a:alpha val="43137"/>
                    </a:srgbClr>
                  </a:outerShdw>
                </a:effectLst>
                <a:latin typeface="Trebuchet MS" panose="020B0603020202020204" pitchFamily="34" charset="0"/>
              </a:rPr>
              <a:t>Hidden with Christ</a:t>
            </a: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78208" y="5819644"/>
            <a:ext cx="1088138" cy="743714"/>
          </a:xfrm>
          <a:prstGeom prst="rect">
            <a:avLst/>
          </a:prstGeom>
        </p:spPr>
      </p:pic>
      <p:sp>
        <p:nvSpPr>
          <p:cNvPr id="2" name="Rectangle 1"/>
          <p:cNvSpPr/>
          <p:nvPr/>
        </p:nvSpPr>
        <p:spPr>
          <a:xfrm>
            <a:off x="1053195" y="1763738"/>
            <a:ext cx="5666014" cy="4154984"/>
          </a:xfrm>
          <a:prstGeom prst="rect">
            <a:avLst/>
          </a:prstGeom>
        </p:spPr>
        <p:txBody>
          <a:bodyPr wrap="square">
            <a:spAutoFit/>
          </a:bodyPr>
          <a:lstStyle/>
          <a:p>
            <a:r>
              <a:rPr lang="en-US" sz="2400" dirty="0"/>
              <a:t>Since, then, you have been raised with Christ, set your hearts on things above, where Christ is, seated at the right hand of God. </a:t>
            </a:r>
            <a:r>
              <a:rPr lang="en-US" sz="2400" b="1" baseline="30000" dirty="0"/>
              <a:t>2 </a:t>
            </a:r>
            <a:r>
              <a:rPr lang="en-US" sz="2400" dirty="0"/>
              <a:t>Set your minds on things above, not on earthly things. </a:t>
            </a:r>
            <a:r>
              <a:rPr lang="en-US" sz="2400" b="1" baseline="30000" dirty="0"/>
              <a:t>3 </a:t>
            </a:r>
            <a:r>
              <a:rPr lang="en-US" sz="2400" dirty="0"/>
              <a:t>For you died, and your life is now hidden with Christ in God. </a:t>
            </a:r>
            <a:r>
              <a:rPr lang="en-US" sz="2400" b="1" baseline="30000" dirty="0"/>
              <a:t>4 </a:t>
            </a:r>
            <a:r>
              <a:rPr lang="en-US" sz="2400" dirty="0"/>
              <a:t>When Christ, who is your life, appears, then you also will appear with him in glory.</a:t>
            </a:r>
            <a:endParaRPr lang="en-US" sz="3200" dirty="0">
              <a:latin typeface="Trebuchet MS" panose="020B0603020202020204" pitchFamily="34" charset="0"/>
            </a:endParaRPr>
          </a:p>
          <a:p>
            <a:endParaRPr lang="en-US" sz="2400" dirty="0">
              <a:latin typeface="Trebuchet MS" panose="020B0603020202020204" pitchFamily="34" charset="0"/>
            </a:endParaRPr>
          </a:p>
          <a:p>
            <a:pPr algn="r"/>
            <a:r>
              <a:rPr lang="en-US" sz="2400" dirty="0">
                <a:latin typeface="Trebuchet MS" panose="020B0603020202020204" pitchFamily="34" charset="0"/>
              </a:rPr>
              <a:t> </a:t>
            </a:r>
            <a:r>
              <a:rPr lang="en-US" sz="2400" baseline="30000" dirty="0">
                <a:latin typeface="Trebuchet MS" panose="020B0603020202020204" pitchFamily="34" charset="0"/>
              </a:rPr>
              <a:t>NIV</a:t>
            </a:r>
            <a:r>
              <a:rPr lang="en-US" sz="2400" dirty="0">
                <a:latin typeface="Trebuchet MS" panose="020B0603020202020204" pitchFamily="34" charset="0"/>
              </a:rPr>
              <a:t> Colossians 3:1-4</a:t>
            </a:r>
          </a:p>
        </p:txBody>
      </p:sp>
    </p:spTree>
    <p:extLst>
      <p:ext uri="{BB962C8B-B14F-4D97-AF65-F5344CB8AC3E}">
        <p14:creationId xmlns:p14="http://schemas.microsoft.com/office/powerpoint/2010/main" val="2275886457"/>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b="15680"/>
          <a:stretch/>
        </p:blipFill>
        <p:spPr>
          <a:xfrm>
            <a:off x="0" y="0"/>
            <a:ext cx="12197842" cy="6858001"/>
          </a:xfrm>
          <a:prstGeom prst="rect">
            <a:avLst/>
          </a:prstGeom>
        </p:spPr>
      </p:pic>
      <p:sp>
        <p:nvSpPr>
          <p:cNvPr id="4" name="Rectangle 3"/>
          <p:cNvSpPr/>
          <p:nvPr/>
        </p:nvSpPr>
        <p:spPr>
          <a:xfrm>
            <a:off x="842213" y="0"/>
            <a:ext cx="6087979" cy="6858000"/>
          </a:xfrm>
          <a:prstGeom prst="rect">
            <a:avLst/>
          </a:prstGeom>
          <a:gradFill>
            <a:gsLst>
              <a:gs pos="60000">
                <a:schemeClr val="accent1">
                  <a:lumMod val="5000"/>
                  <a:lumOff val="95000"/>
                </a:schemeClr>
              </a:gs>
              <a:gs pos="100000">
                <a:srgbClr val="FFFFFF">
                  <a:alpha val="3922"/>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275" name="Rectangle 2"/>
          <p:cNvSpPr>
            <a:spLocks noGrp="1" noChangeArrowheads="1"/>
          </p:cNvSpPr>
          <p:nvPr>
            <p:ph type="title"/>
          </p:nvPr>
        </p:nvSpPr>
        <p:spPr>
          <a:xfrm>
            <a:off x="838200" y="365125"/>
            <a:ext cx="6091992" cy="1325563"/>
          </a:xfrm>
        </p:spPr>
        <p:txBody>
          <a:bodyPr>
            <a:normAutofit fontScale="90000"/>
          </a:bodyPr>
          <a:lstStyle/>
          <a:p>
            <a:pPr algn="ctr"/>
            <a:r>
              <a:rPr lang="en-US" sz="4800" dirty="0">
                <a:solidFill>
                  <a:srgbClr val="506294"/>
                </a:solidFill>
                <a:effectLst>
                  <a:outerShdw blurRad="38100" dist="38100" dir="2700000" algn="tl">
                    <a:srgbClr val="000000">
                      <a:alpha val="43137"/>
                    </a:srgbClr>
                  </a:outerShdw>
                </a:effectLst>
                <a:latin typeface="Trebuchet MS" panose="020B0603020202020204" pitchFamily="34" charset="0"/>
              </a:rPr>
              <a:t>Put to Death, Therefore</a:t>
            </a: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78208" y="5819644"/>
            <a:ext cx="1088138" cy="743714"/>
          </a:xfrm>
          <a:prstGeom prst="rect">
            <a:avLst/>
          </a:prstGeom>
        </p:spPr>
      </p:pic>
      <p:sp>
        <p:nvSpPr>
          <p:cNvPr id="2" name="Rectangle 1"/>
          <p:cNvSpPr/>
          <p:nvPr/>
        </p:nvSpPr>
        <p:spPr>
          <a:xfrm>
            <a:off x="1053195" y="1763738"/>
            <a:ext cx="5666014" cy="4708981"/>
          </a:xfrm>
          <a:prstGeom prst="rect">
            <a:avLst/>
          </a:prstGeom>
        </p:spPr>
        <p:txBody>
          <a:bodyPr wrap="square">
            <a:spAutoFit/>
          </a:bodyPr>
          <a:lstStyle/>
          <a:p>
            <a:r>
              <a:rPr lang="en-US" b="1" baseline="30000" dirty="0"/>
              <a:t>5 </a:t>
            </a:r>
            <a:r>
              <a:rPr lang="en-US" dirty="0"/>
              <a:t>Put to death, therefore, whatever belongs to your earthly nature: sexual immorality, impurity, lust, evil desires and greed, which is idolatry. </a:t>
            </a:r>
            <a:r>
              <a:rPr lang="en-US" b="1" baseline="30000" dirty="0"/>
              <a:t>6 </a:t>
            </a:r>
            <a:r>
              <a:rPr lang="en-US" dirty="0"/>
              <a:t>Because of these, the wrath of God is coming. </a:t>
            </a:r>
            <a:r>
              <a:rPr lang="en-US" b="1" baseline="30000" dirty="0"/>
              <a:t>7 </a:t>
            </a:r>
            <a:r>
              <a:rPr lang="en-US" dirty="0"/>
              <a:t>You used to walk in these ways, in the life you once lived. </a:t>
            </a:r>
            <a:r>
              <a:rPr lang="en-US" b="1" baseline="30000" dirty="0"/>
              <a:t>8 </a:t>
            </a:r>
            <a:r>
              <a:rPr lang="en-US" dirty="0"/>
              <a:t>But now you must also rid yourselves of all such things as these: anger, rage, malice, slander, and filthy language from your lips. </a:t>
            </a:r>
            <a:r>
              <a:rPr lang="en-US" b="1" baseline="30000" dirty="0"/>
              <a:t>9 </a:t>
            </a:r>
            <a:r>
              <a:rPr lang="en-US" dirty="0"/>
              <a:t>Do not lie to each other, since you have taken off your old self with its practices </a:t>
            </a:r>
            <a:r>
              <a:rPr lang="en-US" b="1" baseline="30000" dirty="0"/>
              <a:t>10 </a:t>
            </a:r>
            <a:r>
              <a:rPr lang="en-US" dirty="0"/>
              <a:t>and have put on the new self, which is being renewed in knowledge in the image of its Creator. </a:t>
            </a:r>
            <a:r>
              <a:rPr lang="en-US" b="1" baseline="30000" dirty="0"/>
              <a:t>11 </a:t>
            </a:r>
            <a:r>
              <a:rPr lang="en-US" dirty="0"/>
              <a:t>Here there is no Gentile or Jew, circumcised or uncircumcised, barbarian, Scythian, slave or free, but Christ is all, and is in all.</a:t>
            </a:r>
          </a:p>
          <a:p>
            <a:endParaRPr lang="en-US" sz="2400" dirty="0">
              <a:latin typeface="Trebuchet MS" panose="020B0603020202020204" pitchFamily="34" charset="0"/>
            </a:endParaRPr>
          </a:p>
          <a:p>
            <a:pPr algn="r"/>
            <a:r>
              <a:rPr lang="en-US" sz="2400" dirty="0">
                <a:latin typeface="Trebuchet MS" panose="020B0603020202020204" pitchFamily="34" charset="0"/>
              </a:rPr>
              <a:t> </a:t>
            </a:r>
            <a:r>
              <a:rPr lang="en-US" sz="2400" baseline="30000" dirty="0">
                <a:latin typeface="Trebuchet MS" panose="020B0603020202020204" pitchFamily="34" charset="0"/>
              </a:rPr>
              <a:t>NIV</a:t>
            </a:r>
            <a:r>
              <a:rPr lang="en-US" sz="2400" dirty="0">
                <a:latin typeface="Trebuchet MS" panose="020B0603020202020204" pitchFamily="34" charset="0"/>
              </a:rPr>
              <a:t> Colossians 3:5-11</a:t>
            </a:r>
          </a:p>
        </p:txBody>
      </p:sp>
    </p:spTree>
    <p:extLst>
      <p:ext uri="{BB962C8B-B14F-4D97-AF65-F5344CB8AC3E}">
        <p14:creationId xmlns:p14="http://schemas.microsoft.com/office/powerpoint/2010/main" val="2241948226"/>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9B3B6832-CD4A-5949-8AA4-1369F04AE17A}"/>
              </a:ext>
            </a:extLst>
          </p:cNvPr>
          <p:cNvSpPr>
            <a:spLocks noGrp="1"/>
          </p:cNvSpPr>
          <p:nvPr>
            <p:ph idx="1"/>
          </p:nvPr>
        </p:nvSpPr>
        <p:spPr/>
        <p:txBody>
          <a:bodyPr>
            <a:normAutofit fontScale="92500" lnSpcReduction="10000"/>
          </a:bodyPr>
          <a:lstStyle/>
          <a:p>
            <a:r>
              <a:rPr lang="en-US" dirty="0"/>
              <a:t>Loving (Session 1)</a:t>
            </a:r>
          </a:p>
          <a:p>
            <a:r>
              <a:rPr lang="en-US" dirty="0"/>
              <a:t>	Union with Christ</a:t>
            </a:r>
          </a:p>
          <a:p>
            <a:endParaRPr lang="en-US" dirty="0"/>
          </a:p>
          <a:p>
            <a:r>
              <a:rPr lang="en-US" dirty="0"/>
              <a:t>Learning (Session 2)</a:t>
            </a:r>
          </a:p>
          <a:p>
            <a:r>
              <a:rPr lang="en-US" dirty="0"/>
              <a:t>	Kenosis &amp; Shared 			Leadership</a:t>
            </a:r>
          </a:p>
          <a:p>
            <a:endParaRPr lang="en-US" dirty="0"/>
          </a:p>
          <a:p>
            <a:r>
              <a:rPr lang="en-US" dirty="0"/>
              <a:t>Leading (Session 3)</a:t>
            </a:r>
          </a:p>
          <a:p>
            <a:r>
              <a:rPr lang="en-US" dirty="0"/>
              <a:t>	Leading Together 			through Adaptive 		Challenges</a:t>
            </a:r>
          </a:p>
        </p:txBody>
      </p:sp>
    </p:spTree>
    <p:extLst>
      <p:ext uri="{BB962C8B-B14F-4D97-AF65-F5344CB8AC3E}">
        <p14:creationId xmlns:p14="http://schemas.microsoft.com/office/powerpoint/2010/main" val="204166736"/>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b="15680"/>
          <a:stretch/>
        </p:blipFill>
        <p:spPr>
          <a:xfrm>
            <a:off x="0" y="0"/>
            <a:ext cx="12197842" cy="6858001"/>
          </a:xfrm>
          <a:prstGeom prst="rect">
            <a:avLst/>
          </a:prstGeom>
        </p:spPr>
      </p:pic>
      <p:sp>
        <p:nvSpPr>
          <p:cNvPr id="4" name="Rectangle 3"/>
          <p:cNvSpPr/>
          <p:nvPr/>
        </p:nvSpPr>
        <p:spPr>
          <a:xfrm>
            <a:off x="842213" y="0"/>
            <a:ext cx="6087979" cy="6858000"/>
          </a:xfrm>
          <a:prstGeom prst="rect">
            <a:avLst/>
          </a:prstGeom>
          <a:gradFill>
            <a:gsLst>
              <a:gs pos="60000">
                <a:schemeClr val="accent1">
                  <a:lumMod val="5000"/>
                  <a:lumOff val="95000"/>
                </a:schemeClr>
              </a:gs>
              <a:gs pos="100000">
                <a:srgbClr val="FFFFFF">
                  <a:alpha val="3922"/>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275" name="Rectangle 2"/>
          <p:cNvSpPr>
            <a:spLocks noGrp="1" noChangeArrowheads="1"/>
          </p:cNvSpPr>
          <p:nvPr>
            <p:ph type="title"/>
          </p:nvPr>
        </p:nvSpPr>
        <p:spPr>
          <a:xfrm>
            <a:off x="838200" y="365125"/>
            <a:ext cx="6091992" cy="1325563"/>
          </a:xfrm>
        </p:spPr>
        <p:txBody>
          <a:bodyPr>
            <a:normAutofit/>
          </a:bodyPr>
          <a:lstStyle/>
          <a:p>
            <a:pPr algn="ctr"/>
            <a:r>
              <a:rPr lang="en-US" sz="4800" dirty="0">
                <a:solidFill>
                  <a:srgbClr val="506294"/>
                </a:solidFill>
                <a:effectLst>
                  <a:outerShdw blurRad="38100" dist="38100" dir="2700000" algn="tl">
                    <a:srgbClr val="000000">
                      <a:alpha val="43137"/>
                    </a:srgbClr>
                  </a:outerShdw>
                </a:effectLst>
                <a:latin typeface="Trebuchet MS" panose="020B0603020202020204" pitchFamily="34" charset="0"/>
              </a:rPr>
              <a:t>Clothe Yourselves</a:t>
            </a: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78208" y="5819644"/>
            <a:ext cx="1088138" cy="743714"/>
          </a:xfrm>
          <a:prstGeom prst="rect">
            <a:avLst/>
          </a:prstGeom>
        </p:spPr>
      </p:pic>
      <p:sp>
        <p:nvSpPr>
          <p:cNvPr id="2" name="Rectangle 1"/>
          <p:cNvSpPr/>
          <p:nvPr/>
        </p:nvSpPr>
        <p:spPr>
          <a:xfrm>
            <a:off x="1053195" y="1763738"/>
            <a:ext cx="5666014" cy="4524315"/>
          </a:xfrm>
          <a:prstGeom prst="rect">
            <a:avLst/>
          </a:prstGeom>
        </p:spPr>
        <p:txBody>
          <a:bodyPr wrap="square">
            <a:spAutoFit/>
          </a:bodyPr>
          <a:lstStyle/>
          <a:p>
            <a:r>
              <a:rPr lang="en-US" sz="2400" b="1" baseline="30000" dirty="0"/>
              <a:t>12 </a:t>
            </a:r>
            <a:r>
              <a:rPr lang="en-US" sz="2400" dirty="0"/>
              <a:t>Therefore, as God’s chosen people, holy and dearly loved, clothe yourselves with compassion, kindness, humility, gentleness and patience. </a:t>
            </a:r>
            <a:r>
              <a:rPr lang="en-US" sz="2400" b="1" baseline="30000" dirty="0"/>
              <a:t>13 </a:t>
            </a:r>
            <a:r>
              <a:rPr lang="en-US" sz="2400" dirty="0"/>
              <a:t>Bear with each other and forgive one another if any of you has a grievance against someone. Forgive as the Lord forgave you. </a:t>
            </a:r>
            <a:r>
              <a:rPr lang="en-US" sz="2400" b="1" baseline="30000" dirty="0"/>
              <a:t>14 </a:t>
            </a:r>
            <a:r>
              <a:rPr lang="en-US" sz="2400" dirty="0"/>
              <a:t>And over all these virtues put on love, which binds them all together in perfect unity.</a:t>
            </a:r>
          </a:p>
          <a:p>
            <a:endParaRPr lang="en-US" sz="2400" dirty="0">
              <a:latin typeface="Trebuchet MS" panose="020B0603020202020204" pitchFamily="34" charset="0"/>
            </a:endParaRPr>
          </a:p>
          <a:p>
            <a:pPr algn="r"/>
            <a:r>
              <a:rPr lang="en-US" sz="2400" dirty="0">
                <a:latin typeface="Trebuchet MS" panose="020B0603020202020204" pitchFamily="34" charset="0"/>
              </a:rPr>
              <a:t> </a:t>
            </a:r>
            <a:r>
              <a:rPr lang="en-US" sz="2400" baseline="30000" dirty="0">
                <a:latin typeface="Trebuchet MS" panose="020B0603020202020204" pitchFamily="34" charset="0"/>
              </a:rPr>
              <a:t>NIV</a:t>
            </a:r>
            <a:r>
              <a:rPr lang="en-US" sz="2400" dirty="0">
                <a:latin typeface="Trebuchet MS" panose="020B0603020202020204" pitchFamily="34" charset="0"/>
              </a:rPr>
              <a:t> Colossians 3:12-14</a:t>
            </a:r>
          </a:p>
        </p:txBody>
      </p:sp>
    </p:spTree>
    <p:extLst>
      <p:ext uri="{BB962C8B-B14F-4D97-AF65-F5344CB8AC3E}">
        <p14:creationId xmlns:p14="http://schemas.microsoft.com/office/powerpoint/2010/main" val="1368998669"/>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F78ED3-2C1D-4947-9AEE-360AE94F32C1}"/>
              </a:ext>
            </a:extLst>
          </p:cNvPr>
          <p:cNvSpPr>
            <a:spLocks noGrp="1"/>
          </p:cNvSpPr>
          <p:nvPr>
            <p:ph type="title"/>
          </p:nvPr>
        </p:nvSpPr>
        <p:spPr>
          <a:xfrm>
            <a:off x="533396" y="365129"/>
            <a:ext cx="10515600" cy="1325563"/>
          </a:xfrm>
        </p:spPr>
        <p:txBody>
          <a:bodyPr/>
          <a:lstStyle/>
          <a:p>
            <a:r>
              <a:rPr lang="en-US" dirty="0"/>
              <a:t>Becoming Spiritual Leaders</a:t>
            </a:r>
          </a:p>
        </p:txBody>
      </p:sp>
      <p:pic>
        <p:nvPicPr>
          <p:cNvPr id="4" name="Picture 3">
            <a:extLst>
              <a:ext uri="{FF2B5EF4-FFF2-40B4-BE49-F238E27FC236}">
                <a16:creationId xmlns:a16="http://schemas.microsoft.com/office/drawing/2014/main" id="{32FE5BD5-F987-5E40-B6A6-62014E12AD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84045" y="0"/>
            <a:ext cx="3180520" cy="2438400"/>
          </a:xfrm>
          <a:prstGeom prst="rect">
            <a:avLst/>
          </a:prstGeom>
        </p:spPr>
      </p:pic>
      <p:sp>
        <p:nvSpPr>
          <p:cNvPr id="6" name="Content Placeholder 5">
            <a:extLst>
              <a:ext uri="{FF2B5EF4-FFF2-40B4-BE49-F238E27FC236}">
                <a16:creationId xmlns:a16="http://schemas.microsoft.com/office/drawing/2014/main" id="{5B87C0E8-94B1-C24F-89FD-6426AA05314F}"/>
              </a:ext>
            </a:extLst>
          </p:cNvPr>
          <p:cNvSpPr>
            <a:spLocks noGrp="1"/>
          </p:cNvSpPr>
          <p:nvPr>
            <p:ph idx="1"/>
          </p:nvPr>
        </p:nvSpPr>
        <p:spPr/>
        <p:txBody>
          <a:bodyPr/>
          <a:lstStyle/>
          <a:p>
            <a:endParaRPr lang="en-US" dirty="0"/>
          </a:p>
        </p:txBody>
      </p:sp>
      <p:pic>
        <p:nvPicPr>
          <p:cNvPr id="7" name="Content Placeholder 4">
            <a:extLst>
              <a:ext uri="{FF2B5EF4-FFF2-40B4-BE49-F238E27FC236}">
                <a16:creationId xmlns:a16="http://schemas.microsoft.com/office/drawing/2014/main" id="{9AD62426-9065-1349-944C-870A162BD76B}"/>
              </a:ext>
            </a:extLst>
          </p:cNvPr>
          <p:cNvPicPr>
            <a:picLocks noChangeAspect="1"/>
          </p:cNvPicPr>
          <p:nvPr/>
        </p:nvPicPr>
        <p:blipFill rotWithShape="1">
          <a:blip r:embed="rId4">
            <a:extLst>
              <a:ext uri="{28A0092B-C50C-407E-A947-70E740481C1C}">
                <a14:useLocalDpi xmlns:a14="http://schemas.microsoft.com/office/drawing/2010/main" val="0"/>
              </a:ext>
            </a:extLst>
          </a:blip>
          <a:srcRect t="32103" b="34589"/>
          <a:stretch/>
        </p:blipFill>
        <p:spPr>
          <a:xfrm>
            <a:off x="372513" y="2214057"/>
            <a:ext cx="11446974" cy="3574473"/>
          </a:xfrm>
          <a:prstGeom prst="rect">
            <a:avLst/>
          </a:prstGeom>
        </p:spPr>
      </p:pic>
    </p:spTree>
    <p:extLst>
      <p:ext uri="{BB962C8B-B14F-4D97-AF65-F5344CB8AC3E}">
        <p14:creationId xmlns:p14="http://schemas.microsoft.com/office/powerpoint/2010/main" val="2769769674"/>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b="15680"/>
          <a:stretch/>
        </p:blipFill>
        <p:spPr>
          <a:xfrm>
            <a:off x="0" y="0"/>
            <a:ext cx="12197842" cy="6858001"/>
          </a:xfrm>
          <a:prstGeom prst="rect">
            <a:avLst/>
          </a:prstGeom>
        </p:spPr>
      </p:pic>
      <p:sp>
        <p:nvSpPr>
          <p:cNvPr id="4" name="Rectangle 3"/>
          <p:cNvSpPr/>
          <p:nvPr/>
        </p:nvSpPr>
        <p:spPr>
          <a:xfrm>
            <a:off x="842213" y="0"/>
            <a:ext cx="6087979" cy="6858000"/>
          </a:xfrm>
          <a:prstGeom prst="rect">
            <a:avLst/>
          </a:prstGeom>
          <a:gradFill>
            <a:gsLst>
              <a:gs pos="60000">
                <a:schemeClr val="accent1">
                  <a:lumMod val="5000"/>
                  <a:lumOff val="95000"/>
                </a:schemeClr>
              </a:gs>
              <a:gs pos="100000">
                <a:srgbClr val="FFFFFF">
                  <a:alpha val="3922"/>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275" name="Rectangle 2"/>
          <p:cNvSpPr>
            <a:spLocks noGrp="1" noChangeArrowheads="1"/>
          </p:cNvSpPr>
          <p:nvPr>
            <p:ph type="title"/>
          </p:nvPr>
        </p:nvSpPr>
        <p:spPr>
          <a:xfrm>
            <a:off x="838200" y="365125"/>
            <a:ext cx="6091992" cy="1325563"/>
          </a:xfrm>
        </p:spPr>
        <p:txBody>
          <a:bodyPr>
            <a:normAutofit/>
          </a:bodyPr>
          <a:lstStyle/>
          <a:p>
            <a:pPr algn="ctr"/>
            <a:r>
              <a:rPr lang="en-US" sz="4800" dirty="0">
                <a:solidFill>
                  <a:srgbClr val="506294"/>
                </a:solidFill>
                <a:latin typeface="Trebuchet MS" panose="020B0603020202020204" pitchFamily="34" charset="0"/>
              </a:rPr>
              <a:t>Use Your Imagination</a:t>
            </a:r>
            <a:endParaRPr lang="en-US" sz="4800" dirty="0">
              <a:solidFill>
                <a:srgbClr val="506294"/>
              </a:solidFill>
              <a:effectLst>
                <a:outerShdw blurRad="38100" dist="38100" dir="2700000" algn="tl">
                  <a:srgbClr val="000000">
                    <a:alpha val="43137"/>
                  </a:srgbClr>
                </a:outerShdw>
              </a:effectLst>
              <a:latin typeface="Trebuchet MS" panose="020B0603020202020204" pitchFamily="34" charset="0"/>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78208" y="5819644"/>
            <a:ext cx="1088138" cy="743714"/>
          </a:xfrm>
          <a:prstGeom prst="rect">
            <a:avLst/>
          </a:prstGeom>
        </p:spPr>
      </p:pic>
      <p:sp>
        <p:nvSpPr>
          <p:cNvPr id="2" name="Rectangle 1"/>
          <p:cNvSpPr/>
          <p:nvPr/>
        </p:nvSpPr>
        <p:spPr>
          <a:xfrm>
            <a:off x="1053195" y="1763738"/>
            <a:ext cx="5666014" cy="5078313"/>
          </a:xfrm>
          <a:prstGeom prst="rect">
            <a:avLst/>
          </a:prstGeom>
        </p:spPr>
        <p:txBody>
          <a:bodyPr wrap="square">
            <a:spAutoFit/>
          </a:bodyPr>
          <a:lstStyle/>
          <a:p>
            <a:endParaRPr lang="en-US" sz="3600" dirty="0">
              <a:latin typeface="Trebuchet MS" panose="020B0603020202020204" pitchFamily="34" charset="0"/>
            </a:endParaRPr>
          </a:p>
          <a:p>
            <a:r>
              <a:rPr lang="en-US" sz="3600" dirty="0">
                <a:latin typeface="Trebuchet MS" panose="020B0603020202020204" pitchFamily="34" charset="0"/>
              </a:rPr>
              <a:t>What if you were leading in the early Church in the book of Acts? How do we embody kenosis?</a:t>
            </a:r>
          </a:p>
          <a:p>
            <a:endParaRPr lang="en-US" sz="3600" dirty="0">
              <a:latin typeface="Trebuchet MS" panose="020B0603020202020204" pitchFamily="34" charset="0"/>
            </a:endParaRPr>
          </a:p>
          <a:p>
            <a:pPr algn="r"/>
            <a:r>
              <a:rPr lang="en-US" sz="3600" dirty="0">
                <a:latin typeface="Trebuchet MS" panose="020B0603020202020204" pitchFamily="34" charset="0"/>
              </a:rPr>
              <a:t>Acts 6 &amp; 15</a:t>
            </a:r>
          </a:p>
          <a:p>
            <a:endParaRPr lang="en-US" sz="3600" dirty="0">
              <a:latin typeface="Trebuchet MS" panose="020B0603020202020204" pitchFamily="34" charset="0"/>
            </a:endParaRPr>
          </a:p>
          <a:p>
            <a:endParaRPr lang="en-US" sz="3600" dirty="0">
              <a:latin typeface="Trebuchet MS" panose="020B0603020202020204" pitchFamily="34" charset="0"/>
            </a:endParaRPr>
          </a:p>
        </p:txBody>
      </p:sp>
    </p:spTree>
    <p:extLst>
      <p:ext uri="{BB962C8B-B14F-4D97-AF65-F5344CB8AC3E}">
        <p14:creationId xmlns:p14="http://schemas.microsoft.com/office/powerpoint/2010/main" val="3472402771"/>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Kenosis &amp; Adaptive Leadership</a:t>
            </a:r>
          </a:p>
        </p:txBody>
      </p:sp>
      <p:sp>
        <p:nvSpPr>
          <p:cNvPr id="4" name="Content Placeholder 3"/>
          <p:cNvSpPr>
            <a:spLocks noGrp="1"/>
          </p:cNvSpPr>
          <p:nvPr>
            <p:ph idx="1"/>
          </p:nvPr>
        </p:nvSpPr>
        <p:spPr>
          <a:xfrm>
            <a:off x="838199" y="1631655"/>
            <a:ext cx="11229109" cy="4187248"/>
          </a:xfrm>
        </p:spPr>
        <p:txBody>
          <a:bodyPr>
            <a:normAutofit fontScale="92500"/>
          </a:bodyPr>
          <a:lstStyle/>
          <a:p>
            <a:pPr marL="742950" indent="-742950">
              <a:buFont typeface="+mj-lt"/>
              <a:buAutoNum type="arabicPeriod"/>
            </a:pPr>
            <a:r>
              <a:rPr lang="en-US" dirty="0"/>
              <a:t>Union Precedes Kenosis (Philippians 2)</a:t>
            </a:r>
          </a:p>
          <a:p>
            <a:pPr marL="742950" indent="-742950">
              <a:buFont typeface="+mj-lt"/>
              <a:buAutoNum type="arabicPeriod"/>
            </a:pPr>
            <a:endParaRPr lang="en-US" dirty="0"/>
          </a:p>
          <a:p>
            <a:pPr marL="742950" indent="-742950">
              <a:buFont typeface="+mj-lt"/>
              <a:buAutoNum type="arabicPeriod"/>
            </a:pPr>
            <a:r>
              <a:rPr lang="en-US" dirty="0"/>
              <a:t>Kenosis Assumes Letting Go of Control (trust &amp; empowerment) (Acts 6)</a:t>
            </a:r>
          </a:p>
          <a:p>
            <a:pPr marL="742950" indent="-742950">
              <a:buFont typeface="+mj-lt"/>
              <a:buAutoNum type="arabicPeriod"/>
            </a:pPr>
            <a:endParaRPr lang="en-US" dirty="0"/>
          </a:p>
          <a:p>
            <a:pPr marL="742950" indent="-742950">
              <a:buFont typeface="+mj-lt"/>
              <a:buAutoNum type="arabicPeriod"/>
            </a:pPr>
            <a:r>
              <a:rPr lang="en-US" dirty="0"/>
              <a:t>Better Together – Overcoming Adaptive Challenges Requires Shared Leadership (Acts 15)</a:t>
            </a:r>
          </a:p>
        </p:txBody>
      </p:sp>
    </p:spTree>
    <p:extLst>
      <p:ext uri="{BB962C8B-B14F-4D97-AF65-F5344CB8AC3E}">
        <p14:creationId xmlns:p14="http://schemas.microsoft.com/office/powerpoint/2010/main" val="41021330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b="15680"/>
          <a:stretch/>
        </p:blipFill>
        <p:spPr>
          <a:xfrm>
            <a:off x="0" y="0"/>
            <a:ext cx="12197842" cy="6858001"/>
          </a:xfrm>
          <a:prstGeom prst="rect">
            <a:avLst/>
          </a:prstGeom>
        </p:spPr>
      </p:pic>
      <p:sp>
        <p:nvSpPr>
          <p:cNvPr id="4" name="Rectangle 3"/>
          <p:cNvSpPr/>
          <p:nvPr/>
        </p:nvSpPr>
        <p:spPr>
          <a:xfrm>
            <a:off x="842213" y="0"/>
            <a:ext cx="6087979" cy="6858000"/>
          </a:xfrm>
          <a:prstGeom prst="rect">
            <a:avLst/>
          </a:prstGeom>
          <a:gradFill>
            <a:gsLst>
              <a:gs pos="60000">
                <a:schemeClr val="accent1">
                  <a:lumMod val="5000"/>
                  <a:lumOff val="95000"/>
                </a:schemeClr>
              </a:gs>
              <a:gs pos="100000">
                <a:srgbClr val="FFFFFF">
                  <a:alpha val="3922"/>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275" name="Rectangle 2"/>
          <p:cNvSpPr>
            <a:spLocks noGrp="1" noChangeArrowheads="1"/>
          </p:cNvSpPr>
          <p:nvPr>
            <p:ph type="title"/>
          </p:nvPr>
        </p:nvSpPr>
        <p:spPr>
          <a:xfrm>
            <a:off x="838200" y="365125"/>
            <a:ext cx="6091992" cy="1325563"/>
          </a:xfrm>
        </p:spPr>
        <p:txBody>
          <a:bodyPr>
            <a:normAutofit/>
          </a:bodyPr>
          <a:lstStyle/>
          <a:p>
            <a:pPr algn="ctr"/>
            <a:r>
              <a:rPr lang="en-US" sz="4800" dirty="0">
                <a:solidFill>
                  <a:srgbClr val="506294"/>
                </a:solidFill>
                <a:effectLst>
                  <a:outerShdw blurRad="38100" dist="38100" dir="2700000" algn="tl">
                    <a:srgbClr val="000000">
                      <a:alpha val="43137"/>
                    </a:srgbClr>
                  </a:outerShdw>
                </a:effectLst>
                <a:latin typeface="Trebuchet MS" panose="020B0603020202020204" pitchFamily="34" charset="0"/>
              </a:rPr>
              <a:t>Consulting Scripture</a:t>
            </a: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706099" y="5955760"/>
            <a:ext cx="1088138" cy="743714"/>
          </a:xfrm>
          <a:prstGeom prst="rect">
            <a:avLst/>
          </a:prstGeom>
        </p:spPr>
      </p:pic>
      <p:sp>
        <p:nvSpPr>
          <p:cNvPr id="2" name="Rectangle 1"/>
          <p:cNvSpPr/>
          <p:nvPr/>
        </p:nvSpPr>
        <p:spPr>
          <a:xfrm>
            <a:off x="1053195" y="1763738"/>
            <a:ext cx="5666014" cy="5078313"/>
          </a:xfrm>
          <a:prstGeom prst="rect">
            <a:avLst/>
          </a:prstGeom>
        </p:spPr>
        <p:txBody>
          <a:bodyPr wrap="square">
            <a:spAutoFit/>
          </a:bodyPr>
          <a:lstStyle/>
          <a:p>
            <a:r>
              <a:rPr lang="en-US" sz="3600" dirty="0"/>
              <a:t>The Trinity</a:t>
            </a:r>
          </a:p>
          <a:p>
            <a:r>
              <a:rPr lang="en-US" sz="3600" dirty="0"/>
              <a:t>Moses &amp; Jethro</a:t>
            </a:r>
          </a:p>
          <a:p>
            <a:r>
              <a:rPr lang="en-US" sz="3600" dirty="0"/>
              <a:t>Jesus with the Twelve</a:t>
            </a:r>
          </a:p>
          <a:p>
            <a:r>
              <a:rPr lang="en-US" sz="3600" dirty="0"/>
              <a:t>Early Church (Acts 2-6,15)</a:t>
            </a:r>
          </a:p>
          <a:p>
            <a:r>
              <a:rPr lang="en-US" sz="3600" dirty="0"/>
              <a:t>Paul &amp; proteges &amp; elders</a:t>
            </a:r>
          </a:p>
          <a:p>
            <a:endParaRPr lang="en-US" sz="3600" dirty="0"/>
          </a:p>
          <a:p>
            <a:r>
              <a:rPr lang="en-US" sz="3600" dirty="0"/>
              <a:t>Relationship (love) &amp; </a:t>
            </a:r>
          </a:p>
          <a:p>
            <a:r>
              <a:rPr lang="en-US" sz="3600" dirty="0"/>
              <a:t>   Responsibility (purpose)</a:t>
            </a:r>
          </a:p>
          <a:p>
            <a:pPr lvl="1"/>
            <a:endParaRPr lang="en-US" sz="3600" dirty="0"/>
          </a:p>
        </p:txBody>
      </p:sp>
    </p:spTree>
    <p:extLst>
      <p:ext uri="{BB962C8B-B14F-4D97-AF65-F5344CB8AC3E}">
        <p14:creationId xmlns:p14="http://schemas.microsoft.com/office/powerpoint/2010/main" val="1130264505"/>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a:t>
            </a:r>
            <a:r>
              <a:rPr lang="mr-IN" dirty="0"/>
              <a:t>…</a:t>
            </a:r>
            <a:r>
              <a:rPr lang="en-US" dirty="0"/>
              <a:t> why teams?</a:t>
            </a:r>
          </a:p>
        </p:txBody>
      </p:sp>
      <p:sp>
        <p:nvSpPr>
          <p:cNvPr id="3" name="Content Placeholder 2"/>
          <p:cNvSpPr>
            <a:spLocks noGrp="1"/>
          </p:cNvSpPr>
          <p:nvPr>
            <p:ph idx="1"/>
          </p:nvPr>
        </p:nvSpPr>
        <p:spPr/>
        <p:txBody>
          <a:bodyPr/>
          <a:lstStyle/>
          <a:p>
            <a:pPr marL="742950" indent="-742950">
              <a:buFont typeface="+mj-lt"/>
              <a:buAutoNum type="arabicPeriod"/>
            </a:pPr>
            <a:r>
              <a:rPr lang="en-US" dirty="0"/>
              <a:t>Biblical model.</a:t>
            </a:r>
          </a:p>
          <a:p>
            <a:pPr marL="742950" indent="-742950">
              <a:buFont typeface="+mj-lt"/>
              <a:buAutoNum type="arabicPeriod"/>
            </a:pPr>
            <a:endParaRPr lang="en-US" dirty="0"/>
          </a:p>
          <a:p>
            <a:pPr marL="742950" indent="-742950">
              <a:buFont typeface="+mj-lt"/>
              <a:buAutoNum type="arabicPeriod"/>
            </a:pPr>
            <a:r>
              <a:rPr lang="en-US" dirty="0"/>
              <a:t>Overcoming adaptive challenges requires shared leadership.</a:t>
            </a:r>
          </a:p>
          <a:p>
            <a:pPr marL="742950" indent="-742950">
              <a:buFont typeface="+mj-lt"/>
              <a:buAutoNum type="arabicPeriod"/>
            </a:pPr>
            <a:endParaRPr lang="en-US" dirty="0"/>
          </a:p>
          <a:p>
            <a:pPr marL="742950" indent="-742950">
              <a:buFont typeface="+mj-lt"/>
              <a:buAutoNum type="arabicPeriod"/>
            </a:pPr>
            <a:r>
              <a:rPr lang="en-US" dirty="0"/>
              <a:t>Teams are the best place to form leaders.</a:t>
            </a:r>
          </a:p>
          <a:p>
            <a:endParaRPr lang="en-US" dirty="0"/>
          </a:p>
          <a:p>
            <a:endParaRPr lang="en-US" dirty="0"/>
          </a:p>
        </p:txBody>
      </p:sp>
      <p:pic>
        <p:nvPicPr>
          <p:cNvPr id="4" name="Picture 3">
            <a:extLst>
              <a:ext uri="{FF2B5EF4-FFF2-40B4-BE49-F238E27FC236}">
                <a16:creationId xmlns:a16="http://schemas.microsoft.com/office/drawing/2014/main" id="{0DC54761-54FA-854A-AA6D-BB775D4D6B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84045" y="0"/>
            <a:ext cx="3180520" cy="2438400"/>
          </a:xfrm>
          <a:prstGeom prst="rect">
            <a:avLst/>
          </a:prstGeom>
        </p:spPr>
      </p:pic>
    </p:spTree>
    <p:extLst>
      <p:ext uri="{BB962C8B-B14F-4D97-AF65-F5344CB8AC3E}">
        <p14:creationId xmlns:p14="http://schemas.microsoft.com/office/powerpoint/2010/main" val="23989721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8000" dirty="0"/>
              <a:t>Team =</a:t>
            </a:r>
          </a:p>
        </p:txBody>
      </p:sp>
      <p:graphicFrame>
        <p:nvGraphicFramePr>
          <p:cNvPr id="3" name="Diagram 2"/>
          <p:cNvGraphicFramePr/>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itle 1"/>
          <p:cNvSpPr txBox="1">
            <a:spLocks/>
          </p:cNvSpPr>
          <p:nvPr/>
        </p:nvSpPr>
        <p:spPr>
          <a:xfrm>
            <a:off x="838200" y="35877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6000" kern="1200">
                <a:solidFill>
                  <a:schemeClr val="tx1"/>
                </a:solidFill>
                <a:effectLst>
                  <a:outerShdw blurRad="38100" dist="38100" dir="2700000" algn="tl">
                    <a:srgbClr val="000000">
                      <a:alpha val="43137"/>
                    </a:srgbClr>
                  </a:outerShdw>
                </a:effectLst>
                <a:latin typeface="+mj-lt"/>
                <a:ea typeface="+mj-ea"/>
                <a:cs typeface="+mj-cs"/>
              </a:defRPr>
            </a:lvl1pPr>
          </a:lstStyle>
          <a:p>
            <a:pPr algn="ctr"/>
            <a:r>
              <a:rPr lang="en-US" sz="8000"/>
              <a:t>Team =</a:t>
            </a:r>
            <a:endParaRPr lang="en-US" sz="8000" dirty="0"/>
          </a:p>
        </p:txBody>
      </p:sp>
      <p:pic>
        <p:nvPicPr>
          <p:cNvPr id="5" name="Picture 4">
            <a:extLst>
              <a:ext uri="{FF2B5EF4-FFF2-40B4-BE49-F238E27FC236}">
                <a16:creationId xmlns:a16="http://schemas.microsoft.com/office/drawing/2014/main" id="{DD90C6ED-B8EC-3343-9FD6-0CBF173FB09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384045" y="0"/>
            <a:ext cx="3180520" cy="2438400"/>
          </a:xfrm>
          <a:prstGeom prst="rect">
            <a:avLst/>
          </a:prstGeom>
        </p:spPr>
      </p:pic>
    </p:spTree>
    <p:extLst>
      <p:ext uri="{BB962C8B-B14F-4D97-AF65-F5344CB8AC3E}">
        <p14:creationId xmlns:p14="http://schemas.microsoft.com/office/powerpoint/2010/main" val="1859269171"/>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A980CAA-8D6E-A541-AE93-DD24AFBADECD}"/>
              </a:ext>
            </a:extLst>
          </p:cNvPr>
          <p:cNvSpPr>
            <a:spLocks noGrp="1"/>
          </p:cNvSpPr>
          <p:nvPr>
            <p:ph type="title"/>
          </p:nvPr>
        </p:nvSpPr>
        <p:spPr/>
        <p:txBody>
          <a:bodyPr/>
          <a:lstStyle/>
          <a:p>
            <a:r>
              <a:rPr lang="en-US" dirty="0"/>
              <a:t>Characteristics/Consequences</a:t>
            </a:r>
          </a:p>
        </p:txBody>
      </p:sp>
      <p:sp>
        <p:nvSpPr>
          <p:cNvPr id="5" name="Content Placeholder 4">
            <a:extLst>
              <a:ext uri="{FF2B5EF4-FFF2-40B4-BE49-F238E27FC236}">
                <a16:creationId xmlns:a16="http://schemas.microsoft.com/office/drawing/2014/main" id="{97AE48CA-6816-C844-BFAD-B015C16C1B75}"/>
              </a:ext>
            </a:extLst>
          </p:cNvPr>
          <p:cNvSpPr>
            <a:spLocks noGrp="1"/>
          </p:cNvSpPr>
          <p:nvPr>
            <p:ph sz="half" idx="2"/>
          </p:nvPr>
        </p:nvSpPr>
        <p:spPr>
          <a:xfrm>
            <a:off x="637309" y="1552564"/>
            <a:ext cx="5534891" cy="5056053"/>
          </a:xfrm>
        </p:spPr>
        <p:txBody>
          <a:bodyPr>
            <a:normAutofit fontScale="70000" lnSpcReduction="20000"/>
          </a:bodyPr>
          <a:lstStyle/>
          <a:p>
            <a:r>
              <a:rPr lang="en-US" sz="5100" u="sng" dirty="0"/>
              <a:t>Solo-Heroic Leader</a:t>
            </a:r>
          </a:p>
          <a:p>
            <a:pPr marL="571500" indent="-571500">
              <a:buFont typeface="Arial" panose="020B0604020202020204" pitchFamily="34" charset="0"/>
              <a:buChar char="•"/>
            </a:pPr>
            <a:r>
              <a:rPr lang="en-US" dirty="0"/>
              <a:t>Desire for control</a:t>
            </a:r>
          </a:p>
          <a:p>
            <a:pPr marL="571500" indent="-571500">
              <a:buFont typeface="Arial" panose="020B0604020202020204" pitchFamily="34" charset="0"/>
              <a:buChar char="•"/>
            </a:pPr>
            <a:r>
              <a:rPr lang="en-US" dirty="0"/>
              <a:t>Gifts, experience &amp; intuition</a:t>
            </a:r>
          </a:p>
          <a:p>
            <a:pPr marL="571500" indent="-571500">
              <a:buFont typeface="Arial" panose="020B0604020202020204" pitchFamily="34" charset="0"/>
              <a:buChar char="•"/>
            </a:pPr>
            <a:r>
              <a:rPr lang="en-US" dirty="0"/>
              <a:t>Tendency toward narcissism</a:t>
            </a:r>
          </a:p>
          <a:p>
            <a:pPr marL="571500" indent="-571500">
              <a:buFont typeface="Arial" panose="020B0604020202020204" pitchFamily="34" charset="0"/>
              <a:buChar char="•"/>
            </a:pPr>
            <a:r>
              <a:rPr lang="en-US" dirty="0"/>
              <a:t>Isolation</a:t>
            </a:r>
          </a:p>
          <a:p>
            <a:pPr marL="571500" indent="-571500">
              <a:buFont typeface="Arial" panose="020B0604020202020204" pitchFamily="34" charset="0"/>
              <a:buChar char="•"/>
            </a:pPr>
            <a:r>
              <a:rPr lang="en-US" dirty="0"/>
              <a:t>Lack of repeatability</a:t>
            </a:r>
          </a:p>
          <a:p>
            <a:pPr marL="571500" indent="-571500">
              <a:buFont typeface="Arial" panose="020B0604020202020204" pitchFamily="34" charset="0"/>
              <a:buChar char="•"/>
            </a:pPr>
            <a:r>
              <a:rPr lang="en-US" dirty="0"/>
              <a:t>Co-dependency</a:t>
            </a:r>
          </a:p>
          <a:p>
            <a:pPr marL="571500" indent="-571500">
              <a:buFont typeface="Arial" panose="020B0604020202020204" pitchFamily="34" charset="0"/>
              <a:buChar char="•"/>
            </a:pPr>
            <a:r>
              <a:rPr lang="en-US" dirty="0"/>
              <a:t>Lack of trust</a:t>
            </a:r>
          </a:p>
          <a:p>
            <a:pPr marL="571500" indent="-571500">
              <a:buFont typeface="Arial" panose="020B0604020202020204" pitchFamily="34" charset="0"/>
              <a:buChar char="•"/>
            </a:pPr>
            <a:r>
              <a:rPr lang="en-US" dirty="0"/>
              <a:t>Treating adaptive challenges as technical</a:t>
            </a:r>
          </a:p>
          <a:p>
            <a:pPr marL="571500" indent="-571500">
              <a:buFont typeface="Arial" panose="020B0604020202020204" pitchFamily="34" charset="0"/>
              <a:buChar char="•"/>
            </a:pPr>
            <a:r>
              <a:rPr lang="en-US" dirty="0"/>
              <a:t>Choosing our own way</a:t>
            </a:r>
          </a:p>
        </p:txBody>
      </p:sp>
      <p:sp>
        <p:nvSpPr>
          <p:cNvPr id="6" name="Content Placeholder 5">
            <a:extLst>
              <a:ext uri="{FF2B5EF4-FFF2-40B4-BE49-F238E27FC236}">
                <a16:creationId xmlns:a16="http://schemas.microsoft.com/office/drawing/2014/main" id="{2A3203B0-3D88-714D-8AB1-8C426EB75D4F}"/>
              </a:ext>
            </a:extLst>
          </p:cNvPr>
          <p:cNvSpPr>
            <a:spLocks noGrp="1"/>
          </p:cNvSpPr>
          <p:nvPr>
            <p:ph sz="quarter" idx="4"/>
          </p:nvPr>
        </p:nvSpPr>
        <p:spPr>
          <a:xfrm>
            <a:off x="6172203" y="1469435"/>
            <a:ext cx="5183188" cy="4332288"/>
          </a:xfrm>
        </p:spPr>
        <p:txBody>
          <a:bodyPr>
            <a:normAutofit/>
          </a:bodyPr>
          <a:lstStyle/>
          <a:p>
            <a:r>
              <a:rPr lang="en-US" sz="3600" u="sng" dirty="0"/>
              <a:t>Shared Leadership</a:t>
            </a:r>
          </a:p>
          <a:p>
            <a:pPr marL="571500" indent="-571500">
              <a:buFont typeface="Arial" panose="020B0604020202020204" pitchFamily="34" charset="0"/>
              <a:buChar char="•"/>
            </a:pPr>
            <a:r>
              <a:rPr lang="en-US" sz="2800" dirty="0"/>
              <a:t>Shared responsibility</a:t>
            </a:r>
          </a:p>
          <a:p>
            <a:pPr marL="571500" indent="-571500">
              <a:buFont typeface="Arial" panose="020B0604020202020204" pitchFamily="34" charset="0"/>
              <a:buChar char="•"/>
            </a:pPr>
            <a:r>
              <a:rPr lang="en-US" sz="2800" dirty="0"/>
              <a:t>Loving humility</a:t>
            </a:r>
          </a:p>
          <a:p>
            <a:pPr marL="571500" indent="-571500">
              <a:buFont typeface="Arial" panose="020B0604020202020204" pitchFamily="34" charset="0"/>
              <a:buChar char="•"/>
            </a:pPr>
            <a:r>
              <a:rPr lang="en-US" sz="2800" dirty="0"/>
              <a:t>High trust, commitment &amp; accountability</a:t>
            </a:r>
          </a:p>
          <a:p>
            <a:pPr marL="571500" indent="-571500">
              <a:buFont typeface="Arial" panose="020B0604020202020204" pitchFamily="34" charset="0"/>
              <a:buChar char="•"/>
            </a:pPr>
            <a:r>
              <a:rPr lang="en-US" sz="2800" dirty="0"/>
              <a:t>Collective intelligence</a:t>
            </a:r>
          </a:p>
          <a:p>
            <a:pPr marL="571500" indent="-571500">
              <a:buFont typeface="Arial" panose="020B0604020202020204" pitchFamily="34" charset="0"/>
              <a:buChar char="•"/>
            </a:pPr>
            <a:r>
              <a:rPr lang="en-US" sz="2800" dirty="0"/>
              <a:t>Adaptive capacity</a:t>
            </a:r>
          </a:p>
          <a:p>
            <a:pPr marL="571500" indent="-571500">
              <a:buFont typeface="Arial" panose="020B0604020202020204" pitchFamily="34" charset="0"/>
              <a:buChar char="•"/>
            </a:pPr>
            <a:r>
              <a:rPr lang="en-US" sz="2800" dirty="0"/>
              <a:t>Multiplication</a:t>
            </a:r>
          </a:p>
        </p:txBody>
      </p:sp>
      <p:pic>
        <p:nvPicPr>
          <p:cNvPr id="7" name="Picture 6">
            <a:extLst>
              <a:ext uri="{FF2B5EF4-FFF2-40B4-BE49-F238E27FC236}">
                <a16:creationId xmlns:a16="http://schemas.microsoft.com/office/drawing/2014/main" id="{E6AE08D4-D976-584F-97BC-12512F8349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61136" y="4467629"/>
            <a:ext cx="3180520" cy="2438400"/>
          </a:xfrm>
          <a:prstGeom prst="rect">
            <a:avLst/>
          </a:prstGeom>
        </p:spPr>
      </p:pic>
    </p:spTree>
    <p:extLst>
      <p:ext uri="{BB962C8B-B14F-4D97-AF65-F5344CB8AC3E}">
        <p14:creationId xmlns:p14="http://schemas.microsoft.com/office/powerpoint/2010/main" val="2244124776"/>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778"/>
        <p:cNvGrpSpPr/>
        <p:nvPr/>
      </p:nvGrpSpPr>
      <p:grpSpPr>
        <a:xfrm>
          <a:off x="0" y="0"/>
          <a:ext cx="0" cy="0"/>
          <a:chOff x="0" y="0"/>
          <a:chExt cx="0" cy="0"/>
        </a:xfrm>
      </p:grpSpPr>
      <p:sp>
        <p:nvSpPr>
          <p:cNvPr id="779" name="Google Shape;779;p122"/>
          <p:cNvSpPr txBox="1">
            <a:spLocks noGrp="1"/>
          </p:cNvSpPr>
          <p:nvPr>
            <p:ph type="ctrTitle"/>
          </p:nvPr>
        </p:nvSpPr>
        <p:spPr>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rgbClr val="506294"/>
              </a:buClr>
              <a:buSzPts val="4800"/>
              <a:buFont typeface="Trebuchet MS"/>
              <a:buNone/>
            </a:pPr>
            <a:r>
              <a:rPr lang="en-US" sz="4800" dirty="0">
                <a:solidFill>
                  <a:srgbClr val="506294"/>
                </a:solidFill>
                <a:latin typeface="Trebuchet MS"/>
                <a:ea typeface="Trebuchet MS"/>
                <a:cs typeface="Trebuchet MS"/>
                <a:sym typeface="Trebuchet MS"/>
              </a:rPr>
              <a:t>Key Questions</a:t>
            </a:r>
            <a:endParaRPr sz="4800" dirty="0"/>
          </a:p>
        </p:txBody>
      </p:sp>
      <p:sp>
        <p:nvSpPr>
          <p:cNvPr id="781" name="Google Shape;781;p122"/>
          <p:cNvSpPr txBox="1"/>
          <p:nvPr/>
        </p:nvSpPr>
        <p:spPr>
          <a:xfrm>
            <a:off x="838200" y="1692597"/>
            <a:ext cx="10491216" cy="3880908"/>
          </a:xfrm>
          <a:prstGeom prst="rect">
            <a:avLst/>
          </a:prstGeom>
          <a:noFill/>
          <a:ln>
            <a:noFill/>
          </a:ln>
        </p:spPr>
        <p:txBody>
          <a:bodyPr spcFirstLastPara="1" wrap="square" lIns="91425" tIns="45700" rIns="91425" bIns="45700" anchor="t" anchorCtr="0">
            <a:noAutofit/>
          </a:bodyPr>
          <a:lstStyle/>
          <a:p>
            <a:pPr marL="742950" marR="0" lvl="0" indent="-742950" algn="l" rtl="0">
              <a:lnSpc>
                <a:spcPct val="90000"/>
              </a:lnSpc>
              <a:spcBef>
                <a:spcPts val="0"/>
              </a:spcBef>
              <a:spcAft>
                <a:spcPts val="0"/>
              </a:spcAft>
              <a:buClr>
                <a:schemeClr val="dk1"/>
              </a:buClr>
              <a:buSzPts val="3600"/>
              <a:buFont typeface="Trebuchet MS"/>
              <a:buAutoNum type="arabicPeriod"/>
            </a:pPr>
            <a:r>
              <a:rPr lang="en-US" sz="3600" dirty="0">
                <a:solidFill>
                  <a:schemeClr val="dk1"/>
                </a:solidFill>
                <a:latin typeface="Trebuchet MS"/>
                <a:ea typeface="Trebuchet MS"/>
                <a:cs typeface="Trebuchet MS"/>
                <a:sym typeface="Trebuchet MS"/>
              </a:rPr>
              <a:t>Where have you tended toward the solo-heroic leader paradigm? </a:t>
            </a:r>
            <a:endParaRPr dirty="0"/>
          </a:p>
          <a:p>
            <a:pPr marL="742950" marR="0" lvl="0" indent="-742950" algn="l" rtl="0">
              <a:lnSpc>
                <a:spcPct val="90000"/>
              </a:lnSpc>
              <a:spcBef>
                <a:spcPts val="1000"/>
              </a:spcBef>
              <a:spcAft>
                <a:spcPts val="0"/>
              </a:spcAft>
              <a:buClr>
                <a:schemeClr val="dk1"/>
              </a:buClr>
              <a:buSzPts val="3600"/>
              <a:buFont typeface="Trebuchet MS"/>
              <a:buAutoNum type="arabicPeriod"/>
            </a:pPr>
            <a:r>
              <a:rPr lang="en-US" sz="3600" dirty="0">
                <a:solidFill>
                  <a:schemeClr val="dk1"/>
                </a:solidFill>
                <a:latin typeface="Trebuchet MS"/>
                <a:ea typeface="Trebuchet MS"/>
                <a:cs typeface="Trebuchet MS"/>
                <a:sym typeface="Trebuchet MS"/>
              </a:rPr>
              <a:t>How has this affected the environment in which you lead?</a:t>
            </a:r>
          </a:p>
          <a:p>
            <a:pPr marL="742950" marR="0" lvl="0" indent="-742950" algn="l" rtl="0">
              <a:lnSpc>
                <a:spcPct val="90000"/>
              </a:lnSpc>
              <a:spcBef>
                <a:spcPts val="1000"/>
              </a:spcBef>
              <a:spcAft>
                <a:spcPts val="0"/>
              </a:spcAft>
              <a:buClr>
                <a:schemeClr val="dk1"/>
              </a:buClr>
              <a:buSzPts val="3600"/>
              <a:buFont typeface="Trebuchet MS"/>
              <a:buAutoNum type="arabicPeriod"/>
            </a:pPr>
            <a:r>
              <a:rPr lang="en-US" sz="3600" dirty="0">
                <a:solidFill>
                  <a:schemeClr val="dk1"/>
                </a:solidFill>
                <a:latin typeface="Trebuchet MS"/>
                <a:sym typeface="Trebuchet MS"/>
              </a:rPr>
              <a:t>What would bring greater empowerment and generative capacity?</a:t>
            </a:r>
            <a:endParaRPr dirty="0"/>
          </a:p>
          <a:p>
            <a:pPr marL="228600" marR="0" lvl="0" indent="0" algn="l" rtl="0">
              <a:lnSpc>
                <a:spcPct val="90000"/>
              </a:lnSpc>
              <a:spcBef>
                <a:spcPts val="1000"/>
              </a:spcBef>
              <a:spcAft>
                <a:spcPts val="0"/>
              </a:spcAft>
              <a:buClr>
                <a:schemeClr val="dk1"/>
              </a:buClr>
              <a:buSzPts val="3700"/>
              <a:buFont typeface="Arial"/>
              <a:buNone/>
            </a:pPr>
            <a:endParaRPr sz="3700" dirty="0">
              <a:solidFill>
                <a:srgbClr val="506294"/>
              </a:solidFill>
              <a:latin typeface="Trebuchet MS"/>
              <a:ea typeface="Trebuchet MS"/>
              <a:cs typeface="Trebuchet MS"/>
              <a:sym typeface="Trebuchet MS"/>
            </a:endParaRPr>
          </a:p>
        </p:txBody>
      </p:sp>
    </p:spTree>
    <p:extLst>
      <p:ext uri="{BB962C8B-B14F-4D97-AF65-F5344CB8AC3E}">
        <p14:creationId xmlns:p14="http://schemas.microsoft.com/office/powerpoint/2010/main" val="40383157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81">
                                            <p:txEl>
                                              <p:pRg st="0" end="0"/>
                                            </p:txEl>
                                          </p:spTgt>
                                        </p:tgtEl>
                                        <p:attrNameLst>
                                          <p:attrName>style.visibility</p:attrName>
                                        </p:attrNameLst>
                                      </p:cBhvr>
                                      <p:to>
                                        <p:strVal val="visible"/>
                                      </p:to>
                                    </p:set>
                                    <p:animEffect transition="in" filter="fade">
                                      <p:cBhvr>
                                        <p:cTn id="7" dur="1000"/>
                                        <p:tgtEl>
                                          <p:spTgt spid="78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81">
                                            <p:txEl>
                                              <p:pRg st="1" end="1"/>
                                            </p:txEl>
                                          </p:spTgt>
                                        </p:tgtEl>
                                        <p:attrNameLst>
                                          <p:attrName>style.visibility</p:attrName>
                                        </p:attrNameLst>
                                      </p:cBhvr>
                                      <p:to>
                                        <p:strVal val="visible"/>
                                      </p:to>
                                    </p:set>
                                    <p:animEffect transition="in" filter="fade">
                                      <p:cBhvr>
                                        <p:cTn id="12" dur="1000"/>
                                        <p:tgtEl>
                                          <p:spTgt spid="78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81">
                                            <p:txEl>
                                              <p:pRg st="2" end="2"/>
                                            </p:txEl>
                                          </p:spTgt>
                                        </p:tgtEl>
                                        <p:attrNameLst>
                                          <p:attrName>style.visibility</p:attrName>
                                        </p:attrNameLst>
                                      </p:cBhvr>
                                      <p:to>
                                        <p:strVal val="visible"/>
                                      </p:to>
                                    </p:set>
                                    <p:animEffect transition="in" filter="fade">
                                      <p:cBhvr>
                                        <p:cTn id="17" dur="1000"/>
                                        <p:tgtEl>
                                          <p:spTgt spid="78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01EE61F-B1C6-704D-B28C-6BC0EE30CE37}"/>
              </a:ext>
            </a:extLst>
          </p:cNvPr>
          <p:cNvSpPr>
            <a:spLocks noGrp="1"/>
          </p:cNvSpPr>
          <p:nvPr>
            <p:ph type="title"/>
          </p:nvPr>
        </p:nvSpPr>
        <p:spPr/>
        <p:txBody>
          <a:bodyPr/>
          <a:lstStyle/>
          <a:p>
            <a:r>
              <a:rPr lang="en-US" dirty="0"/>
              <a:t>Leading as a Means of Grace	</a:t>
            </a:r>
          </a:p>
        </p:txBody>
      </p:sp>
      <p:sp>
        <p:nvSpPr>
          <p:cNvPr id="4" name="Content Placeholder 3">
            <a:extLst>
              <a:ext uri="{FF2B5EF4-FFF2-40B4-BE49-F238E27FC236}">
                <a16:creationId xmlns:a16="http://schemas.microsoft.com/office/drawing/2014/main" id="{43CA4B3D-8218-F049-A600-6A96685C066D}"/>
              </a:ext>
            </a:extLst>
          </p:cNvPr>
          <p:cNvSpPr>
            <a:spLocks noGrp="1"/>
          </p:cNvSpPr>
          <p:nvPr>
            <p:ph idx="1"/>
          </p:nvPr>
        </p:nvSpPr>
        <p:spPr/>
        <p:txBody>
          <a:bodyPr/>
          <a:lstStyle/>
          <a:p>
            <a:r>
              <a:rPr lang="en-US" dirty="0"/>
              <a:t>What is the Holy Spirit’s role and what is our role in spiritual leadership and leading change? </a:t>
            </a:r>
          </a:p>
          <a:p>
            <a:endParaRPr lang="en-US" dirty="0"/>
          </a:p>
          <a:p>
            <a:r>
              <a:rPr lang="en-US" i="1" dirty="0"/>
              <a:t>Bear</a:t>
            </a:r>
            <a:r>
              <a:rPr lang="en-US" dirty="0"/>
              <a:t> or </a:t>
            </a:r>
            <a:r>
              <a:rPr lang="en-US" i="1" dirty="0"/>
              <a:t>produce</a:t>
            </a:r>
            <a:r>
              <a:rPr lang="en-US" dirty="0"/>
              <a:t> fruit?</a:t>
            </a:r>
          </a:p>
        </p:txBody>
      </p:sp>
      <p:pic>
        <p:nvPicPr>
          <p:cNvPr id="6" name="Picture 5">
            <a:extLst>
              <a:ext uri="{FF2B5EF4-FFF2-40B4-BE49-F238E27FC236}">
                <a16:creationId xmlns:a16="http://schemas.microsoft.com/office/drawing/2014/main" id="{A49B17DA-41CD-314A-AC5B-8FB51F40F9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43135" y="3332085"/>
            <a:ext cx="5566033" cy="3252651"/>
          </a:xfrm>
          <a:prstGeom prst="rect">
            <a:avLst/>
          </a:prstGeom>
        </p:spPr>
      </p:pic>
    </p:spTree>
    <p:extLst>
      <p:ext uri="{BB962C8B-B14F-4D97-AF65-F5344CB8AC3E}">
        <p14:creationId xmlns:p14="http://schemas.microsoft.com/office/powerpoint/2010/main" val="1074210546"/>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F6332-8097-0B4B-A2F9-7B4695CB74AD}"/>
              </a:ext>
            </a:extLst>
          </p:cNvPr>
          <p:cNvSpPr>
            <a:spLocks noGrp="1"/>
          </p:cNvSpPr>
          <p:nvPr>
            <p:ph type="ctrTitle"/>
          </p:nvPr>
        </p:nvSpPr>
        <p:spPr>
          <a:xfrm>
            <a:off x="699655" y="1748703"/>
            <a:ext cx="7668491" cy="1151076"/>
          </a:xfrm>
        </p:spPr>
        <p:txBody>
          <a:bodyPr/>
          <a:lstStyle/>
          <a:p>
            <a:r>
              <a:rPr lang="en-US" dirty="0"/>
              <a:t>Union With Christ</a:t>
            </a:r>
          </a:p>
        </p:txBody>
      </p:sp>
      <p:pic>
        <p:nvPicPr>
          <p:cNvPr id="5" name="Picture 4">
            <a:extLst>
              <a:ext uri="{FF2B5EF4-FFF2-40B4-BE49-F238E27FC236}">
                <a16:creationId xmlns:a16="http://schemas.microsoft.com/office/drawing/2014/main" id="{418AA89A-A8FC-A946-BE63-A97011B92F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0079" y="-215786"/>
            <a:ext cx="6897862" cy="5288361"/>
          </a:xfrm>
          <a:prstGeom prst="rect">
            <a:avLst/>
          </a:prstGeom>
        </p:spPr>
      </p:pic>
      <p:sp>
        <p:nvSpPr>
          <p:cNvPr id="3" name="Rectangle 2">
            <a:extLst>
              <a:ext uri="{FF2B5EF4-FFF2-40B4-BE49-F238E27FC236}">
                <a16:creationId xmlns:a16="http://schemas.microsoft.com/office/drawing/2014/main" id="{1135ED2A-7226-EE42-AFEB-E43B62C8EAF6}"/>
              </a:ext>
            </a:extLst>
          </p:cNvPr>
          <p:cNvSpPr/>
          <p:nvPr/>
        </p:nvSpPr>
        <p:spPr>
          <a:xfrm>
            <a:off x="3241119" y="5109297"/>
            <a:ext cx="6096000" cy="707886"/>
          </a:xfrm>
          <a:prstGeom prst="rect">
            <a:avLst/>
          </a:prstGeom>
        </p:spPr>
        <p:txBody>
          <a:bodyPr>
            <a:spAutoFit/>
          </a:bodyPr>
          <a:lstStyle/>
          <a:p>
            <a:r>
              <a:rPr lang="en-US" sz="4000" b="1" i="1" dirty="0"/>
              <a:t>Dr. Bryan D. Sims</a:t>
            </a:r>
            <a:endParaRPr lang="en-US" sz="4000" b="1" dirty="0"/>
          </a:p>
        </p:txBody>
      </p:sp>
    </p:spTree>
    <p:extLst>
      <p:ext uri="{BB962C8B-B14F-4D97-AF65-F5344CB8AC3E}">
        <p14:creationId xmlns:p14="http://schemas.microsoft.com/office/powerpoint/2010/main" val="3214780060"/>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b="15680"/>
          <a:stretch/>
        </p:blipFill>
        <p:spPr>
          <a:xfrm>
            <a:off x="0" y="2"/>
            <a:ext cx="12197843" cy="6858001"/>
          </a:xfrm>
          <a:prstGeom prst="rect">
            <a:avLst/>
          </a:prstGeom>
        </p:spPr>
      </p:pic>
      <p:sp>
        <p:nvSpPr>
          <p:cNvPr id="4" name="Rectangle 3"/>
          <p:cNvSpPr/>
          <p:nvPr/>
        </p:nvSpPr>
        <p:spPr>
          <a:xfrm>
            <a:off x="842213" y="365127"/>
            <a:ext cx="6087979" cy="6858000"/>
          </a:xfrm>
          <a:prstGeom prst="rect">
            <a:avLst/>
          </a:prstGeom>
          <a:gradFill>
            <a:gsLst>
              <a:gs pos="60000">
                <a:schemeClr val="accent1">
                  <a:lumMod val="5000"/>
                  <a:lumOff val="95000"/>
                </a:schemeClr>
              </a:gs>
              <a:gs pos="100000">
                <a:srgbClr val="FFFFFF">
                  <a:alpha val="3922"/>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275" name="Rectangle 2"/>
          <p:cNvSpPr>
            <a:spLocks noGrp="1" noChangeArrowheads="1"/>
          </p:cNvSpPr>
          <p:nvPr>
            <p:ph type="title"/>
          </p:nvPr>
        </p:nvSpPr>
        <p:spPr>
          <a:xfrm>
            <a:off x="838200" y="365127"/>
            <a:ext cx="6091992" cy="1325563"/>
          </a:xfrm>
        </p:spPr>
        <p:txBody>
          <a:bodyPr>
            <a:normAutofit/>
          </a:bodyPr>
          <a:lstStyle/>
          <a:p>
            <a:pPr algn="ctr"/>
            <a:r>
              <a:rPr lang="en-US" sz="4800" dirty="0">
                <a:solidFill>
                  <a:srgbClr val="506294"/>
                </a:solidFill>
                <a:effectLst>
                  <a:outerShdw blurRad="38100" dist="38100" dir="2700000" algn="tl">
                    <a:srgbClr val="000000">
                      <a:alpha val="43137"/>
                    </a:srgbClr>
                  </a:outerShdw>
                </a:effectLst>
                <a:latin typeface="Trebuchet MS" panose="020B0603020202020204" pitchFamily="34" charset="0"/>
              </a:rPr>
              <a:t>Shared Discernment</a:t>
            </a:r>
          </a:p>
        </p:txBody>
      </p:sp>
      <p:sp>
        <p:nvSpPr>
          <p:cNvPr id="2" name="Rectangle 1"/>
          <p:cNvSpPr/>
          <p:nvPr/>
        </p:nvSpPr>
        <p:spPr>
          <a:xfrm>
            <a:off x="838201" y="1763739"/>
            <a:ext cx="6091992" cy="5262979"/>
          </a:xfrm>
          <a:prstGeom prst="rect">
            <a:avLst/>
          </a:prstGeom>
        </p:spPr>
        <p:txBody>
          <a:bodyPr wrap="square">
            <a:spAutoFit/>
          </a:bodyPr>
          <a:lstStyle/>
          <a:p>
            <a:r>
              <a:rPr lang="en-US" sz="2400" dirty="0"/>
              <a:t>“Therefore, friends,</a:t>
            </a:r>
            <a:r>
              <a:rPr lang="en-US" sz="2400" baseline="30000" dirty="0"/>
              <a:t> </a:t>
            </a:r>
            <a:r>
              <a:rPr lang="en-US" sz="2400" dirty="0"/>
              <a:t>select from among yourselves… full of the Spirit and of wisdom…”</a:t>
            </a:r>
          </a:p>
          <a:p>
            <a:pPr algn="r"/>
            <a:r>
              <a:rPr lang="en-US" sz="2400" baseline="30000" dirty="0">
                <a:latin typeface="Trebuchet MS" panose="020B0603020202020204" pitchFamily="34" charset="0"/>
              </a:rPr>
              <a:t>				NRS</a:t>
            </a:r>
            <a:r>
              <a:rPr lang="en-US" sz="2400" dirty="0">
                <a:latin typeface="Trebuchet MS" panose="020B0603020202020204" pitchFamily="34" charset="0"/>
              </a:rPr>
              <a:t> Acts 6:3</a:t>
            </a:r>
            <a:endParaRPr lang="en-US" sz="2400" dirty="0"/>
          </a:p>
          <a:p>
            <a:endParaRPr lang="en-US" sz="2400" dirty="0"/>
          </a:p>
          <a:p>
            <a:r>
              <a:rPr lang="en-US" sz="2400" dirty="0"/>
              <a:t>“</a:t>
            </a:r>
            <a:r>
              <a:rPr lang="en-US" sz="2400" dirty="0">
                <a:latin typeface="Trebuchet MS" panose="020B0603020202020204" pitchFamily="34" charset="0"/>
              </a:rPr>
              <a:t>For it has seemed good to the Holy Spirit and to us…” </a:t>
            </a:r>
          </a:p>
          <a:p>
            <a:pPr algn="r"/>
            <a:r>
              <a:rPr lang="en-US" sz="2400" baseline="30000" dirty="0">
                <a:latin typeface="Trebuchet MS" panose="020B0603020202020204" pitchFamily="34" charset="0"/>
              </a:rPr>
              <a:t>NRS</a:t>
            </a:r>
            <a:r>
              <a:rPr lang="en-US" sz="2400" dirty="0">
                <a:latin typeface="Trebuchet MS" panose="020B0603020202020204" pitchFamily="34" charset="0"/>
              </a:rPr>
              <a:t> Acts 15:28</a:t>
            </a:r>
          </a:p>
          <a:p>
            <a:endParaRPr lang="en-US" sz="2400" dirty="0"/>
          </a:p>
          <a:p>
            <a:r>
              <a:rPr lang="en-US" sz="2400" dirty="0"/>
              <a:t>“Let anyone who has an ear listen to what the Spirit is saying to the churches.”</a:t>
            </a:r>
          </a:p>
          <a:p>
            <a:pPr algn="r"/>
            <a:r>
              <a:rPr lang="en-US" sz="2400" baseline="30000" dirty="0">
                <a:latin typeface="Trebuchet MS" panose="020B0603020202020204" pitchFamily="34" charset="0"/>
              </a:rPr>
              <a:t>		NRS</a:t>
            </a:r>
            <a:r>
              <a:rPr lang="en-US" sz="2400" dirty="0">
                <a:latin typeface="Trebuchet MS" panose="020B0603020202020204" pitchFamily="34" charset="0"/>
              </a:rPr>
              <a:t> Revelation 3:6,13,22</a:t>
            </a:r>
          </a:p>
          <a:p>
            <a:endParaRPr lang="en-US" sz="2400" dirty="0">
              <a:latin typeface="Trebuchet MS" panose="020B0603020202020204" pitchFamily="34" charset="0"/>
            </a:endParaRPr>
          </a:p>
          <a:p>
            <a:pPr algn="r"/>
            <a:endParaRPr lang="en-US" sz="2400" dirty="0">
              <a:latin typeface="Trebuchet MS" panose="020B0603020202020204" pitchFamily="34" charset="0"/>
            </a:endParaRPr>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81131" y="5811431"/>
            <a:ext cx="1088139" cy="743714"/>
          </a:xfrm>
          <a:prstGeom prst="rect">
            <a:avLst/>
          </a:prstGeom>
        </p:spPr>
      </p:pic>
    </p:spTree>
    <p:extLst>
      <p:ext uri="{BB962C8B-B14F-4D97-AF65-F5344CB8AC3E}">
        <p14:creationId xmlns:p14="http://schemas.microsoft.com/office/powerpoint/2010/main" val="64886252"/>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F78ED3-2C1D-4947-9AEE-360AE94F32C1}"/>
              </a:ext>
            </a:extLst>
          </p:cNvPr>
          <p:cNvSpPr>
            <a:spLocks noGrp="1"/>
          </p:cNvSpPr>
          <p:nvPr>
            <p:ph type="title"/>
          </p:nvPr>
        </p:nvSpPr>
        <p:spPr>
          <a:xfrm>
            <a:off x="533396" y="365129"/>
            <a:ext cx="10515600" cy="1325563"/>
          </a:xfrm>
        </p:spPr>
        <p:txBody>
          <a:bodyPr/>
          <a:lstStyle/>
          <a:p>
            <a:r>
              <a:rPr lang="en-US" dirty="0"/>
              <a:t>Becoming Spiritual Leaders</a:t>
            </a:r>
          </a:p>
        </p:txBody>
      </p:sp>
      <p:pic>
        <p:nvPicPr>
          <p:cNvPr id="4" name="Picture 3">
            <a:extLst>
              <a:ext uri="{FF2B5EF4-FFF2-40B4-BE49-F238E27FC236}">
                <a16:creationId xmlns:a16="http://schemas.microsoft.com/office/drawing/2014/main" id="{32FE5BD5-F987-5E40-B6A6-62014E12AD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84045" y="0"/>
            <a:ext cx="3180520" cy="2438400"/>
          </a:xfrm>
          <a:prstGeom prst="rect">
            <a:avLst/>
          </a:prstGeom>
        </p:spPr>
      </p:pic>
      <p:sp>
        <p:nvSpPr>
          <p:cNvPr id="6" name="Content Placeholder 5">
            <a:extLst>
              <a:ext uri="{FF2B5EF4-FFF2-40B4-BE49-F238E27FC236}">
                <a16:creationId xmlns:a16="http://schemas.microsoft.com/office/drawing/2014/main" id="{5B87C0E8-94B1-C24F-89FD-6426AA05314F}"/>
              </a:ext>
            </a:extLst>
          </p:cNvPr>
          <p:cNvSpPr>
            <a:spLocks noGrp="1"/>
          </p:cNvSpPr>
          <p:nvPr>
            <p:ph idx="1"/>
          </p:nvPr>
        </p:nvSpPr>
        <p:spPr/>
        <p:txBody>
          <a:bodyPr/>
          <a:lstStyle/>
          <a:p>
            <a:endParaRPr lang="en-US" dirty="0"/>
          </a:p>
        </p:txBody>
      </p:sp>
      <p:pic>
        <p:nvPicPr>
          <p:cNvPr id="8" name="Content Placeholder 4">
            <a:extLst>
              <a:ext uri="{FF2B5EF4-FFF2-40B4-BE49-F238E27FC236}">
                <a16:creationId xmlns:a16="http://schemas.microsoft.com/office/drawing/2014/main" id="{416E000D-5BD0-6947-8861-92AA80966032}"/>
              </a:ext>
            </a:extLst>
          </p:cNvPr>
          <p:cNvPicPr>
            <a:picLocks noChangeAspect="1"/>
          </p:cNvPicPr>
          <p:nvPr/>
        </p:nvPicPr>
        <p:blipFill rotWithShape="1">
          <a:blip r:embed="rId4">
            <a:extLst>
              <a:ext uri="{28A0092B-C50C-407E-A947-70E740481C1C}">
                <a14:useLocalDpi xmlns:a14="http://schemas.microsoft.com/office/drawing/2010/main" val="0"/>
              </a:ext>
            </a:extLst>
          </a:blip>
          <a:srcRect t="65667"/>
          <a:stretch/>
        </p:blipFill>
        <p:spPr>
          <a:xfrm>
            <a:off x="325012" y="2337234"/>
            <a:ext cx="11541976" cy="3715032"/>
          </a:xfrm>
          <a:prstGeom prst="rect">
            <a:avLst/>
          </a:prstGeom>
        </p:spPr>
      </p:pic>
    </p:spTree>
    <p:extLst>
      <p:ext uri="{BB962C8B-B14F-4D97-AF65-F5344CB8AC3E}">
        <p14:creationId xmlns:p14="http://schemas.microsoft.com/office/powerpoint/2010/main" val="2917723280"/>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F78ED3-2C1D-4947-9AEE-360AE94F32C1}"/>
              </a:ext>
            </a:extLst>
          </p:cNvPr>
          <p:cNvSpPr>
            <a:spLocks noGrp="1"/>
          </p:cNvSpPr>
          <p:nvPr>
            <p:ph type="title"/>
          </p:nvPr>
        </p:nvSpPr>
        <p:spPr/>
        <p:txBody>
          <a:bodyPr/>
          <a:lstStyle/>
          <a:p>
            <a:r>
              <a:rPr lang="en-US" dirty="0"/>
              <a:t>Becoming Spiritual Leaders</a:t>
            </a:r>
          </a:p>
        </p:txBody>
      </p:sp>
      <p:pic>
        <p:nvPicPr>
          <p:cNvPr id="5" name="Content Placeholder 4">
            <a:extLst>
              <a:ext uri="{FF2B5EF4-FFF2-40B4-BE49-F238E27FC236}">
                <a16:creationId xmlns:a16="http://schemas.microsoft.com/office/drawing/2014/main" id="{68E3398F-635C-554E-944E-DBE824D5D5D6}"/>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184227" y="1450632"/>
            <a:ext cx="5767859" cy="5407368"/>
          </a:xfrm>
        </p:spPr>
      </p:pic>
      <p:pic>
        <p:nvPicPr>
          <p:cNvPr id="4" name="Picture 3">
            <a:extLst>
              <a:ext uri="{FF2B5EF4-FFF2-40B4-BE49-F238E27FC236}">
                <a16:creationId xmlns:a16="http://schemas.microsoft.com/office/drawing/2014/main" id="{32FE5BD5-F987-5E40-B6A6-62014E12AD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8349" y="1690692"/>
            <a:ext cx="5613921" cy="4304007"/>
          </a:xfrm>
          <a:prstGeom prst="rect">
            <a:avLst/>
          </a:prstGeom>
        </p:spPr>
      </p:pic>
    </p:spTree>
    <p:extLst>
      <p:ext uri="{BB962C8B-B14F-4D97-AF65-F5344CB8AC3E}">
        <p14:creationId xmlns:p14="http://schemas.microsoft.com/office/powerpoint/2010/main" val="2351505186"/>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pic>
        <p:nvPicPr>
          <p:cNvPr id="343" name="Google Shape;343;p53" descr="Earth - Iceberg  Wallpaper"/>
          <p:cNvPicPr preferRelativeResize="0"/>
          <p:nvPr/>
        </p:nvPicPr>
        <p:blipFill rotWithShape="1">
          <a:blip r:embed="rId3">
            <a:alphaModFix/>
          </a:blip>
          <a:srcRect/>
          <a:stretch/>
        </p:blipFill>
        <p:spPr>
          <a:xfrm>
            <a:off x="-132420" y="-63062"/>
            <a:ext cx="12334930" cy="6938398"/>
          </a:xfrm>
          <a:prstGeom prst="rect">
            <a:avLst/>
          </a:prstGeom>
          <a:noFill/>
          <a:ln>
            <a:noFill/>
          </a:ln>
        </p:spPr>
      </p:pic>
      <p:grpSp>
        <p:nvGrpSpPr>
          <p:cNvPr id="344" name="Google Shape;344;p53"/>
          <p:cNvGrpSpPr/>
          <p:nvPr/>
        </p:nvGrpSpPr>
        <p:grpSpPr>
          <a:xfrm>
            <a:off x="89260" y="513880"/>
            <a:ext cx="4048834" cy="1761062"/>
            <a:chOff x="89260" y="513880"/>
            <a:chExt cx="4048834" cy="1761062"/>
          </a:xfrm>
        </p:grpSpPr>
        <p:sp>
          <p:nvSpPr>
            <p:cNvPr id="345" name="Google Shape;345;p53"/>
            <p:cNvSpPr txBox="1"/>
            <p:nvPr/>
          </p:nvSpPr>
          <p:spPr>
            <a:xfrm>
              <a:off x="89260" y="513880"/>
              <a:ext cx="3473450" cy="769441"/>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4400" b="1" dirty="0">
                  <a:solidFill>
                    <a:srgbClr val="FFFFFF"/>
                  </a:solidFill>
                  <a:latin typeface="Trebuchet MS"/>
                  <a:ea typeface="Trebuchet MS"/>
                  <a:cs typeface="Trebuchet MS"/>
                  <a:sym typeface="Trebuchet MS"/>
                </a:rPr>
                <a:t>Outcomes</a:t>
              </a:r>
              <a:endParaRPr sz="4000" b="1" dirty="0">
                <a:solidFill>
                  <a:srgbClr val="FFFFFF"/>
                </a:solidFill>
                <a:latin typeface="Trebuchet MS"/>
                <a:ea typeface="Trebuchet MS"/>
                <a:cs typeface="Trebuchet MS"/>
                <a:sym typeface="Trebuchet MS"/>
              </a:endParaRPr>
            </a:p>
          </p:txBody>
        </p:sp>
        <p:sp>
          <p:nvSpPr>
            <p:cNvPr id="346" name="Google Shape;346;p53"/>
            <p:cNvSpPr txBox="1"/>
            <p:nvPr/>
          </p:nvSpPr>
          <p:spPr>
            <a:xfrm>
              <a:off x="508000" y="1074613"/>
              <a:ext cx="3630094" cy="120032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b="1" dirty="0">
                  <a:solidFill>
                    <a:srgbClr val="FFFFFF"/>
                  </a:solidFill>
                  <a:latin typeface="Trebuchet MS"/>
                  <a:ea typeface="Trebuchet MS"/>
                  <a:cs typeface="Trebuchet MS"/>
                  <a:sym typeface="Trebuchet MS"/>
                </a:rPr>
                <a:t>…a consequence, effect, or result of something.</a:t>
              </a:r>
              <a:endParaRPr dirty="0"/>
            </a:p>
          </p:txBody>
        </p:sp>
      </p:grpSp>
      <p:grpSp>
        <p:nvGrpSpPr>
          <p:cNvPr id="347" name="Google Shape;347;p53"/>
          <p:cNvGrpSpPr/>
          <p:nvPr/>
        </p:nvGrpSpPr>
        <p:grpSpPr>
          <a:xfrm>
            <a:off x="6991700" y="1973666"/>
            <a:ext cx="4886960" cy="2421296"/>
            <a:chOff x="7201250" y="1973666"/>
            <a:chExt cx="4886960" cy="2421296"/>
          </a:xfrm>
        </p:grpSpPr>
        <p:sp>
          <p:nvSpPr>
            <p:cNvPr id="348" name="Google Shape;348;p53"/>
            <p:cNvSpPr txBox="1"/>
            <p:nvPr/>
          </p:nvSpPr>
          <p:spPr>
            <a:xfrm>
              <a:off x="7201250" y="1973666"/>
              <a:ext cx="4886960" cy="769441"/>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4400" b="1">
                  <a:solidFill>
                    <a:srgbClr val="FFFFFF"/>
                  </a:solidFill>
                  <a:latin typeface="Trebuchet MS"/>
                  <a:ea typeface="Trebuchet MS"/>
                  <a:cs typeface="Trebuchet MS"/>
                  <a:sym typeface="Trebuchet MS"/>
                </a:rPr>
                <a:t>Practices</a:t>
              </a:r>
              <a:endParaRPr sz="4000" b="1">
                <a:solidFill>
                  <a:srgbClr val="FFFFFF"/>
                </a:solidFill>
                <a:latin typeface="Trebuchet MS"/>
                <a:ea typeface="Trebuchet MS"/>
                <a:cs typeface="Trebuchet MS"/>
                <a:sym typeface="Trebuchet MS"/>
              </a:endParaRPr>
            </a:p>
          </p:txBody>
        </p:sp>
        <p:sp>
          <p:nvSpPr>
            <p:cNvPr id="349" name="Google Shape;349;p53"/>
            <p:cNvSpPr txBox="1"/>
            <p:nvPr/>
          </p:nvSpPr>
          <p:spPr>
            <a:xfrm>
              <a:off x="8358926" y="2579080"/>
              <a:ext cx="3630094" cy="1815882"/>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2800" b="1">
                  <a:solidFill>
                    <a:srgbClr val="FFFFFF"/>
                  </a:solidFill>
                  <a:latin typeface="Trebuchet MS"/>
                  <a:ea typeface="Trebuchet MS"/>
                  <a:cs typeface="Trebuchet MS"/>
                  <a:sym typeface="Trebuchet MS"/>
                </a:rPr>
                <a:t>…a series of actions or steps taken in order to achieve a particular end.</a:t>
              </a:r>
              <a:endParaRPr/>
            </a:p>
          </p:txBody>
        </p:sp>
      </p:grpSp>
      <p:grpSp>
        <p:nvGrpSpPr>
          <p:cNvPr id="350" name="Google Shape;350;p53"/>
          <p:cNvGrpSpPr/>
          <p:nvPr/>
        </p:nvGrpSpPr>
        <p:grpSpPr>
          <a:xfrm>
            <a:off x="-552255" y="3425258"/>
            <a:ext cx="5152247" cy="3001101"/>
            <a:chOff x="-552255" y="3425258"/>
            <a:chExt cx="5080104" cy="3001101"/>
          </a:xfrm>
        </p:grpSpPr>
        <p:sp>
          <p:nvSpPr>
            <p:cNvPr id="351" name="Google Shape;351;p53"/>
            <p:cNvSpPr txBox="1"/>
            <p:nvPr/>
          </p:nvSpPr>
          <p:spPr>
            <a:xfrm>
              <a:off x="-552255" y="3425258"/>
              <a:ext cx="4886960" cy="769441"/>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4400" b="1">
                  <a:solidFill>
                    <a:srgbClr val="FFFFFF"/>
                  </a:solidFill>
                  <a:latin typeface="Trebuchet MS"/>
                  <a:ea typeface="Trebuchet MS"/>
                  <a:cs typeface="Trebuchet MS"/>
                  <a:sym typeface="Trebuchet MS"/>
                </a:rPr>
                <a:t>Principles</a:t>
              </a:r>
              <a:endParaRPr sz="4000" b="1">
                <a:solidFill>
                  <a:srgbClr val="FFFFFF"/>
                </a:solidFill>
                <a:latin typeface="Trebuchet MS"/>
                <a:ea typeface="Trebuchet MS"/>
                <a:cs typeface="Trebuchet MS"/>
                <a:sym typeface="Trebuchet MS"/>
              </a:endParaRPr>
            </a:p>
          </p:txBody>
        </p:sp>
        <p:sp>
          <p:nvSpPr>
            <p:cNvPr id="352" name="Google Shape;352;p53"/>
            <p:cNvSpPr txBox="1"/>
            <p:nvPr/>
          </p:nvSpPr>
          <p:spPr>
            <a:xfrm>
              <a:off x="508000" y="4056479"/>
              <a:ext cx="4019849" cy="236988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800" b="1">
                  <a:solidFill>
                    <a:srgbClr val="FFFFFF"/>
                  </a:solidFill>
                  <a:latin typeface="Trebuchet MS"/>
                  <a:ea typeface="Trebuchet MS"/>
                  <a:cs typeface="Trebuchet MS"/>
                  <a:sym typeface="Trebuchet MS"/>
                </a:rPr>
                <a:t>…</a:t>
              </a:r>
              <a:r>
                <a:rPr lang="en-US" sz="2400" b="1">
                  <a:solidFill>
                    <a:srgbClr val="FFFFFF"/>
                  </a:solidFill>
                  <a:latin typeface="Trebuchet MS"/>
                  <a:ea typeface="Trebuchet MS"/>
                  <a:cs typeface="Trebuchet MS"/>
                  <a:sym typeface="Trebuchet MS"/>
                </a:rPr>
                <a:t>a fundamental truth or proposition that serves as the foundation for a system of belief or behaviors or for a chain of reasoning.</a:t>
              </a:r>
              <a:endParaRPr sz="2800" b="1">
                <a:solidFill>
                  <a:srgbClr val="FFFFFF"/>
                </a:solidFill>
                <a:latin typeface="Trebuchet MS"/>
                <a:ea typeface="Trebuchet MS"/>
                <a:cs typeface="Trebuchet MS"/>
                <a:sym typeface="Trebuchet MS"/>
              </a:endParaRPr>
            </a:p>
          </p:txBody>
        </p:sp>
      </p:grpSp>
      <p:pic>
        <p:nvPicPr>
          <p:cNvPr id="353" name="Google Shape;353;p53"/>
          <p:cNvPicPr preferRelativeResize="0"/>
          <p:nvPr/>
        </p:nvPicPr>
        <p:blipFill rotWithShape="1">
          <a:blip r:embed="rId4">
            <a:alphaModFix/>
          </a:blip>
          <a:srcRect/>
          <a:stretch/>
        </p:blipFill>
        <p:spPr>
          <a:xfrm>
            <a:off x="10809731" y="5682645"/>
            <a:ext cx="1088138" cy="743714"/>
          </a:xfrm>
          <a:prstGeom prst="rect">
            <a:avLst/>
          </a:prstGeom>
          <a:noFill/>
          <a:ln>
            <a:noFill/>
          </a:ln>
        </p:spPr>
      </p:pic>
    </p:spTree>
    <p:extLst>
      <p:ext uri="{BB962C8B-B14F-4D97-AF65-F5344CB8AC3E}">
        <p14:creationId xmlns:p14="http://schemas.microsoft.com/office/powerpoint/2010/main" val="7923196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4"/>
                                        </p:tgtEl>
                                        <p:attrNameLst>
                                          <p:attrName>style.visibility</p:attrName>
                                        </p:attrNameLst>
                                      </p:cBhvr>
                                      <p:to>
                                        <p:strVal val="visible"/>
                                      </p:to>
                                    </p:set>
                                    <p:animEffect transition="in" filter="fade">
                                      <p:cBhvr>
                                        <p:cTn id="7" dur="1000"/>
                                        <p:tgtEl>
                                          <p:spTgt spid="34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47"/>
                                        </p:tgtEl>
                                        <p:attrNameLst>
                                          <p:attrName>style.visibility</p:attrName>
                                        </p:attrNameLst>
                                      </p:cBhvr>
                                      <p:to>
                                        <p:strVal val="visible"/>
                                      </p:to>
                                    </p:set>
                                    <p:animEffect transition="in" filter="fade">
                                      <p:cBhvr>
                                        <p:cTn id="12" dur="1000"/>
                                        <p:tgtEl>
                                          <p:spTgt spid="34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50"/>
                                        </p:tgtEl>
                                        <p:attrNameLst>
                                          <p:attrName>style.visibility</p:attrName>
                                        </p:attrNameLst>
                                      </p:cBhvr>
                                      <p:to>
                                        <p:strVal val="visible"/>
                                      </p:to>
                                    </p:set>
                                    <p:animEffect transition="in" filter="fade">
                                      <p:cBhvr>
                                        <p:cTn id="17" dur="1000"/>
                                        <p:tgtEl>
                                          <p:spTgt spid="3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E5C9AA-ABCF-3347-8D84-021393E4BB1E}"/>
              </a:ext>
            </a:extLst>
          </p:cNvPr>
          <p:cNvSpPr>
            <a:spLocks noGrp="1"/>
          </p:cNvSpPr>
          <p:nvPr>
            <p:ph type="title"/>
          </p:nvPr>
        </p:nvSpPr>
        <p:spPr/>
        <p:txBody>
          <a:bodyPr>
            <a:normAutofit fontScale="90000"/>
          </a:bodyPr>
          <a:lstStyle/>
          <a:p>
            <a:r>
              <a:rPr lang="en-US" dirty="0"/>
              <a:t>Principles of Spiritual Leadership</a:t>
            </a:r>
          </a:p>
        </p:txBody>
      </p:sp>
      <p:pic>
        <p:nvPicPr>
          <p:cNvPr id="5" name="Content Placeholder 4">
            <a:extLst>
              <a:ext uri="{FF2B5EF4-FFF2-40B4-BE49-F238E27FC236}">
                <a16:creationId xmlns:a16="http://schemas.microsoft.com/office/drawing/2014/main" id="{8FEE4B7A-6DE9-5D47-97C1-34B47BA5B3B9}"/>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14286" r="11187"/>
          <a:stretch/>
        </p:blipFill>
        <p:spPr>
          <a:xfrm>
            <a:off x="6549080" y="1669969"/>
            <a:ext cx="5350477" cy="4195389"/>
          </a:xfrm>
        </p:spPr>
      </p:pic>
      <p:pic>
        <p:nvPicPr>
          <p:cNvPr id="9" name="Picture 8">
            <a:extLst>
              <a:ext uri="{FF2B5EF4-FFF2-40B4-BE49-F238E27FC236}">
                <a16:creationId xmlns:a16="http://schemas.microsoft.com/office/drawing/2014/main" id="{D5391D6F-8559-3449-8A30-BDA33B92AC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199" y="1727200"/>
            <a:ext cx="5451389" cy="4080928"/>
          </a:xfrm>
          <a:prstGeom prst="rect">
            <a:avLst/>
          </a:prstGeom>
        </p:spPr>
      </p:pic>
    </p:spTree>
    <p:extLst>
      <p:ext uri="{BB962C8B-B14F-4D97-AF65-F5344CB8AC3E}">
        <p14:creationId xmlns:p14="http://schemas.microsoft.com/office/powerpoint/2010/main" val="4163798458"/>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Principle  			Practice</a:t>
            </a:r>
          </a:p>
        </p:txBody>
      </p:sp>
      <p:sp>
        <p:nvSpPr>
          <p:cNvPr id="4" name="Content Placeholder 3"/>
          <p:cNvSpPr>
            <a:spLocks noGrp="1"/>
          </p:cNvSpPr>
          <p:nvPr>
            <p:ph sz="half" idx="2"/>
          </p:nvPr>
        </p:nvSpPr>
        <p:spPr/>
        <p:txBody>
          <a:bodyPr>
            <a:normAutofit/>
          </a:bodyPr>
          <a:lstStyle/>
          <a:p>
            <a:pPr algn="ctr"/>
            <a:r>
              <a:rPr lang="en-US" sz="3600" i="1" dirty="0"/>
              <a:t>Creating Transforming Environments: </a:t>
            </a:r>
          </a:p>
          <a:p>
            <a:r>
              <a:rPr lang="en-US" sz="3600" dirty="0"/>
              <a:t>Overcoming adaptive challenges requires shared leadership.</a:t>
            </a:r>
          </a:p>
          <a:p>
            <a:endParaRPr lang="en-US" sz="3600" dirty="0"/>
          </a:p>
        </p:txBody>
      </p:sp>
      <p:sp>
        <p:nvSpPr>
          <p:cNvPr id="5" name="Content Placeholder 4"/>
          <p:cNvSpPr>
            <a:spLocks noGrp="1"/>
          </p:cNvSpPr>
          <p:nvPr>
            <p:ph sz="quarter" idx="4"/>
          </p:nvPr>
        </p:nvSpPr>
        <p:spPr/>
        <p:txBody>
          <a:bodyPr>
            <a:normAutofit/>
          </a:bodyPr>
          <a:lstStyle/>
          <a:p>
            <a:r>
              <a:rPr lang="en-US" sz="3600" dirty="0"/>
              <a:t>Building Generative Teams</a:t>
            </a:r>
          </a:p>
        </p:txBody>
      </p:sp>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719454" y="3096988"/>
            <a:ext cx="3223439" cy="3092675"/>
          </a:xfrm>
          <a:prstGeom prst="rect">
            <a:avLst/>
          </a:prstGeom>
        </p:spPr>
      </p:pic>
    </p:spTree>
    <p:extLst>
      <p:ext uri="{BB962C8B-B14F-4D97-AF65-F5344CB8AC3E}">
        <p14:creationId xmlns:p14="http://schemas.microsoft.com/office/powerpoint/2010/main" val="2724635422"/>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Who is your WE?</a:t>
            </a:r>
          </a:p>
        </p:txBody>
      </p:sp>
      <p:sp>
        <p:nvSpPr>
          <p:cNvPr id="3" name="Content Placeholder 2"/>
          <p:cNvSpPr>
            <a:spLocks noGrp="1"/>
          </p:cNvSpPr>
          <p:nvPr>
            <p:ph idx="1"/>
          </p:nvPr>
        </p:nvSpPr>
        <p:spPr/>
        <p:txBody>
          <a:bodyPr>
            <a:normAutofit lnSpcReduction="10000"/>
          </a:bodyPr>
          <a:lstStyle/>
          <a:p>
            <a:r>
              <a:rPr lang="en-US" dirty="0"/>
              <a:t>Do you have team around you?</a:t>
            </a:r>
          </a:p>
          <a:p>
            <a:endParaRPr lang="en-US" dirty="0"/>
          </a:p>
          <a:p>
            <a:r>
              <a:rPr lang="en-US" dirty="0"/>
              <a:t>Do you share purpose with passion?</a:t>
            </a:r>
          </a:p>
          <a:p>
            <a:endParaRPr lang="en-US" dirty="0"/>
          </a:p>
          <a:p>
            <a:r>
              <a:rPr lang="en-US" dirty="0"/>
              <a:t>Do you have trust and accountability?</a:t>
            </a:r>
          </a:p>
          <a:p>
            <a:endParaRPr lang="en-US" dirty="0"/>
          </a:p>
          <a:p>
            <a:r>
              <a:rPr lang="en-US" dirty="0"/>
              <a:t>Are you intentionally forming leaders there?</a:t>
            </a:r>
          </a:p>
        </p:txBody>
      </p:sp>
    </p:spTree>
    <p:extLst>
      <p:ext uri="{BB962C8B-B14F-4D97-AF65-F5344CB8AC3E}">
        <p14:creationId xmlns:p14="http://schemas.microsoft.com/office/powerpoint/2010/main" val="3825328429"/>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algn="ctr"/>
            <a:r>
              <a:rPr lang="en-US" dirty="0"/>
              <a:t>The Ideal Team Player</a:t>
            </a:r>
          </a:p>
        </p:txBody>
      </p:sp>
      <p:pic>
        <p:nvPicPr>
          <p:cNvPr id="11" name="Content Placeholder 10" descr="idealteamplayermodel.png"/>
          <p:cNvPicPr>
            <a:picLocks noGrp="1" noChangeAspect="1"/>
          </p:cNvPicPr>
          <p:nvPr>
            <p:ph idx="1"/>
          </p:nvPr>
        </p:nvPicPr>
        <p:blipFill>
          <a:blip r:embed="rId3">
            <a:extLst>
              <a:ext uri="{28A0092B-C50C-407E-A947-70E740481C1C}">
                <a14:useLocalDpi xmlns:a14="http://schemas.microsoft.com/office/drawing/2010/main" val="0"/>
              </a:ext>
            </a:extLst>
          </a:blip>
          <a:srcRect l="-70832" r="-70832"/>
          <a:stretch>
            <a:fillRect/>
          </a:stretch>
        </p:blipFill>
        <p:spPr>
          <a:xfrm>
            <a:off x="-906195" y="1825625"/>
            <a:ext cx="10515600" cy="4351338"/>
          </a:xfrm>
        </p:spPr>
      </p:pic>
      <p:pic>
        <p:nvPicPr>
          <p:cNvPr id="1026" name="Picture 2" descr="The Ideal Team Player: How to Recognize and Cultivate The Three Essential Virtues (J-B Lencioni Series)">
            <a:extLst>
              <a:ext uri="{FF2B5EF4-FFF2-40B4-BE49-F238E27FC236}">
                <a16:creationId xmlns:a16="http://schemas.microsoft.com/office/drawing/2014/main" id="{D4ACA9B6-3B4C-DF4A-B3AB-D61CB8B3DF6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57735" y="2143174"/>
            <a:ext cx="2391214" cy="36970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2170253"/>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Selection/Recruiting</a:t>
            </a:r>
          </a:p>
        </p:txBody>
      </p:sp>
      <p:sp>
        <p:nvSpPr>
          <p:cNvPr id="6" name="Content Placeholder 5"/>
          <p:cNvSpPr>
            <a:spLocks noGrp="1"/>
          </p:cNvSpPr>
          <p:nvPr>
            <p:ph idx="1"/>
          </p:nvPr>
        </p:nvSpPr>
        <p:spPr/>
        <p:txBody>
          <a:bodyPr>
            <a:normAutofit fontScale="92500"/>
          </a:bodyPr>
          <a:lstStyle/>
          <a:p>
            <a:r>
              <a:rPr lang="en-US" dirty="0"/>
              <a:t>Key: focus on a few</a:t>
            </a:r>
          </a:p>
          <a:p>
            <a:pPr lvl="1"/>
            <a:r>
              <a:rPr lang="en-US" dirty="0"/>
              <a:t>Love the many, equip the few</a:t>
            </a:r>
          </a:p>
          <a:p>
            <a:r>
              <a:rPr lang="en-US" dirty="0"/>
              <a:t>Who do you need around you?</a:t>
            </a:r>
          </a:p>
          <a:p>
            <a:r>
              <a:rPr lang="en-US" dirty="0"/>
              <a:t>Who is God calling you to invest in and disciple?</a:t>
            </a:r>
          </a:p>
          <a:p>
            <a:r>
              <a:rPr lang="en-US" dirty="0"/>
              <a:t>Processes for selection</a:t>
            </a:r>
          </a:p>
          <a:p>
            <a:pPr lvl="1"/>
            <a:r>
              <a:rPr lang="en-US" dirty="0"/>
              <a:t>Prayer, discernment, size, selection</a:t>
            </a:r>
          </a:p>
          <a:p>
            <a:r>
              <a:rPr lang="en-US" dirty="0"/>
              <a:t>Normal ways of recruiting</a:t>
            </a:r>
          </a:p>
          <a:p>
            <a:pPr lvl="1"/>
            <a:r>
              <a:rPr lang="en-US" dirty="0"/>
              <a:t>Volunteers or world changers?</a:t>
            </a:r>
          </a:p>
        </p:txBody>
      </p:sp>
    </p:spTree>
    <p:extLst>
      <p:ext uri="{BB962C8B-B14F-4D97-AF65-F5344CB8AC3E}">
        <p14:creationId xmlns:p14="http://schemas.microsoft.com/office/powerpoint/2010/main" val="3943456287"/>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Talk about it</a:t>
            </a:r>
          </a:p>
        </p:txBody>
      </p:sp>
      <p:sp>
        <p:nvSpPr>
          <p:cNvPr id="3" name="Content Placeholder 2"/>
          <p:cNvSpPr>
            <a:spLocks noGrp="1"/>
          </p:cNvSpPr>
          <p:nvPr>
            <p:ph idx="1"/>
          </p:nvPr>
        </p:nvSpPr>
        <p:spPr/>
        <p:txBody>
          <a:bodyPr>
            <a:normAutofit/>
          </a:bodyPr>
          <a:lstStyle/>
          <a:p>
            <a:r>
              <a:rPr lang="en-US" dirty="0"/>
              <a:t>Reflect together on the role of creating transformative environments.</a:t>
            </a:r>
          </a:p>
          <a:p>
            <a:endParaRPr lang="en-US" dirty="0"/>
          </a:p>
          <a:p>
            <a:r>
              <a:rPr lang="en-US" dirty="0"/>
              <a:t>How does the Bible inform this?</a:t>
            </a:r>
          </a:p>
          <a:p>
            <a:endParaRPr lang="en-US" dirty="0"/>
          </a:p>
        </p:txBody>
      </p:sp>
    </p:spTree>
    <p:extLst>
      <p:ext uri="{BB962C8B-B14F-4D97-AF65-F5344CB8AC3E}">
        <p14:creationId xmlns:p14="http://schemas.microsoft.com/office/powerpoint/2010/main" val="93814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2657" y="8"/>
            <a:ext cx="12224657" cy="6890657"/>
          </a:xfrm>
          <a:prstGeom prst="rect">
            <a:avLst/>
          </a:prstGeom>
        </p:spPr>
      </p:pic>
      <p:sp>
        <p:nvSpPr>
          <p:cNvPr id="3" name="Rectangle 2"/>
          <p:cNvSpPr/>
          <p:nvPr/>
        </p:nvSpPr>
        <p:spPr>
          <a:xfrm>
            <a:off x="928009" y="516254"/>
            <a:ext cx="10335987" cy="4081117"/>
          </a:xfrm>
          <a:prstGeom prst="rect">
            <a:avLst/>
          </a:prstGeom>
        </p:spPr>
        <p:txBody>
          <a:bodyPr wrap="square">
            <a:spAutoFit/>
          </a:bodyPr>
          <a:lstStyle/>
          <a:p>
            <a:pPr>
              <a:lnSpc>
                <a:spcPct val="90000"/>
              </a:lnSpc>
            </a:pPr>
            <a:r>
              <a:rPr lang="en-US" sz="3600" dirty="0">
                <a:solidFill>
                  <a:schemeClr val="bg1"/>
                </a:solidFill>
                <a:effectLst>
                  <a:outerShdw blurRad="38100" dist="38100" dir="2700000" algn="tl">
                    <a:srgbClr val="000000">
                      <a:alpha val="43137"/>
                    </a:srgbClr>
                  </a:outerShdw>
                </a:effectLst>
                <a:latin typeface="Trebuchet MS" panose="020B0603020202020204" pitchFamily="34" charset="0"/>
              </a:rPr>
              <a:t>“I am the true vine, and my Father is the vine-grower. He removes every branch in me that bears no fruit. Every branch that bears fruit he prunes to make it bear more fruit. You have already been cleansed by the word that I have spoken to you.”</a:t>
            </a:r>
          </a:p>
          <a:p>
            <a:pPr>
              <a:lnSpc>
                <a:spcPct val="90000"/>
              </a:lnSpc>
            </a:pPr>
            <a:endParaRPr lang="en-US" sz="3600" dirty="0">
              <a:solidFill>
                <a:schemeClr val="bg1"/>
              </a:solidFill>
              <a:effectLst>
                <a:outerShdw blurRad="38100" dist="38100" dir="2700000" algn="tl">
                  <a:srgbClr val="000000">
                    <a:alpha val="43137"/>
                  </a:srgbClr>
                </a:outerShdw>
              </a:effectLst>
              <a:latin typeface="Trebuchet MS" panose="020B0603020202020204" pitchFamily="34" charset="0"/>
            </a:endParaRPr>
          </a:p>
          <a:p>
            <a:pPr algn="r">
              <a:lnSpc>
                <a:spcPct val="90000"/>
              </a:lnSpc>
            </a:pPr>
            <a:r>
              <a:rPr lang="en-US" sz="3600" baseline="30000" dirty="0">
                <a:solidFill>
                  <a:schemeClr val="bg1"/>
                </a:solidFill>
                <a:effectLst>
                  <a:outerShdw blurRad="38100" dist="38100" dir="2700000" algn="tl">
                    <a:srgbClr val="000000">
                      <a:alpha val="43137"/>
                    </a:srgbClr>
                  </a:outerShdw>
                </a:effectLst>
                <a:latin typeface="Trebuchet MS" panose="020B0603020202020204" pitchFamily="34" charset="0"/>
              </a:rPr>
              <a:t>NRS </a:t>
            </a:r>
            <a:r>
              <a:rPr lang="en-US" sz="3600" dirty="0">
                <a:solidFill>
                  <a:schemeClr val="bg1"/>
                </a:solidFill>
                <a:effectLst>
                  <a:outerShdw blurRad="38100" dist="38100" dir="2700000" algn="tl">
                    <a:srgbClr val="000000">
                      <a:alpha val="43137"/>
                    </a:srgbClr>
                  </a:outerShdw>
                </a:effectLst>
                <a:latin typeface="Trebuchet MS" panose="020B0603020202020204" pitchFamily="34" charset="0"/>
              </a:rPr>
              <a:t>John 15:1-3</a:t>
            </a:r>
          </a:p>
        </p:txBody>
      </p:sp>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94133" y="5894800"/>
            <a:ext cx="1088139" cy="743714"/>
          </a:xfrm>
          <a:prstGeom prst="rect">
            <a:avLst/>
          </a:prstGeom>
        </p:spPr>
      </p:pic>
    </p:spTree>
    <p:extLst>
      <p:ext uri="{BB962C8B-B14F-4D97-AF65-F5344CB8AC3E}">
        <p14:creationId xmlns:p14="http://schemas.microsoft.com/office/powerpoint/2010/main" val="3588453865"/>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Strong Start"/>
          <p:cNvGrpSpPr/>
          <p:nvPr/>
        </p:nvGrpSpPr>
        <p:grpSpPr>
          <a:xfrm>
            <a:off x="7437384" y="247383"/>
            <a:ext cx="2281810" cy="6773894"/>
            <a:chOff x="4955095" y="104295"/>
            <a:chExt cx="2281810" cy="6656232"/>
          </a:xfrm>
        </p:grpSpPr>
        <p:pic>
          <p:nvPicPr>
            <p:cNvPr id="47" name="Picture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55096" y="104295"/>
              <a:ext cx="2281809" cy="4008400"/>
            </a:xfrm>
            <a:prstGeom prst="rect">
              <a:avLst/>
            </a:prstGeom>
            <a:ln>
              <a:noFill/>
            </a:ln>
          </p:spPr>
        </p:pic>
        <p:sp>
          <p:nvSpPr>
            <p:cNvPr id="46" name="Rectangle 45"/>
            <p:cNvSpPr/>
            <p:nvPr/>
          </p:nvSpPr>
          <p:spPr>
            <a:xfrm>
              <a:off x="4955095" y="4119517"/>
              <a:ext cx="2281809" cy="26410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6294"/>
                </a:solidFill>
                <a:effectLst/>
                <a:uLnTx/>
                <a:uFillTx/>
              </a:endParaRPr>
            </a:p>
          </p:txBody>
        </p:sp>
      </p:grpSp>
      <p:grpSp>
        <p:nvGrpSpPr>
          <p:cNvPr id="29" name="Healthy DNA"/>
          <p:cNvGrpSpPr/>
          <p:nvPr/>
        </p:nvGrpSpPr>
        <p:grpSpPr>
          <a:xfrm>
            <a:off x="7459165" y="247387"/>
            <a:ext cx="2281810" cy="6773894"/>
            <a:chOff x="4955095" y="104295"/>
            <a:chExt cx="2281810" cy="6656232"/>
          </a:xfrm>
        </p:grpSpPr>
        <p:pic>
          <p:nvPicPr>
            <p:cNvPr id="32" name="Picture 3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55096" y="104295"/>
              <a:ext cx="2281809" cy="4008400"/>
            </a:xfrm>
            <a:prstGeom prst="rect">
              <a:avLst/>
            </a:prstGeom>
            <a:ln>
              <a:noFill/>
            </a:ln>
          </p:spPr>
        </p:pic>
        <p:sp>
          <p:nvSpPr>
            <p:cNvPr id="31" name="Rectangle 30"/>
            <p:cNvSpPr/>
            <p:nvPr/>
          </p:nvSpPr>
          <p:spPr>
            <a:xfrm>
              <a:off x="4955095" y="4119517"/>
              <a:ext cx="2281809" cy="26410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6294"/>
                </a:solidFill>
                <a:effectLst/>
                <a:uLnTx/>
                <a:uFillTx/>
              </a:endParaRPr>
            </a:p>
          </p:txBody>
        </p:sp>
      </p:grpSp>
      <p:grpSp>
        <p:nvGrpSpPr>
          <p:cNvPr id="39" name="Right Leader"/>
          <p:cNvGrpSpPr/>
          <p:nvPr/>
        </p:nvGrpSpPr>
        <p:grpSpPr>
          <a:xfrm>
            <a:off x="7448271" y="249218"/>
            <a:ext cx="2281810" cy="6772319"/>
            <a:chOff x="4955095" y="105843"/>
            <a:chExt cx="2281810" cy="6654684"/>
          </a:xfrm>
        </p:grpSpPr>
        <p:pic>
          <p:nvPicPr>
            <p:cNvPr id="42" name="Picture 4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55096" y="105843"/>
              <a:ext cx="2281809" cy="4005303"/>
            </a:xfrm>
            <a:prstGeom prst="rect">
              <a:avLst/>
            </a:prstGeom>
            <a:ln>
              <a:noFill/>
            </a:ln>
          </p:spPr>
        </p:pic>
        <p:sp>
          <p:nvSpPr>
            <p:cNvPr id="41" name="Rectangle 40"/>
            <p:cNvSpPr/>
            <p:nvPr/>
          </p:nvSpPr>
          <p:spPr>
            <a:xfrm>
              <a:off x="4955095" y="4119517"/>
              <a:ext cx="2281809" cy="26410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6294"/>
                </a:solidFill>
                <a:effectLst/>
                <a:uLnTx/>
                <a:uFillTx/>
              </a:endParaRPr>
            </a:p>
          </p:txBody>
        </p:sp>
      </p:grpSp>
      <p:grpSp>
        <p:nvGrpSpPr>
          <p:cNvPr id="34" name="Right Team"/>
          <p:cNvGrpSpPr/>
          <p:nvPr/>
        </p:nvGrpSpPr>
        <p:grpSpPr>
          <a:xfrm>
            <a:off x="7448275" y="225619"/>
            <a:ext cx="2281810" cy="6773894"/>
            <a:chOff x="4955095" y="104295"/>
            <a:chExt cx="2281810" cy="6656232"/>
          </a:xfrm>
        </p:grpSpPr>
        <p:pic>
          <p:nvPicPr>
            <p:cNvPr id="37" name="Picture 3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55096" y="104295"/>
              <a:ext cx="2281809" cy="4008400"/>
            </a:xfrm>
            <a:prstGeom prst="rect">
              <a:avLst/>
            </a:prstGeom>
            <a:ln>
              <a:noFill/>
            </a:ln>
          </p:spPr>
        </p:pic>
        <p:sp>
          <p:nvSpPr>
            <p:cNvPr id="36" name="Rectangle 35"/>
            <p:cNvSpPr/>
            <p:nvPr/>
          </p:nvSpPr>
          <p:spPr>
            <a:xfrm>
              <a:off x="4955095" y="4119517"/>
              <a:ext cx="2281809" cy="26410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6294"/>
                </a:solidFill>
                <a:effectLst/>
                <a:uLnTx/>
                <a:uFillTx/>
              </a:endParaRPr>
            </a:p>
          </p:txBody>
        </p:sp>
      </p:grpSp>
      <p:grpSp>
        <p:nvGrpSpPr>
          <p:cNvPr id="28" name="Clear Purpose"/>
          <p:cNvGrpSpPr/>
          <p:nvPr/>
        </p:nvGrpSpPr>
        <p:grpSpPr>
          <a:xfrm>
            <a:off x="7448283" y="241300"/>
            <a:ext cx="2281810" cy="6769100"/>
            <a:chOff x="4955095" y="109006"/>
            <a:chExt cx="2281810" cy="6651521"/>
          </a:xfrm>
        </p:grpSpPr>
        <p:pic>
          <p:nvPicPr>
            <p:cNvPr id="4" name="Picture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955096" y="109006"/>
              <a:ext cx="2281809" cy="3998978"/>
            </a:xfrm>
            <a:prstGeom prst="rect">
              <a:avLst/>
            </a:prstGeom>
            <a:ln>
              <a:noFill/>
            </a:ln>
          </p:spPr>
        </p:pic>
        <p:sp>
          <p:nvSpPr>
            <p:cNvPr id="19" name="Rectangle 18"/>
            <p:cNvSpPr/>
            <p:nvPr/>
          </p:nvSpPr>
          <p:spPr>
            <a:xfrm>
              <a:off x="4955095" y="4119517"/>
              <a:ext cx="2281809" cy="26410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6294"/>
                </a:solidFill>
                <a:effectLst/>
                <a:uLnTx/>
                <a:uFillTx/>
              </a:endParaRPr>
            </a:p>
          </p:txBody>
        </p:sp>
      </p:grpSp>
      <p:sp>
        <p:nvSpPr>
          <p:cNvPr id="49" name="TextBox 48"/>
          <p:cNvSpPr txBox="1"/>
          <p:nvPr/>
        </p:nvSpPr>
        <p:spPr>
          <a:xfrm>
            <a:off x="8082989" y="3074134"/>
            <a:ext cx="1012372" cy="70788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506294"/>
                </a:solidFill>
                <a:effectLst>
                  <a:outerShdw blurRad="38100" dist="38100" dir="2700000" algn="tl">
                    <a:srgbClr val="000000">
                      <a:alpha val="43137"/>
                    </a:srgbClr>
                  </a:outerShdw>
                </a:effectLst>
                <a:uLnTx/>
                <a:uFillTx/>
              </a:rPr>
              <a:t>New  Team</a:t>
            </a:r>
          </a:p>
        </p:txBody>
      </p:sp>
      <p:sp>
        <p:nvSpPr>
          <p:cNvPr id="2" name="TextBox 1"/>
          <p:cNvSpPr txBox="1"/>
          <p:nvPr/>
        </p:nvSpPr>
        <p:spPr>
          <a:xfrm>
            <a:off x="412051" y="385322"/>
            <a:ext cx="2717285" cy="286232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6000" b="0" i="0" u="none" strike="noStrike" kern="0" cap="none" spc="0" normalizeH="0" baseline="0" noProof="0" dirty="0">
                <a:ln>
                  <a:noFill/>
                </a:ln>
                <a:solidFill>
                  <a:srgbClr val="506294"/>
                </a:solidFill>
                <a:effectLst>
                  <a:outerShdw blurRad="38100" dist="38100" dir="2700000" algn="tl">
                    <a:srgbClr val="000000">
                      <a:alpha val="43137"/>
                    </a:srgbClr>
                  </a:outerShdw>
                </a:effectLst>
                <a:uLnTx/>
                <a:uFillTx/>
              </a:rPr>
              <a:t>New</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6000" b="0" i="0" u="none" strike="noStrike" kern="0" cap="none" spc="0" normalizeH="0" baseline="0" noProof="0" dirty="0">
                <a:ln>
                  <a:noFill/>
                </a:ln>
                <a:solidFill>
                  <a:srgbClr val="506294"/>
                </a:solidFill>
                <a:effectLst>
                  <a:outerShdw blurRad="38100" dist="38100" dir="2700000" algn="tl">
                    <a:srgbClr val="000000">
                      <a:alpha val="43137"/>
                    </a:srgbClr>
                  </a:outerShdw>
                </a:effectLst>
                <a:uLnTx/>
                <a:uFillTx/>
              </a:rPr>
              <a:t>Team</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6000" b="0" i="0" u="none" strike="noStrike" kern="0" cap="none" spc="0" normalizeH="0" baseline="0" noProof="0" dirty="0">
                <a:ln>
                  <a:noFill/>
                </a:ln>
                <a:solidFill>
                  <a:srgbClr val="506294"/>
                </a:solidFill>
                <a:effectLst>
                  <a:outerShdw blurRad="38100" dist="38100" dir="2700000" algn="tl">
                    <a:srgbClr val="000000">
                      <a:alpha val="43137"/>
                    </a:srgbClr>
                  </a:outerShdw>
                </a:effectLst>
                <a:uLnTx/>
                <a:uFillTx/>
              </a:rPr>
              <a:t>Startup</a:t>
            </a:r>
          </a:p>
        </p:txBody>
      </p:sp>
    </p:spTree>
    <p:extLst>
      <p:ext uri="{BB962C8B-B14F-4D97-AF65-F5344CB8AC3E}">
        <p14:creationId xmlns:p14="http://schemas.microsoft.com/office/powerpoint/2010/main" val="2578049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3900000">
                                      <p:cBhvr>
                                        <p:cTn id="6" dur="2250" fill="hold"/>
                                        <p:tgtEl>
                                          <p:spTgt spid="34"/>
                                        </p:tgtEl>
                                        <p:attrNameLst>
                                          <p:attrName>r</p:attrName>
                                        </p:attrNameLst>
                                      </p:cBhvr>
                                    </p:animRot>
                                  </p:childTnLst>
                                </p:cTn>
                              </p:par>
                              <p:par>
                                <p:cTn id="7" presetID="8" presetClass="emph" presetSubtype="0" fill="hold" nodeType="withEffect">
                                  <p:stCondLst>
                                    <p:cond delay="0"/>
                                  </p:stCondLst>
                                  <p:childTnLst>
                                    <p:animRot by="-3900000">
                                      <p:cBhvr>
                                        <p:cTn id="8" dur="2250" fill="hold"/>
                                        <p:tgtEl>
                                          <p:spTgt spid="39"/>
                                        </p:tgtEl>
                                        <p:attrNameLst>
                                          <p:attrName>r</p:attrName>
                                        </p:attrNameLst>
                                      </p:cBhvr>
                                    </p:animRot>
                                  </p:childTnLst>
                                </p:cTn>
                              </p:par>
                              <p:par>
                                <p:cTn id="9" presetID="8" presetClass="emph" presetSubtype="0" fill="hold" nodeType="withEffect">
                                  <p:stCondLst>
                                    <p:cond delay="0"/>
                                  </p:stCondLst>
                                  <p:childTnLst>
                                    <p:animRot by="7800000">
                                      <p:cBhvr>
                                        <p:cTn id="10" dur="2250" fill="hold"/>
                                        <p:tgtEl>
                                          <p:spTgt spid="29"/>
                                        </p:tgtEl>
                                        <p:attrNameLst>
                                          <p:attrName>r</p:attrName>
                                        </p:attrNameLst>
                                      </p:cBhvr>
                                    </p:animRot>
                                  </p:childTnLst>
                                </p:cTn>
                              </p:par>
                              <p:par>
                                <p:cTn id="11" presetID="8" presetClass="emph" presetSubtype="0" fill="hold" nodeType="withEffect">
                                  <p:stCondLst>
                                    <p:cond delay="0"/>
                                  </p:stCondLst>
                                  <p:childTnLst>
                                    <p:animRot by="-7800000">
                                      <p:cBhvr>
                                        <p:cTn id="12" dur="2250" fill="hold"/>
                                        <p:tgtEl>
                                          <p:spTgt spid="4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Creating Capacity</a:t>
            </a:r>
          </a:p>
        </p:txBody>
      </p:sp>
      <p:sp>
        <p:nvSpPr>
          <p:cNvPr id="3" name="Content Placeholder 2"/>
          <p:cNvSpPr>
            <a:spLocks noGrp="1"/>
          </p:cNvSpPr>
          <p:nvPr>
            <p:ph idx="1"/>
          </p:nvPr>
        </p:nvSpPr>
        <p:spPr>
          <a:xfrm>
            <a:off x="838200" y="1825624"/>
            <a:ext cx="10515600" cy="4879975"/>
          </a:xfrm>
        </p:spPr>
        <p:txBody>
          <a:bodyPr>
            <a:normAutofit fontScale="92500" lnSpcReduction="20000"/>
          </a:bodyPr>
          <a:lstStyle/>
          <a:p>
            <a:r>
              <a:rPr lang="en-US" sz="4300" dirty="0"/>
              <a:t>If you need more capacity, how create more?</a:t>
            </a:r>
          </a:p>
          <a:p>
            <a:pPr marL="742950" indent="-742950">
              <a:buFont typeface="+mj-lt"/>
              <a:buAutoNum type="arabicPeriod"/>
            </a:pPr>
            <a:r>
              <a:rPr lang="en-US" sz="4300" dirty="0"/>
              <a:t>Get better at something (more effective &amp; more efficient; learning to prioritize)</a:t>
            </a:r>
          </a:p>
          <a:p>
            <a:pPr marL="742950" indent="-742950">
              <a:buFont typeface="+mj-lt"/>
              <a:buAutoNum type="arabicPeriod"/>
            </a:pPr>
            <a:r>
              <a:rPr lang="en-US" sz="4300" dirty="0"/>
              <a:t>Give something away (delegate)*</a:t>
            </a:r>
          </a:p>
          <a:p>
            <a:pPr marL="1428750" lvl="1" indent="-742950">
              <a:buFont typeface="+mj-lt"/>
              <a:buAutoNum type="alphaLcPeriod"/>
            </a:pPr>
            <a:r>
              <a:rPr lang="en-US" sz="3200" dirty="0"/>
              <a:t>Tasks</a:t>
            </a:r>
          </a:p>
          <a:p>
            <a:pPr marL="1428750" lvl="1" indent="-742950">
              <a:buFont typeface="+mj-lt"/>
              <a:buAutoNum type="alphaLcPeriod"/>
            </a:pPr>
            <a:r>
              <a:rPr lang="en-US" sz="3200" dirty="0"/>
              <a:t>Responsibility</a:t>
            </a:r>
          </a:p>
          <a:p>
            <a:pPr marL="1428750" lvl="1" indent="-742950">
              <a:buFont typeface="+mj-lt"/>
              <a:buAutoNum type="alphaLcPeriod"/>
            </a:pPr>
            <a:r>
              <a:rPr lang="en-US" sz="3200" dirty="0"/>
              <a:t>Authority</a:t>
            </a:r>
          </a:p>
          <a:p>
            <a:pPr marL="742950" indent="-742950">
              <a:buFont typeface="+mj-lt"/>
              <a:buAutoNum type="arabicPeriod"/>
            </a:pPr>
            <a:r>
              <a:rPr lang="en-US" sz="4300" dirty="0"/>
              <a:t>Create systems for multiplication</a:t>
            </a:r>
          </a:p>
          <a:p>
            <a:pPr marL="1428750" lvl="1" indent="-742950">
              <a:buFont typeface="+mj-lt"/>
              <a:buAutoNum type="alphaLcPeriod"/>
            </a:pPr>
            <a:endParaRPr lang="en-US" sz="3200" dirty="0"/>
          </a:p>
          <a:p>
            <a:pPr lvl="1" indent="0">
              <a:buNone/>
            </a:pPr>
            <a:r>
              <a:rPr lang="en-US" sz="3200" dirty="0"/>
              <a:t>*Delegation often requires equipping/empowerment</a:t>
            </a:r>
          </a:p>
        </p:txBody>
      </p:sp>
    </p:spTree>
    <p:extLst>
      <p:ext uri="{BB962C8B-B14F-4D97-AF65-F5344CB8AC3E}">
        <p14:creationId xmlns:p14="http://schemas.microsoft.com/office/powerpoint/2010/main" val="32577806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Principle  			Practice</a:t>
            </a:r>
          </a:p>
        </p:txBody>
      </p:sp>
      <p:sp>
        <p:nvSpPr>
          <p:cNvPr id="4" name="Content Placeholder 3"/>
          <p:cNvSpPr>
            <a:spLocks noGrp="1"/>
          </p:cNvSpPr>
          <p:nvPr>
            <p:ph sz="half" idx="2"/>
          </p:nvPr>
        </p:nvSpPr>
        <p:spPr/>
        <p:txBody>
          <a:bodyPr>
            <a:normAutofit/>
          </a:bodyPr>
          <a:lstStyle/>
          <a:p>
            <a:pPr algn="ctr"/>
            <a:r>
              <a:rPr lang="en-US" sz="3600" i="1" dirty="0"/>
              <a:t>Creating Transforming Environments: </a:t>
            </a:r>
          </a:p>
          <a:p>
            <a:endParaRPr lang="en-US" sz="3600" dirty="0"/>
          </a:p>
        </p:txBody>
      </p:sp>
      <p:sp>
        <p:nvSpPr>
          <p:cNvPr id="5" name="Content Placeholder 4"/>
          <p:cNvSpPr>
            <a:spLocks noGrp="1"/>
          </p:cNvSpPr>
          <p:nvPr>
            <p:ph sz="quarter" idx="4"/>
          </p:nvPr>
        </p:nvSpPr>
        <p:spPr/>
        <p:txBody>
          <a:bodyPr>
            <a:normAutofit/>
          </a:bodyPr>
          <a:lstStyle/>
          <a:p>
            <a:r>
              <a:rPr lang="en-US" sz="3600" dirty="0"/>
              <a:t>Developing Covenant</a:t>
            </a:r>
          </a:p>
        </p:txBody>
      </p:sp>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719454" y="3096988"/>
            <a:ext cx="3223439" cy="3092675"/>
          </a:xfrm>
          <a:prstGeom prst="rect">
            <a:avLst/>
          </a:prstGeom>
        </p:spPr>
      </p:pic>
    </p:spTree>
    <p:extLst>
      <p:ext uri="{BB962C8B-B14F-4D97-AF65-F5344CB8AC3E}">
        <p14:creationId xmlns:p14="http://schemas.microsoft.com/office/powerpoint/2010/main" val="2890667413"/>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Keys to covenant</a:t>
            </a:r>
          </a:p>
        </p:txBody>
      </p:sp>
      <p:sp>
        <p:nvSpPr>
          <p:cNvPr id="3" name="Content Placeholder 2"/>
          <p:cNvSpPr>
            <a:spLocks noGrp="1"/>
          </p:cNvSpPr>
          <p:nvPr>
            <p:ph idx="1"/>
          </p:nvPr>
        </p:nvSpPr>
        <p:spPr>
          <a:xfrm>
            <a:off x="1141413" y="1625601"/>
            <a:ext cx="10070538" cy="3860799"/>
          </a:xfrm>
        </p:spPr>
        <p:txBody>
          <a:bodyPr>
            <a:normAutofit/>
          </a:bodyPr>
          <a:lstStyle/>
          <a:p>
            <a:r>
              <a:rPr lang="en-US" dirty="0"/>
              <a:t>Faithfulness &amp; Loyalty</a:t>
            </a:r>
          </a:p>
          <a:p>
            <a:pPr marL="0" indent="0">
              <a:buNone/>
            </a:pPr>
            <a:endParaRPr lang="en-US" sz="1200" dirty="0"/>
          </a:p>
          <a:p>
            <a:pPr marL="0" indent="0" algn="ctr">
              <a:buNone/>
            </a:pPr>
            <a:r>
              <a:rPr lang="en-US" i="1" dirty="0">
                <a:effectLst/>
              </a:rPr>
              <a:t>I will take you as my people, and I will be your God. </a:t>
            </a:r>
            <a:r>
              <a:rPr lang="en-US" i="1" dirty="0"/>
              <a:t> </a:t>
            </a:r>
            <a:r>
              <a:rPr lang="en-US" i="1" dirty="0">
                <a:effectLst/>
              </a:rPr>
              <a:t>You shall know that I am the Lord your God, who has freed you from the burdens of the Egyptians. </a:t>
            </a:r>
            <a:r>
              <a:rPr lang="en-US" dirty="0">
                <a:effectLst/>
              </a:rPr>
              <a:t>(Exodus 6:7)</a:t>
            </a:r>
          </a:p>
          <a:p>
            <a:pPr marL="0" indent="0">
              <a:buNone/>
            </a:pPr>
            <a:endParaRPr lang="en-US" sz="1200" dirty="0">
              <a:effectLst/>
            </a:endParaRPr>
          </a:p>
          <a:p>
            <a:pPr marL="0" indent="0">
              <a:buNone/>
            </a:pPr>
            <a:endParaRPr lang="en-US" dirty="0"/>
          </a:p>
        </p:txBody>
      </p:sp>
    </p:spTree>
    <p:extLst>
      <p:ext uri="{BB962C8B-B14F-4D97-AF65-F5344CB8AC3E}">
        <p14:creationId xmlns:p14="http://schemas.microsoft.com/office/powerpoint/2010/main" val="3040862610"/>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b="15680"/>
          <a:stretch/>
        </p:blipFill>
        <p:spPr>
          <a:xfrm>
            <a:off x="0" y="0"/>
            <a:ext cx="12197842" cy="6858001"/>
          </a:xfrm>
          <a:prstGeom prst="rect">
            <a:avLst/>
          </a:prstGeom>
        </p:spPr>
      </p:pic>
      <p:sp>
        <p:nvSpPr>
          <p:cNvPr id="4" name="Rectangle 3"/>
          <p:cNvSpPr/>
          <p:nvPr/>
        </p:nvSpPr>
        <p:spPr>
          <a:xfrm>
            <a:off x="842213" y="0"/>
            <a:ext cx="6087979" cy="6858000"/>
          </a:xfrm>
          <a:prstGeom prst="rect">
            <a:avLst/>
          </a:prstGeom>
          <a:gradFill>
            <a:gsLst>
              <a:gs pos="60000">
                <a:schemeClr val="accent1">
                  <a:lumMod val="5000"/>
                  <a:lumOff val="95000"/>
                </a:schemeClr>
              </a:gs>
              <a:gs pos="100000">
                <a:srgbClr val="FFFFFF">
                  <a:alpha val="3922"/>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275" name="Rectangle 2"/>
          <p:cNvSpPr>
            <a:spLocks noGrp="1" noChangeArrowheads="1"/>
          </p:cNvSpPr>
          <p:nvPr>
            <p:ph type="title"/>
          </p:nvPr>
        </p:nvSpPr>
        <p:spPr>
          <a:xfrm>
            <a:off x="838200" y="365125"/>
            <a:ext cx="6091992" cy="1325563"/>
          </a:xfrm>
        </p:spPr>
        <p:txBody>
          <a:bodyPr>
            <a:normAutofit/>
          </a:bodyPr>
          <a:lstStyle/>
          <a:p>
            <a:pPr algn="ctr"/>
            <a:r>
              <a:rPr lang="en-US" sz="4800" dirty="0">
                <a:solidFill>
                  <a:srgbClr val="506294"/>
                </a:solidFill>
                <a:effectLst>
                  <a:outerShdw blurRad="38100" dist="38100" dir="2700000" algn="tl">
                    <a:srgbClr val="000000">
                      <a:alpha val="43137"/>
                    </a:srgbClr>
                  </a:outerShdw>
                </a:effectLst>
                <a:latin typeface="Trebuchet MS" panose="020B0603020202020204" pitchFamily="34" charset="0"/>
              </a:rPr>
              <a:t>Covenant</a:t>
            </a: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78208" y="5819644"/>
            <a:ext cx="1088138" cy="743714"/>
          </a:xfrm>
          <a:prstGeom prst="rect">
            <a:avLst/>
          </a:prstGeom>
        </p:spPr>
      </p:pic>
      <p:sp>
        <p:nvSpPr>
          <p:cNvPr id="2" name="Rectangle 1"/>
          <p:cNvSpPr/>
          <p:nvPr/>
        </p:nvSpPr>
        <p:spPr>
          <a:xfrm>
            <a:off x="1053195" y="1763738"/>
            <a:ext cx="5666014" cy="4278094"/>
          </a:xfrm>
          <a:prstGeom prst="rect">
            <a:avLst/>
          </a:prstGeom>
        </p:spPr>
        <p:txBody>
          <a:bodyPr wrap="square">
            <a:spAutoFit/>
          </a:bodyPr>
          <a:lstStyle/>
          <a:p>
            <a:r>
              <a:rPr lang="en-US" sz="2800" dirty="0"/>
              <a:t> </a:t>
            </a:r>
            <a:r>
              <a:rPr lang="en-US" sz="3200" dirty="0"/>
              <a:t>“Know therefore that the Lord your God is God, the faithful God who maintains covenant loyalty with those who love him and keep his commandments, to a thousand generations.”</a:t>
            </a:r>
            <a:endParaRPr lang="en-US" sz="4000" dirty="0">
              <a:latin typeface="Trebuchet MS" panose="020B0603020202020204" pitchFamily="34" charset="0"/>
            </a:endParaRPr>
          </a:p>
          <a:p>
            <a:endParaRPr lang="en-US" sz="2400" dirty="0">
              <a:latin typeface="Trebuchet MS" panose="020B0603020202020204" pitchFamily="34" charset="0"/>
            </a:endParaRPr>
          </a:p>
          <a:p>
            <a:pPr algn="r"/>
            <a:r>
              <a:rPr lang="en-US" sz="2400" dirty="0">
                <a:latin typeface="Trebuchet MS" panose="020B0603020202020204" pitchFamily="34" charset="0"/>
              </a:rPr>
              <a:t> </a:t>
            </a:r>
            <a:r>
              <a:rPr lang="en-US" sz="2400" baseline="30000" dirty="0">
                <a:latin typeface="Trebuchet MS" panose="020B0603020202020204" pitchFamily="34" charset="0"/>
              </a:rPr>
              <a:t>NRS</a:t>
            </a:r>
            <a:r>
              <a:rPr lang="en-US" sz="2400" dirty="0">
                <a:latin typeface="Trebuchet MS" panose="020B0603020202020204" pitchFamily="34" charset="0"/>
              </a:rPr>
              <a:t> Deuteronomy 7:9</a:t>
            </a:r>
          </a:p>
        </p:txBody>
      </p:sp>
    </p:spTree>
    <p:extLst>
      <p:ext uri="{BB962C8B-B14F-4D97-AF65-F5344CB8AC3E}">
        <p14:creationId xmlns:p14="http://schemas.microsoft.com/office/powerpoint/2010/main" val="1041928906"/>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a:xfrm rot="303176">
            <a:off x="18" y="1042988"/>
            <a:ext cx="4146551" cy="4648200"/>
          </a:xfrm>
          <a:prstGeom prst="rect">
            <a:avLst/>
          </a:prstGeom>
          <a:noFill/>
          <a:ln/>
          <a:effectLst/>
          <a:extLst>
            <a:ext uri="{AF507438-7753-43e0-B8FC-AC1667EBCBE1}">
              <a14:hiddenEffects xmlns:a14="http://schemas.microsoft.com/office/drawing/2010/main" xmlns="">
                <a:effectLst>
                  <a:outerShdw blurRad="63500" algn="ctr" rotWithShape="0">
                    <a:schemeClr val="bg2">
                      <a:alpha val="75000"/>
                    </a:schemeClr>
                  </a:outerShdw>
                </a:effectLst>
              </a14:hiddenEffects>
            </a:ext>
          </a:extLst>
        </p:spPr>
      </p:pic>
      <p:graphicFrame>
        <p:nvGraphicFramePr>
          <p:cNvPr id="10" name="Group 39"/>
          <p:cNvGraphicFramePr>
            <a:graphicFrameLocks/>
          </p:cNvGraphicFramePr>
          <p:nvPr/>
        </p:nvGraphicFramePr>
        <p:xfrm>
          <a:off x="5079005" y="659641"/>
          <a:ext cx="6705600" cy="5229368"/>
        </p:xfrm>
        <a:graphic>
          <a:graphicData uri="http://schemas.openxmlformats.org/drawingml/2006/table">
            <a:tbl>
              <a:tblPr/>
              <a:tblGrid>
                <a:gridCol w="3048000">
                  <a:extLst>
                    <a:ext uri="{9D8B030D-6E8A-4147-A177-3AD203B41FA5}">
                      <a16:colId xmlns:a16="http://schemas.microsoft.com/office/drawing/2014/main" val="20000"/>
                    </a:ext>
                  </a:extLst>
                </a:gridCol>
                <a:gridCol w="3657600">
                  <a:extLst>
                    <a:ext uri="{9D8B030D-6E8A-4147-A177-3AD203B41FA5}">
                      <a16:colId xmlns:a16="http://schemas.microsoft.com/office/drawing/2014/main" val="20001"/>
                    </a:ext>
                  </a:extLst>
                </a:gridCol>
              </a:tblGrid>
              <a:tr h="116670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a:ln>
                            <a:noFill/>
                          </a:ln>
                          <a:solidFill>
                            <a:schemeClr val="bg1"/>
                          </a:solidFill>
                          <a:effectLst/>
                          <a:latin typeface="Trebuchet MS" panose="020B0603020202020204" pitchFamily="34" charset="0"/>
                          <a:ea typeface="Times" charset="0"/>
                          <a:cs typeface="Times" charset="0"/>
                        </a:rPr>
                        <a:t>Five Dysfunctions                       of a Team</a:t>
                      </a:r>
                    </a:p>
                  </a:txBody>
                  <a:tcPr marL="121920" marR="121920" horzOverflow="overflow">
                    <a:lnL w="12700" cap="flat" cmpd="sng" algn="ctr">
                      <a:solidFill>
                        <a:srgbClr val="000080"/>
                      </a:solidFill>
                      <a:prstDash val="solid"/>
                      <a:round/>
                      <a:headEnd type="none" w="med" len="med"/>
                      <a:tailEnd type="none" w="med" len="med"/>
                    </a:lnL>
                    <a:lnR w="12700" cap="flat" cmpd="sng" algn="ctr">
                      <a:solidFill>
                        <a:srgbClr val="00008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dirty="0">
                          <a:ln>
                            <a:noFill/>
                          </a:ln>
                          <a:solidFill>
                            <a:schemeClr val="bg1"/>
                          </a:solidFill>
                          <a:effectLst/>
                          <a:latin typeface="Trebuchet MS" panose="020B0603020202020204" pitchFamily="34" charset="0"/>
                          <a:ea typeface="Times" charset="0"/>
                          <a:cs typeface="Times" charset="0"/>
                        </a:rPr>
                        <a:t>Results </a:t>
                      </a:r>
                      <a:r>
                        <a:rPr kumimoji="0" lang="en-US" sz="1900" b="0" i="1" u="none" strike="noStrike" cap="none" normalizeH="0" baseline="0" dirty="0">
                          <a:ln>
                            <a:noFill/>
                          </a:ln>
                          <a:solidFill>
                            <a:schemeClr val="bg1"/>
                          </a:solidFill>
                          <a:effectLst/>
                          <a:latin typeface="Trebuchet MS" panose="020B0603020202020204" pitchFamily="34" charset="0"/>
                          <a:ea typeface="Times" charset="0"/>
                          <a:cs typeface="Times" charset="0"/>
                        </a:rPr>
                        <a:t> </a:t>
                      </a:r>
                    </a:p>
                  </a:txBody>
                  <a:tcPr marL="121920" marR="121920" horzOverflow="overflow">
                    <a:lnL w="12700" cap="flat" cmpd="sng" algn="ctr">
                      <a:solidFill>
                        <a:srgbClr val="000080"/>
                      </a:solidFill>
                      <a:prstDash val="solid"/>
                      <a:round/>
                      <a:headEnd type="none" w="med" len="med"/>
                      <a:tailEnd type="none" w="med" len="med"/>
                    </a:lnL>
                    <a:lnR w="12700" cap="flat" cmpd="sng" algn="ctr">
                      <a:solidFill>
                        <a:srgbClr val="00008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solidFill>
                      <a:schemeClr val="tx1"/>
                    </a:solidFill>
                  </a:tcPr>
                </a:tc>
                <a:extLst>
                  <a:ext uri="{0D108BD9-81ED-4DB2-BD59-A6C34878D82A}">
                    <a16:rowId xmlns:a16="http://schemas.microsoft.com/office/drawing/2014/main" val="10000"/>
                  </a:ext>
                </a:extLst>
              </a:tr>
              <a:tr h="916696">
                <a:tc>
                  <a:txBody>
                    <a:bodyPr/>
                    <a:lstStyle/>
                    <a:p>
                      <a:pPr marL="57150" marR="0" lvl="0" indent="-5715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rgbClr val="323232"/>
                          </a:solidFill>
                          <a:effectLst/>
                          <a:latin typeface="Trebuchet MS" panose="020B0603020202020204" pitchFamily="34" charset="0"/>
                          <a:ea typeface="Times" charset="0"/>
                          <a:cs typeface="Times" charset="0"/>
                        </a:rPr>
                        <a:t>Inattention to                      Results</a:t>
                      </a:r>
                      <a:endParaRPr kumimoji="0" lang="en-US" sz="4400" b="0" i="0" u="none" strike="noStrike" cap="none" normalizeH="0" baseline="0" dirty="0">
                        <a:ln>
                          <a:noFill/>
                        </a:ln>
                        <a:solidFill>
                          <a:srgbClr val="323232"/>
                        </a:solidFill>
                        <a:effectLst/>
                        <a:latin typeface="Trebuchet MS" panose="020B0603020202020204" pitchFamily="34" charset="0"/>
                        <a:ea typeface="Times" charset="0"/>
                        <a:cs typeface="Times" charset="0"/>
                      </a:endParaRPr>
                    </a:p>
                  </a:txBody>
                  <a:tcPr marL="121920" marR="121920" horzOverflow="overflow">
                    <a:lnL w="12700" cap="flat" cmpd="sng" algn="ctr">
                      <a:solidFill>
                        <a:srgbClr val="000080"/>
                      </a:solidFill>
                      <a:prstDash val="solid"/>
                      <a:round/>
                      <a:headEnd type="none" w="med" len="med"/>
                      <a:tailEnd type="none" w="med" len="med"/>
                    </a:lnL>
                    <a:lnR w="12700" cap="flat" cmpd="sng" algn="ctr">
                      <a:solidFill>
                        <a:srgbClr val="00008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noFill/>
                  </a:tcPr>
                </a:tc>
                <a:tc>
                  <a:txBody>
                    <a:bodyPr/>
                    <a:lstStyle/>
                    <a:p>
                      <a:pPr marL="57150" marR="0" lvl="0" indent="-5715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rgbClr val="323232"/>
                          </a:solidFill>
                          <a:effectLst/>
                          <a:latin typeface="Trebuchet MS" panose="020B0603020202020204" pitchFamily="34" charset="0"/>
                          <a:ea typeface="Times" charset="0"/>
                          <a:cs typeface="Times" charset="0"/>
                        </a:rPr>
                        <a:t>Status and Ego Dominate the Culture</a:t>
                      </a:r>
                      <a:endParaRPr kumimoji="0" lang="en-US" sz="4400" b="0" i="0" u="none" strike="noStrike" cap="none" normalizeH="0" baseline="0" dirty="0">
                        <a:ln>
                          <a:noFill/>
                        </a:ln>
                        <a:solidFill>
                          <a:srgbClr val="323232"/>
                        </a:solidFill>
                        <a:effectLst/>
                        <a:latin typeface="Trebuchet MS" panose="020B0603020202020204" pitchFamily="34" charset="0"/>
                        <a:ea typeface="Times" charset="0"/>
                        <a:cs typeface="Times" charset="0"/>
                      </a:endParaRPr>
                    </a:p>
                  </a:txBody>
                  <a:tcPr marL="121920" marR="121920" horzOverflow="overflow">
                    <a:lnL w="12700" cap="flat" cmpd="sng" algn="ctr">
                      <a:solidFill>
                        <a:srgbClr val="000080"/>
                      </a:solidFill>
                      <a:prstDash val="solid"/>
                      <a:round/>
                      <a:headEnd type="none" w="med" len="med"/>
                      <a:tailEnd type="none" w="med" len="med"/>
                    </a:lnL>
                    <a:lnR w="12700" cap="flat" cmpd="sng" algn="ctr">
                      <a:solidFill>
                        <a:srgbClr val="00008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2296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rgbClr val="323232"/>
                          </a:solidFill>
                          <a:effectLst/>
                          <a:latin typeface="Trebuchet MS" panose="020B0603020202020204" pitchFamily="34" charset="0"/>
                          <a:ea typeface="Times" charset="0"/>
                          <a:cs typeface="Times" charset="0"/>
                        </a:rPr>
                        <a:t>Avoidance of Accountability</a:t>
                      </a:r>
                      <a:endParaRPr kumimoji="0" lang="en-US" sz="4400" b="0" i="0" u="none" strike="noStrike" cap="none" normalizeH="0" baseline="0" dirty="0">
                        <a:ln>
                          <a:noFill/>
                        </a:ln>
                        <a:solidFill>
                          <a:srgbClr val="323232"/>
                        </a:solidFill>
                        <a:effectLst/>
                        <a:latin typeface="Trebuchet MS" panose="020B0603020202020204" pitchFamily="34" charset="0"/>
                        <a:ea typeface="Times" charset="0"/>
                        <a:cs typeface="Times" charset="0"/>
                      </a:endParaRPr>
                    </a:p>
                  </a:txBody>
                  <a:tcPr marL="121920" marR="121920" horzOverflow="overflow">
                    <a:lnL w="12700" cap="flat" cmpd="sng" algn="ctr">
                      <a:solidFill>
                        <a:srgbClr val="000080"/>
                      </a:solidFill>
                      <a:prstDash val="solid"/>
                      <a:round/>
                      <a:headEnd type="none" w="med" len="med"/>
                      <a:tailEnd type="none" w="med" len="med"/>
                    </a:lnL>
                    <a:lnR w="12700" cap="flat" cmpd="sng" algn="ctr">
                      <a:solidFill>
                        <a:srgbClr val="00008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rgbClr val="323232"/>
                          </a:solidFill>
                          <a:effectLst/>
                          <a:latin typeface="Trebuchet MS" panose="020B0603020202020204" pitchFamily="34" charset="0"/>
                          <a:ea typeface="Times" charset="0"/>
                          <a:cs typeface="Times" charset="0"/>
                        </a:rPr>
                        <a:t>Low Standards within the Organization</a:t>
                      </a:r>
                      <a:endParaRPr kumimoji="0" lang="en-US" sz="4400" b="0" i="0" u="none" strike="noStrike" cap="none" normalizeH="0" baseline="0" dirty="0">
                        <a:ln>
                          <a:noFill/>
                        </a:ln>
                        <a:solidFill>
                          <a:srgbClr val="323232"/>
                        </a:solidFill>
                        <a:effectLst/>
                        <a:latin typeface="Trebuchet MS" panose="020B0603020202020204" pitchFamily="34" charset="0"/>
                        <a:ea typeface="Times" charset="0"/>
                        <a:cs typeface="Times" charset="0"/>
                      </a:endParaRPr>
                    </a:p>
                  </a:txBody>
                  <a:tcPr marL="121920" marR="121920" horzOverflow="overflow">
                    <a:lnL w="12700" cap="flat" cmpd="sng" algn="ctr">
                      <a:solidFill>
                        <a:srgbClr val="000080"/>
                      </a:solidFill>
                      <a:prstDash val="solid"/>
                      <a:round/>
                      <a:headEnd type="none" w="med" len="med"/>
                      <a:tailEnd type="none" w="med" len="med"/>
                    </a:lnL>
                    <a:lnR w="12700" cap="flat" cmpd="sng" algn="ctr">
                      <a:solidFill>
                        <a:srgbClr val="00008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82296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rgbClr val="323232"/>
                          </a:solidFill>
                          <a:effectLst/>
                          <a:latin typeface="Trebuchet MS" panose="020B0603020202020204" pitchFamily="34" charset="0"/>
                          <a:ea typeface="Times" charset="0"/>
                          <a:cs typeface="Times" charset="0"/>
                        </a:rPr>
                        <a:t>Lack of Commitment</a:t>
                      </a:r>
                      <a:endParaRPr kumimoji="0" lang="en-US" sz="4400" b="0" i="0" u="none" strike="noStrike" cap="none" normalizeH="0" baseline="0" dirty="0">
                        <a:ln>
                          <a:noFill/>
                        </a:ln>
                        <a:solidFill>
                          <a:srgbClr val="323232"/>
                        </a:solidFill>
                        <a:effectLst/>
                        <a:latin typeface="Trebuchet MS" panose="020B0603020202020204" pitchFamily="34" charset="0"/>
                        <a:ea typeface="Times" charset="0"/>
                        <a:cs typeface="Times" charset="0"/>
                      </a:endParaRPr>
                    </a:p>
                  </a:txBody>
                  <a:tcPr marL="121920" marR="121920" horzOverflow="overflow">
                    <a:lnL w="12700" cap="flat" cmpd="sng" algn="ctr">
                      <a:solidFill>
                        <a:srgbClr val="000080"/>
                      </a:solidFill>
                      <a:prstDash val="solid"/>
                      <a:round/>
                      <a:headEnd type="none" w="med" len="med"/>
                      <a:tailEnd type="none" w="med" len="med"/>
                    </a:lnL>
                    <a:lnR w="12700" cap="flat" cmpd="sng" algn="ctr">
                      <a:solidFill>
                        <a:srgbClr val="00008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rgbClr val="323232"/>
                          </a:solidFill>
                          <a:effectLst/>
                          <a:latin typeface="Trebuchet MS" panose="020B0603020202020204" pitchFamily="34" charset="0"/>
                          <a:ea typeface="Times" charset="0"/>
                          <a:cs typeface="Times" charset="0"/>
                        </a:rPr>
                        <a:t>Ambiguity </a:t>
                      </a:r>
                      <a:endParaRPr kumimoji="0" lang="en-US" sz="4400" b="0" i="0" u="none" strike="noStrike" cap="none" normalizeH="0" baseline="0" dirty="0">
                        <a:ln>
                          <a:noFill/>
                        </a:ln>
                        <a:solidFill>
                          <a:srgbClr val="323232"/>
                        </a:solidFill>
                        <a:effectLst/>
                        <a:latin typeface="Trebuchet MS" panose="020B0603020202020204" pitchFamily="34" charset="0"/>
                        <a:ea typeface="Times" charset="0"/>
                        <a:cs typeface="Times" charset="0"/>
                      </a:endParaRPr>
                    </a:p>
                  </a:txBody>
                  <a:tcPr marL="121920" marR="121920" horzOverflow="overflow">
                    <a:lnL w="12700" cap="flat" cmpd="sng" algn="ctr">
                      <a:solidFill>
                        <a:srgbClr val="000080"/>
                      </a:solidFill>
                      <a:prstDash val="solid"/>
                      <a:round/>
                      <a:headEnd type="none" w="med" len="med"/>
                      <a:tailEnd type="none" w="med" len="med"/>
                    </a:lnL>
                    <a:lnR w="12700" cap="flat" cmpd="sng" algn="ctr">
                      <a:solidFill>
                        <a:srgbClr val="00008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500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rgbClr val="323232"/>
                          </a:solidFill>
                          <a:effectLst/>
                          <a:latin typeface="Trebuchet MS" panose="020B0603020202020204" pitchFamily="34" charset="0"/>
                          <a:ea typeface="Times" charset="0"/>
                          <a:cs typeface="Times" charset="0"/>
                        </a:rPr>
                        <a:t>Fear of Conflict </a:t>
                      </a:r>
                      <a:endParaRPr kumimoji="0" lang="en-US" sz="4400" b="0" i="0" u="none" strike="noStrike" cap="none" normalizeH="0" baseline="0" dirty="0">
                        <a:ln>
                          <a:noFill/>
                        </a:ln>
                        <a:solidFill>
                          <a:srgbClr val="323232"/>
                        </a:solidFill>
                        <a:effectLst/>
                        <a:latin typeface="Trebuchet MS" panose="020B0603020202020204" pitchFamily="34" charset="0"/>
                        <a:ea typeface="Times" charset="0"/>
                        <a:cs typeface="Times" charset="0"/>
                      </a:endParaRPr>
                    </a:p>
                  </a:txBody>
                  <a:tcPr marL="121920" marR="121920" horzOverflow="overflow">
                    <a:lnL w="12700" cap="flat" cmpd="sng" algn="ctr">
                      <a:solidFill>
                        <a:srgbClr val="000080"/>
                      </a:solidFill>
                      <a:prstDash val="solid"/>
                      <a:round/>
                      <a:headEnd type="none" w="med" len="med"/>
                      <a:tailEnd type="none" w="med" len="med"/>
                    </a:lnL>
                    <a:lnR w="12700" cap="flat" cmpd="sng" algn="ctr">
                      <a:solidFill>
                        <a:srgbClr val="00008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rgbClr val="323232"/>
                          </a:solidFill>
                          <a:effectLst/>
                          <a:latin typeface="Trebuchet MS" panose="020B0603020202020204" pitchFamily="34" charset="0"/>
                          <a:ea typeface="Times" charset="0"/>
                          <a:cs typeface="Times" charset="0"/>
                        </a:rPr>
                        <a:t>Artificial Harmony</a:t>
                      </a:r>
                      <a:endParaRPr kumimoji="0" lang="en-US" sz="4400" b="0" i="0" u="none" strike="noStrike" cap="none" normalizeH="0" baseline="0" dirty="0">
                        <a:ln>
                          <a:noFill/>
                        </a:ln>
                        <a:solidFill>
                          <a:srgbClr val="323232"/>
                        </a:solidFill>
                        <a:effectLst/>
                        <a:latin typeface="Trebuchet MS" panose="020B0603020202020204" pitchFamily="34" charset="0"/>
                        <a:ea typeface="Times" charset="0"/>
                        <a:cs typeface="Times" charset="0"/>
                      </a:endParaRPr>
                    </a:p>
                  </a:txBody>
                  <a:tcPr marL="121920" marR="121920" horzOverflow="overflow">
                    <a:lnL w="12700" cap="flat" cmpd="sng" algn="ctr">
                      <a:solidFill>
                        <a:srgbClr val="000080"/>
                      </a:solidFill>
                      <a:prstDash val="solid"/>
                      <a:round/>
                      <a:headEnd type="none" w="med" len="med"/>
                      <a:tailEnd type="none" w="med" len="med"/>
                    </a:lnL>
                    <a:lnR w="12700" cap="flat" cmpd="sng" algn="ctr">
                      <a:solidFill>
                        <a:srgbClr val="00008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7500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rgbClr val="323232"/>
                          </a:solidFill>
                          <a:effectLst/>
                          <a:latin typeface="Trebuchet MS" panose="020B0603020202020204" pitchFamily="34" charset="0"/>
                          <a:ea typeface="Times" charset="0"/>
                          <a:cs typeface="Times" charset="0"/>
                        </a:rPr>
                        <a:t>Absence of Trust</a:t>
                      </a:r>
                      <a:endParaRPr kumimoji="0" lang="en-US" sz="4400" b="0" i="0" u="none" strike="noStrike" cap="none" normalizeH="0" baseline="0" dirty="0">
                        <a:ln>
                          <a:noFill/>
                        </a:ln>
                        <a:solidFill>
                          <a:srgbClr val="323232"/>
                        </a:solidFill>
                        <a:effectLst/>
                        <a:latin typeface="Trebuchet MS" panose="020B0603020202020204" pitchFamily="34" charset="0"/>
                        <a:ea typeface="Times" charset="0"/>
                        <a:cs typeface="Times" charset="0"/>
                      </a:endParaRPr>
                    </a:p>
                  </a:txBody>
                  <a:tcPr marL="121920" marR="121920" horzOverflow="overflow">
                    <a:lnL w="12700" cap="flat" cmpd="sng" algn="ctr">
                      <a:solidFill>
                        <a:srgbClr val="000080"/>
                      </a:solidFill>
                      <a:prstDash val="solid"/>
                      <a:round/>
                      <a:headEnd type="none" w="med" len="med"/>
                      <a:tailEnd type="none" w="med" len="med"/>
                    </a:lnL>
                    <a:lnR w="12700" cap="flat" cmpd="sng" algn="ctr">
                      <a:solidFill>
                        <a:srgbClr val="00008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rgbClr val="323232"/>
                          </a:solidFill>
                          <a:effectLst/>
                          <a:latin typeface="Trebuchet MS" panose="020B0603020202020204" pitchFamily="34" charset="0"/>
                          <a:ea typeface="Times" charset="0"/>
                          <a:cs typeface="Times" charset="0"/>
                        </a:rPr>
                        <a:t>Invulnerability</a:t>
                      </a:r>
                      <a:endParaRPr kumimoji="0" lang="en-US" sz="4400" b="0" i="0" u="none" strike="noStrike" cap="none" normalizeH="0" baseline="0" dirty="0">
                        <a:ln>
                          <a:noFill/>
                        </a:ln>
                        <a:solidFill>
                          <a:srgbClr val="323232"/>
                        </a:solidFill>
                        <a:effectLst/>
                        <a:latin typeface="Trebuchet MS" panose="020B0603020202020204" pitchFamily="34" charset="0"/>
                        <a:ea typeface="Times" charset="0"/>
                        <a:cs typeface="Times" charset="0"/>
                      </a:endParaRPr>
                    </a:p>
                  </a:txBody>
                  <a:tcPr marL="121920" marR="121920" horzOverflow="overflow">
                    <a:lnL w="12700" cap="flat" cmpd="sng" algn="ctr">
                      <a:solidFill>
                        <a:srgbClr val="000080"/>
                      </a:solidFill>
                      <a:prstDash val="solid"/>
                      <a:round/>
                      <a:headEnd type="none" w="med" len="med"/>
                      <a:tailEnd type="none" w="med" len="med"/>
                    </a:lnL>
                    <a:lnR w="12700" cap="flat" cmpd="sng" algn="ctr">
                      <a:solidFill>
                        <a:srgbClr val="00008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11" name="Title 1"/>
          <p:cNvSpPr>
            <a:spLocks noGrp="1"/>
          </p:cNvSpPr>
          <p:nvPr>
            <p:ph type="title"/>
          </p:nvPr>
        </p:nvSpPr>
        <p:spPr/>
        <p:txBody>
          <a:bodyPr>
            <a:normAutofit/>
          </a:bodyPr>
          <a:lstStyle/>
          <a:p>
            <a:pPr>
              <a:lnSpc>
                <a:spcPct val="120000"/>
              </a:lnSpc>
            </a:pPr>
            <a:r>
              <a:rPr lang="en-US" sz="3600" dirty="0">
                <a:latin typeface="Trebuchet MS" panose="020B0603020202020204" pitchFamily="34" charset="0"/>
              </a:rPr>
              <a:t>Team</a:t>
            </a:r>
            <a:r>
              <a:rPr lang="en-US" sz="4400" dirty="0">
                <a:latin typeface="Trebuchet MS" panose="020B0603020202020204" pitchFamily="34" charset="0"/>
              </a:rPr>
              <a:t> </a:t>
            </a:r>
            <a:r>
              <a:rPr lang="en-US" sz="3600" dirty="0">
                <a:latin typeface="Trebuchet MS" panose="020B0603020202020204" pitchFamily="34" charset="0"/>
              </a:rPr>
              <a:t>Busters</a:t>
            </a:r>
            <a:endParaRPr lang="en-US" sz="4400" dirty="0">
              <a:latin typeface="Trebuchet MS" panose="020B0603020202020204" pitchFamily="34" charset="0"/>
              <a:cs typeface="Verdana"/>
            </a:endParaRPr>
          </a:p>
        </p:txBody>
      </p:sp>
    </p:spTree>
    <p:extLst>
      <p:ext uri="{BB962C8B-B14F-4D97-AF65-F5344CB8AC3E}">
        <p14:creationId xmlns:p14="http://schemas.microsoft.com/office/powerpoint/2010/main" val="507652927"/>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946149" y="353487"/>
            <a:ext cx="2965451" cy="3354916"/>
          </a:xfrm>
          <a:prstGeom prst="rect">
            <a:avLst/>
          </a:prstGeom>
        </p:spPr>
        <p:txBody>
          <a:bodyPr lIns="91428" tIns="45718" rIns="91428" bIns="45718"/>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rgbClr val="506294"/>
                </a:solidFill>
                <a:effectLst>
                  <a:outerShdw blurRad="38100" dist="38100" dir="2700000" algn="tl">
                    <a:srgbClr val="000000">
                      <a:alpha val="43137"/>
                    </a:srgbClr>
                  </a:outerShdw>
                </a:effectLst>
                <a:latin typeface="Trebuchet MS" panose="020B0603020202020204" pitchFamily="34" charset="0"/>
              </a:rPr>
              <a:t>A</a:t>
            </a:r>
          </a:p>
          <a:p>
            <a:r>
              <a:rPr lang="en-US" sz="4000" dirty="0">
                <a:solidFill>
                  <a:srgbClr val="506294"/>
                </a:solidFill>
                <a:effectLst>
                  <a:outerShdw blurRad="38100" dist="38100" dir="2700000" algn="tl">
                    <a:srgbClr val="000000">
                      <a:alpha val="43137"/>
                    </a:srgbClr>
                  </a:outerShdw>
                </a:effectLst>
                <a:latin typeface="Trebuchet MS" panose="020B0603020202020204" pitchFamily="34" charset="0"/>
              </a:rPr>
              <a:t>Foundation </a:t>
            </a:r>
          </a:p>
          <a:p>
            <a:r>
              <a:rPr lang="en-US" sz="4000" dirty="0">
                <a:solidFill>
                  <a:srgbClr val="506294"/>
                </a:solidFill>
                <a:effectLst>
                  <a:outerShdw blurRad="38100" dist="38100" dir="2700000" algn="tl">
                    <a:srgbClr val="000000">
                      <a:alpha val="43137"/>
                    </a:srgbClr>
                  </a:outerShdw>
                </a:effectLst>
                <a:latin typeface="Trebuchet MS" panose="020B0603020202020204" pitchFamily="34" charset="0"/>
              </a:rPr>
              <a:t>of </a:t>
            </a:r>
          </a:p>
          <a:p>
            <a:r>
              <a:rPr lang="en-US" sz="4000" dirty="0">
                <a:solidFill>
                  <a:srgbClr val="506294"/>
                </a:solidFill>
                <a:effectLst>
                  <a:outerShdw blurRad="38100" dist="38100" dir="2700000" algn="tl">
                    <a:srgbClr val="000000">
                      <a:alpha val="43137"/>
                    </a:srgbClr>
                  </a:outerShdw>
                </a:effectLst>
                <a:latin typeface="Trebuchet MS" panose="020B0603020202020204" pitchFamily="34" charset="0"/>
              </a:rPr>
              <a:t>Trust</a:t>
            </a:r>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4133" y="5894801"/>
            <a:ext cx="1088139" cy="743715"/>
          </a:xfrm>
          <a:prstGeom prst="rect">
            <a:avLst/>
          </a:prstGeom>
        </p:spPr>
      </p:pic>
      <p:grpSp>
        <p:nvGrpSpPr>
          <p:cNvPr id="3" name="Group 2"/>
          <p:cNvGrpSpPr/>
          <p:nvPr/>
        </p:nvGrpSpPr>
        <p:grpSpPr>
          <a:xfrm>
            <a:off x="4109070" y="495977"/>
            <a:ext cx="6892871" cy="5942131"/>
            <a:chOff x="4109051" y="495977"/>
            <a:chExt cx="6892871" cy="5942130"/>
          </a:xfrm>
        </p:grpSpPr>
        <p:sp>
          <p:nvSpPr>
            <p:cNvPr id="6" name="Isosceles Triangle 5"/>
            <p:cNvSpPr/>
            <p:nvPr/>
          </p:nvSpPr>
          <p:spPr>
            <a:xfrm>
              <a:off x="4109051" y="495977"/>
              <a:ext cx="6892871" cy="5942130"/>
            </a:xfrm>
            <a:prstGeom prst="triangle">
              <a:avLst/>
            </a:prstGeom>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a:off x="4719108" y="5452533"/>
              <a:ext cx="5663142" cy="0"/>
            </a:xfrm>
            <a:prstGeom prst="line">
              <a:avLst/>
            </a:prstGeom>
            <a:ln w="57150">
              <a:solidFill>
                <a:schemeClr val="accent2">
                  <a:lumMod val="75000"/>
                </a:schemeClr>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5369984" y="4419600"/>
              <a:ext cx="4393141" cy="0"/>
            </a:xfrm>
            <a:prstGeom prst="line">
              <a:avLst/>
            </a:prstGeom>
            <a:ln w="57150">
              <a:solidFill>
                <a:schemeClr val="accent2">
                  <a:lumMod val="75000"/>
                </a:schemeClr>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895975" y="3467042"/>
              <a:ext cx="3335104" cy="0"/>
            </a:xfrm>
            <a:prstGeom prst="line">
              <a:avLst/>
            </a:prstGeom>
            <a:ln w="57150">
              <a:solidFill>
                <a:schemeClr val="accent2">
                  <a:lumMod val="75000"/>
                </a:schemeClr>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6553489" y="2387600"/>
              <a:ext cx="2024914" cy="0"/>
            </a:xfrm>
            <a:prstGeom prst="line">
              <a:avLst/>
            </a:prstGeom>
            <a:ln w="57150">
              <a:solidFill>
                <a:schemeClr val="accent2">
                  <a:lumMod val="75000"/>
                </a:schemeClr>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6788253" y="1693880"/>
              <a:ext cx="1470875" cy="584776"/>
            </a:xfrm>
            <a:prstGeom prst="rect">
              <a:avLst/>
            </a:prstGeom>
            <a:noFill/>
          </p:spPr>
          <p:txBody>
            <a:bodyPr wrap="none" rtlCol="0">
              <a:spAutoFit/>
            </a:bodyPr>
            <a:lstStyle/>
            <a:p>
              <a:pPr algn="ctr"/>
              <a:r>
                <a:rPr lang="en-US" sz="3200" dirty="0">
                  <a:solidFill>
                    <a:schemeClr val="bg1"/>
                  </a:solidFill>
                  <a:latin typeface="Trebuchet MS" panose="020B0603020202020204" pitchFamily="34" charset="0"/>
                </a:rPr>
                <a:t>Results</a:t>
              </a:r>
            </a:p>
          </p:txBody>
        </p:sp>
        <p:sp>
          <p:nvSpPr>
            <p:cNvPr id="21" name="TextBox 20"/>
            <p:cNvSpPr txBox="1"/>
            <p:nvPr/>
          </p:nvSpPr>
          <p:spPr>
            <a:xfrm>
              <a:off x="6587762" y="2796898"/>
              <a:ext cx="1983035" cy="584776"/>
            </a:xfrm>
            <a:prstGeom prst="rect">
              <a:avLst/>
            </a:prstGeom>
            <a:noFill/>
          </p:spPr>
          <p:txBody>
            <a:bodyPr wrap="none" rtlCol="0">
              <a:spAutoFit/>
            </a:bodyPr>
            <a:lstStyle/>
            <a:p>
              <a:pPr algn="ctr"/>
              <a:r>
                <a:rPr lang="en-US" sz="3200" dirty="0">
                  <a:solidFill>
                    <a:schemeClr val="bg1"/>
                  </a:solidFill>
                  <a:latin typeface="Trebuchet MS" panose="020B0603020202020204" pitchFamily="34" charset="0"/>
                </a:rPr>
                <a:t>Standards</a:t>
              </a:r>
            </a:p>
          </p:txBody>
        </p:sp>
        <p:sp>
          <p:nvSpPr>
            <p:cNvPr id="22" name="TextBox 21"/>
            <p:cNvSpPr txBox="1"/>
            <p:nvPr/>
          </p:nvSpPr>
          <p:spPr>
            <a:xfrm>
              <a:off x="6133536" y="3644901"/>
              <a:ext cx="2859978" cy="646331"/>
            </a:xfrm>
            <a:prstGeom prst="rect">
              <a:avLst/>
            </a:prstGeom>
            <a:noFill/>
          </p:spPr>
          <p:txBody>
            <a:bodyPr wrap="none" rtlCol="0">
              <a:spAutoFit/>
            </a:bodyPr>
            <a:lstStyle/>
            <a:p>
              <a:pPr algn="ctr"/>
              <a:r>
                <a:rPr lang="en-US" sz="3600" dirty="0">
                  <a:solidFill>
                    <a:schemeClr val="bg1"/>
                  </a:solidFill>
                  <a:latin typeface="Trebuchet MS" panose="020B0603020202020204" pitchFamily="34" charset="0"/>
                </a:rPr>
                <a:t>Commitment</a:t>
              </a:r>
            </a:p>
          </p:txBody>
        </p:sp>
        <p:sp>
          <p:nvSpPr>
            <p:cNvPr id="23" name="TextBox 22"/>
            <p:cNvSpPr txBox="1"/>
            <p:nvPr/>
          </p:nvSpPr>
          <p:spPr>
            <a:xfrm>
              <a:off x="5806536" y="4631545"/>
              <a:ext cx="3545487" cy="646331"/>
            </a:xfrm>
            <a:prstGeom prst="rect">
              <a:avLst/>
            </a:prstGeom>
            <a:noFill/>
          </p:spPr>
          <p:txBody>
            <a:bodyPr wrap="none" rtlCol="0">
              <a:spAutoFit/>
            </a:bodyPr>
            <a:lstStyle/>
            <a:p>
              <a:pPr algn="ctr"/>
              <a:r>
                <a:rPr lang="en-US" sz="3600" dirty="0">
                  <a:solidFill>
                    <a:schemeClr val="bg1"/>
                  </a:solidFill>
                  <a:latin typeface="Trebuchet MS" panose="020B0603020202020204" pitchFamily="34" charset="0"/>
                </a:rPr>
                <a:t>Healthy Conflict</a:t>
              </a:r>
            </a:p>
          </p:txBody>
        </p:sp>
        <p:sp>
          <p:nvSpPr>
            <p:cNvPr id="24" name="TextBox 23"/>
            <p:cNvSpPr txBox="1"/>
            <p:nvPr/>
          </p:nvSpPr>
          <p:spPr>
            <a:xfrm>
              <a:off x="6977492" y="5642088"/>
              <a:ext cx="1203575" cy="646331"/>
            </a:xfrm>
            <a:prstGeom prst="rect">
              <a:avLst/>
            </a:prstGeom>
            <a:noFill/>
          </p:spPr>
          <p:txBody>
            <a:bodyPr wrap="none" rtlCol="0">
              <a:spAutoFit/>
            </a:bodyPr>
            <a:lstStyle/>
            <a:p>
              <a:pPr algn="ctr"/>
              <a:r>
                <a:rPr lang="en-US" sz="3600" dirty="0">
                  <a:solidFill>
                    <a:schemeClr val="bg1"/>
                  </a:solidFill>
                  <a:latin typeface="Trebuchet MS" panose="020B0603020202020204" pitchFamily="34" charset="0"/>
                </a:rPr>
                <a:t>Trust</a:t>
              </a:r>
            </a:p>
          </p:txBody>
        </p:sp>
      </p:grpSp>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31120969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Talk about it</a:t>
            </a:r>
          </a:p>
        </p:txBody>
      </p:sp>
      <p:sp>
        <p:nvSpPr>
          <p:cNvPr id="3" name="Content Placeholder 2"/>
          <p:cNvSpPr>
            <a:spLocks noGrp="1"/>
          </p:cNvSpPr>
          <p:nvPr>
            <p:ph idx="1"/>
          </p:nvPr>
        </p:nvSpPr>
        <p:spPr/>
        <p:txBody>
          <a:bodyPr>
            <a:normAutofit lnSpcReduction="10000"/>
          </a:bodyPr>
          <a:lstStyle/>
          <a:p>
            <a:r>
              <a:rPr lang="en-US" dirty="0"/>
              <a:t>Discuss God’s way of doing covenant.</a:t>
            </a:r>
          </a:p>
          <a:p>
            <a:endParaRPr lang="en-US" dirty="0"/>
          </a:p>
          <a:p>
            <a:r>
              <a:rPr lang="en-US" dirty="0"/>
              <a:t>What are the implications of us living </a:t>
            </a:r>
            <a:r>
              <a:rPr lang="en-US" i="1" dirty="0"/>
              <a:t>in the same way</a:t>
            </a:r>
            <a:r>
              <a:rPr lang="en-US" dirty="0"/>
              <a:t> with one another in covenant?</a:t>
            </a:r>
          </a:p>
          <a:p>
            <a:endParaRPr lang="en-US" dirty="0"/>
          </a:p>
          <a:p>
            <a:r>
              <a:rPr lang="en-US" dirty="0"/>
              <a:t>Develop a simple covenant for your team.</a:t>
            </a:r>
          </a:p>
          <a:p>
            <a:pPr marL="1257300" lvl="1" indent="-571500">
              <a:buFont typeface="Arial" panose="020B0604020202020204" pitchFamily="34" charset="0"/>
              <a:buChar char="•"/>
            </a:pPr>
            <a:r>
              <a:rPr lang="en-US" dirty="0"/>
              <a:t>Demonstrates how we are faithful &amp; loyal to God and one another</a:t>
            </a:r>
          </a:p>
          <a:p>
            <a:pPr marL="1257300" lvl="1" indent="-571500">
              <a:buFont typeface="Arial" panose="020B0604020202020204" pitchFamily="34" charset="0"/>
              <a:buChar char="•"/>
            </a:pPr>
            <a:r>
              <a:rPr lang="en-US" dirty="0"/>
              <a:t>Clarifies commitment and shared expectations.</a:t>
            </a:r>
          </a:p>
        </p:txBody>
      </p:sp>
    </p:spTree>
    <p:extLst>
      <p:ext uri="{BB962C8B-B14F-4D97-AF65-F5344CB8AC3E}">
        <p14:creationId xmlns:p14="http://schemas.microsoft.com/office/powerpoint/2010/main" val="122027328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8419" name="Rectangle 3"/>
          <p:cNvSpPr>
            <a:spLocks noGrp="1" noChangeArrowheads="1"/>
          </p:cNvSpPr>
          <p:nvPr>
            <p:ph sz="half" idx="4294967295"/>
          </p:nvPr>
        </p:nvSpPr>
        <p:spPr>
          <a:xfrm>
            <a:off x="1658938" y="998538"/>
            <a:ext cx="8874125" cy="4979987"/>
          </a:xfrm>
        </p:spPr>
        <p:txBody>
          <a:bodyPr>
            <a:normAutofit fontScale="85000" lnSpcReduction="20000"/>
          </a:bodyPr>
          <a:lstStyle/>
          <a:p>
            <a:pPr lvl="1">
              <a:lnSpc>
                <a:spcPct val="90000"/>
              </a:lnSpc>
              <a:buFont typeface="+mj-lt"/>
              <a:buAutoNum type="arabicPeriod"/>
              <a:defRPr/>
            </a:pPr>
            <a:r>
              <a:rPr lang="en-US" sz="4000" dirty="0">
                <a:latin typeface="Trebuchet MS" panose="020B0603020202020204" pitchFamily="34" charset="0"/>
              </a:rPr>
              <a:t>  What are the characteristics of great </a:t>
            </a:r>
            <a:r>
              <a:rPr lang="en-US" sz="4000" b="1" u="sng" dirty="0">
                <a:latin typeface="Trebuchet MS" panose="020B0603020202020204" pitchFamily="34" charset="0"/>
              </a:rPr>
              <a:t>Leadership</a:t>
            </a:r>
            <a:r>
              <a:rPr lang="en-US" sz="4000" dirty="0">
                <a:latin typeface="Trebuchet MS" panose="020B0603020202020204" pitchFamily="34" charset="0"/>
              </a:rPr>
              <a:t>?</a:t>
            </a:r>
          </a:p>
          <a:p>
            <a:pPr lvl="1">
              <a:lnSpc>
                <a:spcPct val="90000"/>
              </a:lnSpc>
              <a:buFont typeface="+mj-lt"/>
              <a:buAutoNum type="arabicPeriod"/>
              <a:defRPr/>
            </a:pPr>
            <a:endParaRPr lang="en-US" sz="4000" dirty="0">
              <a:latin typeface="Trebuchet MS" panose="020B0603020202020204" pitchFamily="34" charset="0"/>
            </a:endParaRPr>
          </a:p>
          <a:p>
            <a:pPr lvl="1">
              <a:lnSpc>
                <a:spcPct val="90000"/>
              </a:lnSpc>
              <a:buFont typeface="+mj-lt"/>
              <a:buAutoNum type="arabicPeriod"/>
              <a:defRPr/>
            </a:pPr>
            <a:r>
              <a:rPr lang="en-US" sz="4000" dirty="0">
                <a:latin typeface="Trebuchet MS" panose="020B0603020202020204" pitchFamily="34" charset="0"/>
              </a:rPr>
              <a:t>  What are the characteristics of  high functioning, exceptional </a:t>
            </a:r>
            <a:r>
              <a:rPr lang="en-US" sz="4000" b="1" u="sng" dirty="0">
                <a:latin typeface="Trebuchet MS" panose="020B0603020202020204" pitchFamily="34" charset="0"/>
              </a:rPr>
              <a:t>Teams</a:t>
            </a:r>
            <a:r>
              <a:rPr lang="en-US" sz="4000" dirty="0">
                <a:latin typeface="Trebuchet MS" panose="020B0603020202020204" pitchFamily="34" charset="0"/>
              </a:rPr>
              <a:t>?</a:t>
            </a:r>
          </a:p>
          <a:p>
            <a:pPr lvl="1">
              <a:lnSpc>
                <a:spcPct val="90000"/>
              </a:lnSpc>
              <a:buFont typeface="+mj-lt"/>
              <a:buAutoNum type="arabicPeriod"/>
              <a:defRPr/>
            </a:pPr>
            <a:endParaRPr lang="en-US" sz="4000" dirty="0">
              <a:latin typeface="Trebuchet MS" panose="020B0603020202020204" pitchFamily="34" charset="0"/>
            </a:endParaRPr>
          </a:p>
          <a:p>
            <a:pPr lvl="1">
              <a:lnSpc>
                <a:spcPct val="90000"/>
              </a:lnSpc>
              <a:buFont typeface="+mj-lt"/>
              <a:buAutoNum type="arabicPeriod"/>
              <a:defRPr/>
            </a:pPr>
            <a:r>
              <a:rPr lang="en-US" sz="4000" dirty="0">
                <a:latin typeface="Trebuchet MS" panose="020B0603020202020204" pitchFamily="34" charset="0"/>
              </a:rPr>
              <a:t>  What should be </a:t>
            </a:r>
            <a:r>
              <a:rPr lang="en-US" sz="4000" b="1" u="sng" dirty="0">
                <a:latin typeface="Trebuchet MS" panose="020B0603020202020204" pitchFamily="34" charset="0"/>
              </a:rPr>
              <a:t>non-negotiable</a:t>
            </a:r>
            <a:r>
              <a:rPr lang="en-US" sz="4000" dirty="0">
                <a:latin typeface="Trebuchet MS" panose="020B0603020202020204" pitchFamily="34" charset="0"/>
              </a:rPr>
              <a:t> for this team?</a:t>
            </a:r>
          </a:p>
          <a:p>
            <a:pPr lvl="1">
              <a:lnSpc>
                <a:spcPct val="90000"/>
              </a:lnSpc>
              <a:buFont typeface="+mj-lt"/>
              <a:buAutoNum type="arabicPeriod"/>
              <a:defRPr/>
            </a:pPr>
            <a:endParaRPr lang="en-US" sz="4000" dirty="0">
              <a:latin typeface="Trebuchet MS" panose="020B0603020202020204" pitchFamily="34" charset="0"/>
            </a:endParaRPr>
          </a:p>
          <a:p>
            <a:pPr lvl="1">
              <a:lnSpc>
                <a:spcPct val="90000"/>
              </a:lnSpc>
              <a:buFont typeface="+mj-lt"/>
              <a:buAutoNum type="arabicPeriod"/>
              <a:defRPr/>
            </a:pPr>
            <a:r>
              <a:rPr lang="en-US" sz="4000" dirty="0">
                <a:latin typeface="Trebuchet MS" panose="020B0603020202020204" pitchFamily="34" charset="0"/>
              </a:rPr>
              <a:t>  Using the list of non-negotiables, begin to refine it into a team covenant. </a:t>
            </a:r>
          </a:p>
          <a:p>
            <a:pPr lvl="1">
              <a:lnSpc>
                <a:spcPct val="90000"/>
              </a:lnSpc>
              <a:buFont typeface="+mj-lt"/>
              <a:buAutoNum type="arabicPeriod"/>
              <a:defRPr/>
            </a:pPr>
            <a:endParaRPr lang="en-US" sz="4000" dirty="0"/>
          </a:p>
        </p:txBody>
      </p:sp>
      <p:sp>
        <p:nvSpPr>
          <p:cNvPr id="3" name="Rectangle 2"/>
          <p:cNvSpPr/>
          <p:nvPr/>
        </p:nvSpPr>
        <p:spPr>
          <a:xfrm>
            <a:off x="204716" y="5868537"/>
            <a:ext cx="1405720" cy="8188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2"/>
          <p:cNvSpPr txBox="1">
            <a:spLocks noChangeArrowheads="1"/>
          </p:cNvSpPr>
          <p:nvPr/>
        </p:nvSpPr>
        <p:spPr>
          <a:xfrm rot="16200000">
            <a:off x="-2766219" y="2766217"/>
            <a:ext cx="6858002"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6000" kern="1200">
                <a:solidFill>
                  <a:schemeClr val="tx1"/>
                </a:solidFill>
                <a:effectLst>
                  <a:outerShdw blurRad="38100" dist="38100" dir="2700000" algn="tl">
                    <a:srgbClr val="000000">
                      <a:alpha val="43137"/>
                    </a:srgbClr>
                  </a:outerShdw>
                </a:effectLst>
                <a:latin typeface="+mj-lt"/>
                <a:ea typeface="+mj-ea"/>
                <a:cs typeface="+mj-cs"/>
              </a:defRPr>
            </a:lvl1pPr>
          </a:lstStyle>
          <a:p>
            <a:pPr algn="ctr"/>
            <a:r>
              <a:rPr lang="en-US" sz="4400" dirty="0">
                <a:latin typeface="Trebuchet MS" panose="020B0603020202020204" pitchFamily="34" charset="0"/>
              </a:rPr>
              <a:t>Covenant Building Process</a:t>
            </a:r>
          </a:p>
        </p:txBody>
      </p:sp>
    </p:spTree>
    <p:extLst>
      <p:ext uri="{BB962C8B-B14F-4D97-AF65-F5344CB8AC3E}">
        <p14:creationId xmlns:p14="http://schemas.microsoft.com/office/powerpoint/2010/main" val="1015688747"/>
      </p:ext>
    </p:extLst>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Sample Covenant</a:t>
            </a:r>
          </a:p>
        </p:txBody>
      </p:sp>
      <p:pic>
        <p:nvPicPr>
          <p:cNvPr id="6" name="Content Placeholder 5" descr="Covenant Bookmark.pdf"/>
          <p:cNvPicPr>
            <a:picLocks noGrp="1" noChangeAspect="1"/>
          </p:cNvPicPr>
          <p:nvPr>
            <p:ph idx="1"/>
          </p:nvPr>
        </p:nvPicPr>
        <p:blipFill rotWithShape="1">
          <a:blip r:embed="rId3">
            <a:extLst>
              <a:ext uri="{28A0092B-C50C-407E-A947-70E740481C1C}">
                <a14:useLocalDpi xmlns:a14="http://schemas.microsoft.com/office/drawing/2010/main" val="0"/>
              </a:ext>
            </a:extLst>
          </a:blip>
          <a:srcRect l="4493" t="5934" r="73242" b="13863"/>
          <a:stretch/>
        </p:blipFill>
        <p:spPr>
          <a:xfrm>
            <a:off x="9672179" y="292429"/>
            <a:ext cx="2200953" cy="6126204"/>
          </a:xfrm>
        </p:spPr>
      </p:pic>
      <p:sp>
        <p:nvSpPr>
          <p:cNvPr id="8" name="Content Placeholder 2"/>
          <p:cNvSpPr txBox="1">
            <a:spLocks/>
          </p:cNvSpPr>
          <p:nvPr/>
        </p:nvSpPr>
        <p:spPr>
          <a:xfrm>
            <a:off x="506437" y="1600200"/>
            <a:ext cx="9165741" cy="4519246"/>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4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3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32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US" dirty="0"/>
              <a:t>Pray for each other and pray for this process regularly</a:t>
            </a:r>
          </a:p>
          <a:p>
            <a:pPr fontAlgn="base"/>
            <a:r>
              <a:rPr lang="en-US" dirty="0"/>
              <a:t>Engage with your peers wholeheartedly</a:t>
            </a:r>
          </a:p>
          <a:p>
            <a:pPr fontAlgn="base"/>
            <a:r>
              <a:rPr lang="en-US" dirty="0"/>
              <a:t>Treat everyone with respect and dignity</a:t>
            </a:r>
          </a:p>
          <a:p>
            <a:pPr fontAlgn="base"/>
            <a:r>
              <a:rPr lang="en-US" dirty="0"/>
              <a:t>Create a safe environment by being kind and keeping things confidential</a:t>
            </a:r>
          </a:p>
          <a:p>
            <a:pPr fontAlgn="base"/>
            <a:r>
              <a:rPr lang="en-US" dirty="0"/>
              <a:t>Attend all scheduled group meetings and come prepared</a:t>
            </a:r>
          </a:p>
          <a:p>
            <a:pPr marL="0" indent="0">
              <a:buFont typeface="Arial" panose="020B0604020202020204" pitchFamily="34" charset="0"/>
              <a:buNone/>
            </a:pPr>
            <a:endParaRPr lang="en-US" dirty="0"/>
          </a:p>
          <a:p>
            <a:endParaRPr lang="en-US" dirty="0"/>
          </a:p>
        </p:txBody>
      </p:sp>
    </p:spTree>
    <p:extLst>
      <p:ext uri="{BB962C8B-B14F-4D97-AF65-F5344CB8AC3E}">
        <p14:creationId xmlns:p14="http://schemas.microsoft.com/office/powerpoint/2010/main" val="1764738081"/>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2657" y="8"/>
            <a:ext cx="12224657" cy="6890657"/>
          </a:xfrm>
          <a:prstGeom prst="rect">
            <a:avLst/>
          </a:prstGeom>
        </p:spPr>
      </p:pic>
      <p:sp>
        <p:nvSpPr>
          <p:cNvPr id="3" name="Rectangle 2"/>
          <p:cNvSpPr/>
          <p:nvPr/>
        </p:nvSpPr>
        <p:spPr>
          <a:xfrm>
            <a:off x="928009" y="516254"/>
            <a:ext cx="10335987" cy="5586145"/>
          </a:xfrm>
          <a:prstGeom prst="rect">
            <a:avLst/>
          </a:prstGeom>
        </p:spPr>
        <p:txBody>
          <a:bodyPr wrap="square">
            <a:spAutoFit/>
          </a:bodyPr>
          <a:lstStyle/>
          <a:p>
            <a:pPr>
              <a:lnSpc>
                <a:spcPct val="90000"/>
              </a:lnSpc>
            </a:pPr>
            <a:r>
              <a:rPr lang="en-US" sz="3600" dirty="0">
                <a:solidFill>
                  <a:schemeClr val="bg1"/>
                </a:solidFill>
                <a:effectLst>
                  <a:outerShdw blurRad="38100" dist="38100" dir="2700000" algn="tl">
                    <a:srgbClr val="000000">
                      <a:alpha val="43137"/>
                    </a:srgbClr>
                  </a:outerShdw>
                </a:effectLst>
                <a:latin typeface="Trebuchet MS" panose="020B0603020202020204" pitchFamily="34" charset="0"/>
              </a:rPr>
              <a:t>“Abide in me as I abide in you. Just as the branch cannot bear fruit by itself unless it abides in the vine, neither can you unless you abide in me. I am the vine, you are the branches. Those who abide in me and I in them bear much fruit, because apart from me you can do nothing. Whoever does not abide in me is thrown away like a branch and withers; such branches are gathered, thrown into the fire, and burned.”</a:t>
            </a:r>
          </a:p>
          <a:p>
            <a:pPr>
              <a:lnSpc>
                <a:spcPct val="90000"/>
              </a:lnSpc>
            </a:pPr>
            <a:endParaRPr lang="en-US" sz="3600" dirty="0">
              <a:solidFill>
                <a:schemeClr val="bg1"/>
              </a:solidFill>
              <a:effectLst>
                <a:outerShdw blurRad="38100" dist="38100" dir="2700000" algn="tl">
                  <a:srgbClr val="000000">
                    <a:alpha val="43137"/>
                  </a:srgbClr>
                </a:outerShdw>
              </a:effectLst>
              <a:latin typeface="Trebuchet MS" panose="020B0603020202020204" pitchFamily="34" charset="0"/>
            </a:endParaRPr>
          </a:p>
          <a:p>
            <a:pPr algn="r">
              <a:lnSpc>
                <a:spcPct val="90000"/>
              </a:lnSpc>
            </a:pPr>
            <a:r>
              <a:rPr lang="en-US" sz="3600" baseline="30000" dirty="0">
                <a:solidFill>
                  <a:schemeClr val="bg1"/>
                </a:solidFill>
                <a:effectLst>
                  <a:outerShdw blurRad="38100" dist="38100" dir="2700000" algn="tl">
                    <a:srgbClr val="000000">
                      <a:alpha val="43137"/>
                    </a:srgbClr>
                  </a:outerShdw>
                </a:effectLst>
                <a:latin typeface="Trebuchet MS" panose="020B0603020202020204" pitchFamily="34" charset="0"/>
              </a:rPr>
              <a:t>NRS </a:t>
            </a:r>
            <a:r>
              <a:rPr lang="en-US" sz="3600" dirty="0">
                <a:solidFill>
                  <a:schemeClr val="bg1"/>
                </a:solidFill>
                <a:effectLst>
                  <a:outerShdw blurRad="38100" dist="38100" dir="2700000" algn="tl">
                    <a:srgbClr val="000000">
                      <a:alpha val="43137"/>
                    </a:srgbClr>
                  </a:outerShdw>
                </a:effectLst>
                <a:latin typeface="Trebuchet MS" panose="020B0603020202020204" pitchFamily="34" charset="0"/>
              </a:rPr>
              <a:t>John 15:4-6</a:t>
            </a:r>
          </a:p>
        </p:txBody>
      </p:sp>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94133" y="5894800"/>
            <a:ext cx="1088139" cy="743714"/>
          </a:xfrm>
          <a:prstGeom prst="rect">
            <a:avLst/>
          </a:prstGeom>
        </p:spPr>
      </p:pic>
    </p:spTree>
    <p:extLst>
      <p:ext uri="{BB962C8B-B14F-4D97-AF65-F5344CB8AC3E}">
        <p14:creationId xmlns:p14="http://schemas.microsoft.com/office/powerpoint/2010/main" val="1299841199"/>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 Types of Accountability</a:t>
            </a:r>
          </a:p>
        </p:txBody>
      </p:sp>
      <p:sp>
        <p:nvSpPr>
          <p:cNvPr id="3" name="Content Placeholder 2"/>
          <p:cNvSpPr>
            <a:spLocks noGrp="1"/>
          </p:cNvSpPr>
          <p:nvPr>
            <p:ph idx="1"/>
          </p:nvPr>
        </p:nvSpPr>
        <p:spPr/>
        <p:txBody>
          <a:bodyPr>
            <a:normAutofit fontScale="92500" lnSpcReduction="10000"/>
          </a:bodyPr>
          <a:lstStyle/>
          <a:p>
            <a:pPr marL="742950" indent="-742950">
              <a:buFont typeface="+mj-lt"/>
              <a:buAutoNum type="arabicPeriod"/>
            </a:pPr>
            <a:r>
              <a:rPr lang="en-US" sz="5400" dirty="0">
                <a:solidFill>
                  <a:schemeClr val="bg1">
                    <a:lumMod val="65000"/>
                  </a:schemeClr>
                </a:solidFill>
              </a:rPr>
              <a:t>Spiritual</a:t>
            </a:r>
          </a:p>
          <a:p>
            <a:pPr marL="1428750" lvl="1" indent="-742950"/>
            <a:r>
              <a:rPr lang="en-US" sz="3800" dirty="0">
                <a:solidFill>
                  <a:schemeClr val="bg1">
                    <a:lumMod val="65000"/>
                  </a:schemeClr>
                </a:solidFill>
              </a:rPr>
              <a:t>How is it with your soul? (abiding)</a:t>
            </a:r>
          </a:p>
          <a:p>
            <a:pPr marL="742950" indent="-742950">
              <a:buFont typeface="+mj-lt"/>
              <a:buAutoNum type="arabicPeriod"/>
            </a:pPr>
            <a:r>
              <a:rPr lang="en-US" sz="5400" dirty="0"/>
              <a:t>Relational</a:t>
            </a:r>
          </a:p>
          <a:p>
            <a:pPr marL="1428750" lvl="1" indent="-742950"/>
            <a:r>
              <a:rPr lang="en-US" sz="3800" dirty="0"/>
              <a:t>How healthy are our relationships? (covenant)</a:t>
            </a:r>
          </a:p>
          <a:p>
            <a:pPr marL="742950" indent="-742950">
              <a:buFont typeface="+mj-lt"/>
              <a:buAutoNum type="arabicPeriod"/>
            </a:pPr>
            <a:r>
              <a:rPr lang="en-US" sz="5400" dirty="0">
                <a:solidFill>
                  <a:schemeClr val="bg1">
                    <a:lumMod val="65000"/>
                  </a:schemeClr>
                </a:solidFill>
              </a:rPr>
              <a:t>Missional</a:t>
            </a:r>
          </a:p>
          <a:p>
            <a:pPr marL="1428750" lvl="1" indent="-742950"/>
            <a:r>
              <a:rPr lang="en-US" sz="3800" dirty="0">
                <a:solidFill>
                  <a:schemeClr val="bg1">
                    <a:lumMod val="65000"/>
                  </a:schemeClr>
                </a:solidFill>
              </a:rPr>
              <a:t>How is it with our mission? (MAPs)</a:t>
            </a:r>
          </a:p>
        </p:txBody>
      </p:sp>
    </p:spTree>
    <p:extLst>
      <p:ext uri="{BB962C8B-B14F-4D97-AF65-F5344CB8AC3E}">
        <p14:creationId xmlns:p14="http://schemas.microsoft.com/office/powerpoint/2010/main" val="2372342466"/>
      </p:ext>
    </p:extLst>
  </p:cSld>
  <p:clrMapOvr>
    <a:masterClrMapping/>
  </p:clrMapOvr>
  <p:transition>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9EFCFF-E433-0C46-A26E-74A9DEEEBA8D}"/>
              </a:ext>
            </a:extLst>
          </p:cNvPr>
          <p:cNvSpPr>
            <a:spLocks noGrp="1"/>
          </p:cNvSpPr>
          <p:nvPr>
            <p:ph type="title"/>
          </p:nvPr>
        </p:nvSpPr>
        <p:spPr/>
        <p:txBody>
          <a:bodyPr/>
          <a:lstStyle/>
          <a:p>
            <a:r>
              <a:rPr lang="en-US" dirty="0"/>
              <a:t>PSD Fruit</a:t>
            </a:r>
          </a:p>
        </p:txBody>
      </p:sp>
      <p:sp>
        <p:nvSpPr>
          <p:cNvPr id="3" name="Content Placeholder 2">
            <a:extLst>
              <a:ext uri="{FF2B5EF4-FFF2-40B4-BE49-F238E27FC236}">
                <a16:creationId xmlns:a16="http://schemas.microsoft.com/office/drawing/2014/main" id="{83ED37C7-E65D-3248-AE7B-BBD0A91C9BED}"/>
              </a:ext>
            </a:extLst>
          </p:cNvPr>
          <p:cNvSpPr>
            <a:spLocks noGrp="1"/>
          </p:cNvSpPr>
          <p:nvPr>
            <p:ph idx="1"/>
          </p:nvPr>
        </p:nvSpPr>
        <p:spPr>
          <a:xfrm>
            <a:off x="838199" y="1825625"/>
            <a:ext cx="10777151" cy="4351338"/>
          </a:xfrm>
        </p:spPr>
        <p:txBody>
          <a:bodyPr/>
          <a:lstStyle/>
          <a:p>
            <a:r>
              <a:rPr lang="en-US" dirty="0"/>
              <a:t>What is the fruit? Maturing/Growing in:</a:t>
            </a:r>
          </a:p>
          <a:p>
            <a:r>
              <a:rPr lang="en-US" dirty="0"/>
              <a:t>	</a:t>
            </a:r>
            <a:r>
              <a:rPr lang="en-US" i="1" dirty="0"/>
              <a:t>Spiritual Health</a:t>
            </a:r>
          </a:p>
          <a:p>
            <a:pPr marL="1714500" lvl="2" indent="-571500">
              <a:buFont typeface="Arial" panose="020B0604020202020204" pitchFamily="34" charset="0"/>
              <a:buChar char="•"/>
            </a:pPr>
            <a:r>
              <a:rPr lang="en-US" sz="2400" i="1" dirty="0"/>
              <a:t>Holy Spirit show me one way I can abide more deeply in Jesus</a:t>
            </a:r>
          </a:p>
          <a:p>
            <a:r>
              <a:rPr lang="en-US" i="1" dirty="0"/>
              <a:t>	Relational Health</a:t>
            </a:r>
          </a:p>
          <a:p>
            <a:pPr marL="1714500" lvl="2" indent="-571500">
              <a:buFont typeface="Arial" panose="020B0604020202020204" pitchFamily="34" charset="0"/>
              <a:buChar char="•"/>
            </a:pPr>
            <a:r>
              <a:rPr lang="en-US" sz="2400" i="1" dirty="0"/>
              <a:t>Show me 1 relationship where I can bear the Spirit’s fruit more</a:t>
            </a:r>
          </a:p>
          <a:p>
            <a:r>
              <a:rPr lang="en-US" i="1" dirty="0"/>
              <a:t>	Missional Health</a:t>
            </a:r>
          </a:p>
          <a:p>
            <a:pPr marL="1714500" lvl="2" indent="-571500">
              <a:buFont typeface="Arial" panose="020B0604020202020204" pitchFamily="34" charset="0"/>
              <a:buChar char="•"/>
            </a:pPr>
            <a:r>
              <a:rPr lang="en-US" sz="2400" i="1" dirty="0"/>
              <a:t>Holy Spirit show me one way I can join Jesus in mission</a:t>
            </a:r>
          </a:p>
          <a:p>
            <a:endParaRPr lang="en-US" dirty="0"/>
          </a:p>
          <a:p>
            <a:endParaRPr lang="en-US" dirty="0"/>
          </a:p>
        </p:txBody>
      </p:sp>
      <p:pic>
        <p:nvPicPr>
          <p:cNvPr id="4" name="Picture 3">
            <a:extLst>
              <a:ext uri="{FF2B5EF4-FFF2-40B4-BE49-F238E27FC236}">
                <a16:creationId xmlns:a16="http://schemas.microsoft.com/office/drawing/2014/main" id="{47E4F1F2-7F1A-BF4B-A16B-62E5B1E54D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99030" y="199115"/>
            <a:ext cx="1668379" cy="2584471"/>
          </a:xfrm>
          <a:prstGeom prst="rect">
            <a:avLst/>
          </a:prstGeom>
        </p:spPr>
      </p:pic>
    </p:spTree>
    <p:extLst>
      <p:ext uri="{BB962C8B-B14F-4D97-AF65-F5344CB8AC3E}">
        <p14:creationId xmlns:p14="http://schemas.microsoft.com/office/powerpoint/2010/main" val="5394045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2D88F-E992-7340-82FD-B9595EA38C71}"/>
              </a:ext>
            </a:extLst>
          </p:cNvPr>
          <p:cNvSpPr>
            <a:spLocks noGrp="1"/>
          </p:cNvSpPr>
          <p:nvPr>
            <p:ph type="title"/>
          </p:nvPr>
        </p:nvSpPr>
        <p:spPr>
          <a:xfrm>
            <a:off x="516923" y="636974"/>
            <a:ext cx="5846806" cy="1325563"/>
          </a:xfrm>
        </p:spPr>
        <p:txBody>
          <a:bodyPr>
            <a:noAutofit/>
          </a:bodyPr>
          <a:lstStyle/>
          <a:p>
            <a:pPr algn="ctr"/>
            <a:r>
              <a:rPr lang="en-US" sz="5400" dirty="0"/>
              <a:t>Creating Transforming Environments</a:t>
            </a:r>
          </a:p>
        </p:txBody>
      </p:sp>
      <p:pic>
        <p:nvPicPr>
          <p:cNvPr id="5" name="Content Placeholder 4">
            <a:extLst>
              <a:ext uri="{FF2B5EF4-FFF2-40B4-BE49-F238E27FC236}">
                <a16:creationId xmlns:a16="http://schemas.microsoft.com/office/drawing/2014/main" id="{A100259D-0C3C-FE42-8392-8574DDB54A9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32017" y="2814253"/>
            <a:ext cx="4963983" cy="3412738"/>
          </a:xfrm>
        </p:spPr>
      </p:pic>
      <p:pic>
        <p:nvPicPr>
          <p:cNvPr id="9" name="Picture 8">
            <a:extLst>
              <a:ext uri="{FF2B5EF4-FFF2-40B4-BE49-F238E27FC236}">
                <a16:creationId xmlns:a16="http://schemas.microsoft.com/office/drawing/2014/main" id="{1CC95C6F-8B95-CB4C-9AF8-523BDB80A9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51972" y="9269"/>
            <a:ext cx="4923105" cy="6858000"/>
          </a:xfrm>
          <a:prstGeom prst="rect">
            <a:avLst/>
          </a:prstGeom>
        </p:spPr>
      </p:pic>
    </p:spTree>
    <p:extLst>
      <p:ext uri="{BB962C8B-B14F-4D97-AF65-F5344CB8AC3E}">
        <p14:creationId xmlns:p14="http://schemas.microsoft.com/office/powerpoint/2010/main" val="1661369840"/>
      </p:ext>
    </p:extLst>
  </p:cSld>
  <p:clrMapOvr>
    <a:masterClrMapping/>
  </p:clrMapOvr>
  <p:transition>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FE1DB8-BAE9-6B4D-9C39-E513B6E5BB67}"/>
              </a:ext>
            </a:extLst>
          </p:cNvPr>
          <p:cNvSpPr>
            <a:spLocks noGrp="1"/>
          </p:cNvSpPr>
          <p:nvPr>
            <p:ph type="title"/>
          </p:nvPr>
        </p:nvSpPr>
        <p:spPr/>
        <p:txBody>
          <a:bodyPr/>
          <a:lstStyle/>
          <a:p>
            <a:endParaRPr lang="en-US"/>
          </a:p>
        </p:txBody>
      </p:sp>
      <p:pic>
        <p:nvPicPr>
          <p:cNvPr id="6" name="Content Placeholder 5">
            <a:extLst>
              <a:ext uri="{FF2B5EF4-FFF2-40B4-BE49-F238E27FC236}">
                <a16:creationId xmlns:a16="http://schemas.microsoft.com/office/drawing/2014/main" id="{12619E4F-258C-DB48-8F60-927F70581F7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3874" y="386785"/>
            <a:ext cx="4229423" cy="5443305"/>
          </a:xfrm>
        </p:spPr>
      </p:pic>
      <p:pic>
        <p:nvPicPr>
          <p:cNvPr id="4" name="Picture 3">
            <a:extLst>
              <a:ext uri="{FF2B5EF4-FFF2-40B4-BE49-F238E27FC236}">
                <a16:creationId xmlns:a16="http://schemas.microsoft.com/office/drawing/2014/main" id="{1D5A4127-4596-2443-B81B-1797D02FFF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51972" y="541729"/>
            <a:ext cx="6897862" cy="5288361"/>
          </a:xfrm>
          <a:prstGeom prst="rect">
            <a:avLst/>
          </a:prstGeom>
        </p:spPr>
      </p:pic>
      <p:pic>
        <p:nvPicPr>
          <p:cNvPr id="5" name="Picture 4">
            <a:extLst>
              <a:ext uri="{FF2B5EF4-FFF2-40B4-BE49-F238E27FC236}">
                <a16:creationId xmlns:a16="http://schemas.microsoft.com/office/drawing/2014/main" id="{7C11CFDC-D7A0-5340-923C-527BAFD4DD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40282" y="1027910"/>
            <a:ext cx="4911436" cy="4911436"/>
          </a:xfrm>
          <a:prstGeom prst="rect">
            <a:avLst/>
          </a:prstGeom>
        </p:spPr>
      </p:pic>
    </p:spTree>
    <p:extLst>
      <p:ext uri="{BB962C8B-B14F-4D97-AF65-F5344CB8AC3E}">
        <p14:creationId xmlns:p14="http://schemas.microsoft.com/office/powerpoint/2010/main" val="1976725430"/>
      </p:ext>
    </p:extLst>
  </p:cSld>
  <p:clrMapOvr>
    <a:masterClrMapping/>
  </p:clrMapOvr>
  <p:transition>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E6B32CF-7566-944B-A224-01C162DE9673}"/>
              </a:ext>
            </a:extLst>
          </p:cNvPr>
          <p:cNvSpPr>
            <a:spLocks noGrp="1"/>
          </p:cNvSpPr>
          <p:nvPr>
            <p:ph type="title"/>
          </p:nvPr>
        </p:nvSpPr>
        <p:spPr/>
        <p:txBody>
          <a:bodyPr/>
          <a:lstStyle/>
          <a:p>
            <a:endParaRPr lang="en-US"/>
          </a:p>
        </p:txBody>
      </p:sp>
      <p:pic>
        <p:nvPicPr>
          <p:cNvPr id="8" name="Picture 7">
            <a:extLst>
              <a:ext uri="{FF2B5EF4-FFF2-40B4-BE49-F238E27FC236}">
                <a16:creationId xmlns:a16="http://schemas.microsoft.com/office/drawing/2014/main" id="{6FD48C75-2245-8E4D-A97D-0CC17BC7ED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4182" y="365130"/>
            <a:ext cx="5792101" cy="3680398"/>
          </a:xfrm>
          <a:prstGeom prst="rect">
            <a:avLst/>
          </a:prstGeom>
        </p:spPr>
      </p:pic>
      <p:pic>
        <p:nvPicPr>
          <p:cNvPr id="10" name="Picture 9">
            <a:extLst>
              <a:ext uri="{FF2B5EF4-FFF2-40B4-BE49-F238E27FC236}">
                <a16:creationId xmlns:a16="http://schemas.microsoft.com/office/drawing/2014/main" id="{BE180C90-631F-544D-8A70-1EBAFD510B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46283" y="931171"/>
            <a:ext cx="5561699" cy="5561699"/>
          </a:xfrm>
          <a:prstGeom prst="rect">
            <a:avLst/>
          </a:prstGeom>
        </p:spPr>
      </p:pic>
    </p:spTree>
    <p:extLst>
      <p:ext uri="{BB962C8B-B14F-4D97-AF65-F5344CB8AC3E}">
        <p14:creationId xmlns:p14="http://schemas.microsoft.com/office/powerpoint/2010/main" val="801275185"/>
      </p:ext>
    </p:extLst>
  </p:cSld>
  <p:clrMapOvr>
    <a:masterClrMapping/>
  </p:clrMapOvr>
  <p:transition>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Video 6" title="Water Drops And Ripple">
            <a:hlinkClick r:id="" action="ppaction://media"/>
            <a:extLst>
              <a:ext uri="{FF2B5EF4-FFF2-40B4-BE49-F238E27FC236}">
                <a16:creationId xmlns:a16="http://schemas.microsoft.com/office/drawing/2014/main" id="{A845559D-D02B-4FC2-1520-5FF9954C0F28}"/>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pic>
        <p:nvPicPr>
          <p:cNvPr id="9" name="Picture 8" descr="Logo, company name&#10;&#10;Description automatically generated">
            <a:extLst>
              <a:ext uri="{FF2B5EF4-FFF2-40B4-BE49-F238E27FC236}">
                <a16:creationId xmlns:a16="http://schemas.microsoft.com/office/drawing/2014/main" id="{540384D7-34F3-ABAB-3D86-3529FA42CCF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63155" y="170751"/>
            <a:ext cx="4561710" cy="2897302"/>
          </a:xfrm>
          <a:prstGeom prst="rect">
            <a:avLst/>
          </a:prstGeom>
        </p:spPr>
      </p:pic>
      <p:sp>
        <p:nvSpPr>
          <p:cNvPr id="3" name="Title 1">
            <a:extLst>
              <a:ext uri="{FF2B5EF4-FFF2-40B4-BE49-F238E27FC236}">
                <a16:creationId xmlns:a16="http://schemas.microsoft.com/office/drawing/2014/main" id="{B440963C-C8BF-DDDD-67C6-1EB01FDD73E4}"/>
              </a:ext>
            </a:extLst>
          </p:cNvPr>
          <p:cNvSpPr>
            <a:spLocks noGrp="1"/>
          </p:cNvSpPr>
          <p:nvPr>
            <p:ph type="title"/>
          </p:nvPr>
        </p:nvSpPr>
        <p:spPr>
          <a:xfrm>
            <a:off x="3315898" y="3010932"/>
            <a:ext cx="8980065" cy="2794487"/>
          </a:xfrm>
        </p:spPr>
        <p:txBody>
          <a:bodyPr>
            <a:normAutofit/>
          </a:bodyPr>
          <a:lstStyle/>
          <a:p>
            <a:pPr algn="ctr"/>
            <a:r>
              <a:rPr lang="en-US" sz="6600" i="1" dirty="0">
                <a:solidFill>
                  <a:schemeClr val="bg1"/>
                </a:solidFill>
              </a:rPr>
              <a:t>Refresh 2025</a:t>
            </a:r>
          </a:p>
        </p:txBody>
      </p:sp>
      <p:pic>
        <p:nvPicPr>
          <p:cNvPr id="5" name="Graphic 4">
            <a:extLst>
              <a:ext uri="{FF2B5EF4-FFF2-40B4-BE49-F238E27FC236}">
                <a16:creationId xmlns:a16="http://schemas.microsoft.com/office/drawing/2014/main" id="{E6808FFD-5A2E-9B4E-A4A8-94642B6DE88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132792" y="275938"/>
            <a:ext cx="4826000" cy="1041400"/>
          </a:xfrm>
          <a:prstGeom prst="rect">
            <a:avLst/>
          </a:prstGeom>
        </p:spPr>
      </p:pic>
    </p:spTree>
    <p:extLst>
      <p:ext uri="{BB962C8B-B14F-4D97-AF65-F5344CB8AC3E}">
        <p14:creationId xmlns:p14="http://schemas.microsoft.com/office/powerpoint/2010/main" val="73521848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9642"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repeatCount="indefinite"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F6332-8097-0B4B-A2F9-7B4695CB74AD}"/>
              </a:ext>
            </a:extLst>
          </p:cNvPr>
          <p:cNvSpPr>
            <a:spLocks noGrp="1"/>
          </p:cNvSpPr>
          <p:nvPr>
            <p:ph type="ctrTitle"/>
          </p:nvPr>
        </p:nvSpPr>
        <p:spPr>
          <a:xfrm>
            <a:off x="838200" y="1463771"/>
            <a:ext cx="7765473" cy="1151076"/>
          </a:xfrm>
        </p:spPr>
        <p:txBody>
          <a:bodyPr>
            <a:normAutofit fontScale="90000"/>
          </a:bodyPr>
          <a:lstStyle/>
          <a:p>
            <a:r>
              <a:rPr lang="en-US" dirty="0"/>
              <a:t>Leading Together Through Adaptive Challenges</a:t>
            </a:r>
          </a:p>
        </p:txBody>
      </p:sp>
      <p:pic>
        <p:nvPicPr>
          <p:cNvPr id="5" name="Google Shape;723;p115">
            <a:extLst>
              <a:ext uri="{FF2B5EF4-FFF2-40B4-BE49-F238E27FC236}">
                <a16:creationId xmlns:a16="http://schemas.microsoft.com/office/drawing/2014/main" id="{8F8A372B-E284-F74C-B9BC-9E3DE8229700}"/>
              </a:ext>
            </a:extLst>
          </p:cNvPr>
          <p:cNvPicPr preferRelativeResize="0"/>
          <p:nvPr/>
        </p:nvPicPr>
        <p:blipFill rotWithShape="1">
          <a:blip r:embed="rId3">
            <a:alphaModFix/>
          </a:blip>
          <a:srcRect/>
          <a:stretch/>
        </p:blipFill>
        <p:spPr>
          <a:xfrm>
            <a:off x="1029085" y="2764489"/>
            <a:ext cx="1718715" cy="1728467"/>
          </a:xfrm>
          <a:prstGeom prst="rect">
            <a:avLst/>
          </a:prstGeom>
          <a:noFill/>
          <a:ln>
            <a:noFill/>
          </a:ln>
        </p:spPr>
      </p:pic>
      <p:pic>
        <p:nvPicPr>
          <p:cNvPr id="4" name="Picture 3">
            <a:extLst>
              <a:ext uri="{FF2B5EF4-FFF2-40B4-BE49-F238E27FC236}">
                <a16:creationId xmlns:a16="http://schemas.microsoft.com/office/drawing/2014/main" id="{7C496F29-6FAA-5D4E-8EF7-75982EBFC4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34079" y="-218418"/>
            <a:ext cx="7133856" cy="5469290"/>
          </a:xfrm>
          <a:prstGeom prst="rect">
            <a:avLst/>
          </a:prstGeom>
        </p:spPr>
      </p:pic>
    </p:spTree>
    <p:extLst>
      <p:ext uri="{BB962C8B-B14F-4D97-AF65-F5344CB8AC3E}">
        <p14:creationId xmlns:p14="http://schemas.microsoft.com/office/powerpoint/2010/main" val="2786153562"/>
      </p:ext>
    </p:extLst>
  </p:cSld>
  <p:clrMapOvr>
    <a:masterClrMapping/>
  </p:clrMapOvr>
  <p:transition>
    <p:fad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E5C9AA-ABCF-3347-8D84-021393E4BB1E}"/>
              </a:ext>
            </a:extLst>
          </p:cNvPr>
          <p:cNvSpPr>
            <a:spLocks noGrp="1"/>
          </p:cNvSpPr>
          <p:nvPr>
            <p:ph type="title"/>
          </p:nvPr>
        </p:nvSpPr>
        <p:spPr/>
        <p:txBody>
          <a:bodyPr>
            <a:normAutofit fontScale="90000"/>
          </a:bodyPr>
          <a:lstStyle/>
          <a:p>
            <a:r>
              <a:rPr lang="en-US" dirty="0"/>
              <a:t>Principles of Spiritual Leadership</a:t>
            </a:r>
          </a:p>
        </p:txBody>
      </p:sp>
      <p:pic>
        <p:nvPicPr>
          <p:cNvPr id="5" name="Content Placeholder 4">
            <a:extLst>
              <a:ext uri="{FF2B5EF4-FFF2-40B4-BE49-F238E27FC236}">
                <a16:creationId xmlns:a16="http://schemas.microsoft.com/office/drawing/2014/main" id="{8FEE4B7A-6DE9-5D47-97C1-34B47BA5B3B9}"/>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14286" r="11187"/>
          <a:stretch/>
        </p:blipFill>
        <p:spPr>
          <a:xfrm>
            <a:off x="6549080" y="1669969"/>
            <a:ext cx="5350477" cy="4195389"/>
          </a:xfrm>
        </p:spPr>
      </p:pic>
      <p:pic>
        <p:nvPicPr>
          <p:cNvPr id="9" name="Picture 8">
            <a:extLst>
              <a:ext uri="{FF2B5EF4-FFF2-40B4-BE49-F238E27FC236}">
                <a16:creationId xmlns:a16="http://schemas.microsoft.com/office/drawing/2014/main" id="{D5391D6F-8559-3449-8A30-BDA33B92AC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199" y="1727200"/>
            <a:ext cx="5451389" cy="4080928"/>
          </a:xfrm>
          <a:prstGeom prst="rect">
            <a:avLst/>
          </a:prstGeom>
        </p:spPr>
      </p:pic>
    </p:spTree>
    <p:extLst>
      <p:ext uri="{BB962C8B-B14F-4D97-AF65-F5344CB8AC3E}">
        <p14:creationId xmlns:p14="http://schemas.microsoft.com/office/powerpoint/2010/main" val="1932129973"/>
      </p:ext>
    </p:extLst>
  </p:cSld>
  <p:clrMapOvr>
    <a:masterClrMapping/>
  </p:clrMapOvr>
  <p:transition>
    <p:fad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b="15680"/>
          <a:stretch/>
        </p:blipFill>
        <p:spPr>
          <a:xfrm>
            <a:off x="0" y="0"/>
            <a:ext cx="12197842" cy="6858001"/>
          </a:xfrm>
          <a:prstGeom prst="rect">
            <a:avLst/>
          </a:prstGeom>
        </p:spPr>
      </p:pic>
      <p:sp>
        <p:nvSpPr>
          <p:cNvPr id="4" name="Rectangle 3"/>
          <p:cNvSpPr/>
          <p:nvPr/>
        </p:nvSpPr>
        <p:spPr>
          <a:xfrm>
            <a:off x="842213" y="0"/>
            <a:ext cx="6087979" cy="6858000"/>
          </a:xfrm>
          <a:prstGeom prst="rect">
            <a:avLst/>
          </a:prstGeom>
          <a:gradFill>
            <a:gsLst>
              <a:gs pos="60000">
                <a:schemeClr val="accent1">
                  <a:lumMod val="5000"/>
                  <a:lumOff val="95000"/>
                </a:schemeClr>
              </a:gs>
              <a:gs pos="100000">
                <a:srgbClr val="FFFFFF">
                  <a:alpha val="3922"/>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275" name="Rectangle 2"/>
          <p:cNvSpPr>
            <a:spLocks noGrp="1" noChangeArrowheads="1"/>
          </p:cNvSpPr>
          <p:nvPr>
            <p:ph type="title"/>
          </p:nvPr>
        </p:nvSpPr>
        <p:spPr>
          <a:xfrm>
            <a:off x="838200" y="365125"/>
            <a:ext cx="6091992" cy="1325563"/>
          </a:xfrm>
        </p:spPr>
        <p:txBody>
          <a:bodyPr>
            <a:normAutofit/>
          </a:bodyPr>
          <a:lstStyle/>
          <a:p>
            <a:pPr algn="ctr"/>
            <a:r>
              <a:rPr lang="en-US" sz="4800" dirty="0">
                <a:solidFill>
                  <a:srgbClr val="506294"/>
                </a:solidFill>
                <a:effectLst>
                  <a:outerShdw blurRad="38100" dist="38100" dir="2700000" algn="tl">
                    <a:srgbClr val="000000">
                      <a:alpha val="43137"/>
                    </a:srgbClr>
                  </a:outerShdw>
                </a:effectLst>
                <a:latin typeface="Trebuchet MS" panose="020B0603020202020204" pitchFamily="34" charset="0"/>
              </a:rPr>
              <a:t>Hidden with Christ</a:t>
            </a: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78208" y="5819644"/>
            <a:ext cx="1088138" cy="743714"/>
          </a:xfrm>
          <a:prstGeom prst="rect">
            <a:avLst/>
          </a:prstGeom>
        </p:spPr>
      </p:pic>
      <p:sp>
        <p:nvSpPr>
          <p:cNvPr id="2" name="Rectangle 1"/>
          <p:cNvSpPr/>
          <p:nvPr/>
        </p:nvSpPr>
        <p:spPr>
          <a:xfrm>
            <a:off x="1053195" y="1763738"/>
            <a:ext cx="5666014" cy="4154984"/>
          </a:xfrm>
          <a:prstGeom prst="rect">
            <a:avLst/>
          </a:prstGeom>
        </p:spPr>
        <p:txBody>
          <a:bodyPr wrap="square">
            <a:spAutoFit/>
          </a:bodyPr>
          <a:lstStyle/>
          <a:p>
            <a:r>
              <a:rPr lang="en-US" sz="2400" dirty="0"/>
              <a:t>Since, then, you have been raised with Christ, set your hearts on things above, where Christ is, seated at the right hand of God. </a:t>
            </a:r>
            <a:r>
              <a:rPr lang="en-US" sz="2400" b="1" baseline="30000" dirty="0"/>
              <a:t>2 </a:t>
            </a:r>
            <a:r>
              <a:rPr lang="en-US" sz="2400" dirty="0"/>
              <a:t>Set your minds on things above, not on earthly things. </a:t>
            </a:r>
            <a:r>
              <a:rPr lang="en-US" sz="2400" b="1" baseline="30000" dirty="0"/>
              <a:t>3 </a:t>
            </a:r>
            <a:r>
              <a:rPr lang="en-US" sz="2400" dirty="0"/>
              <a:t>For you died, and your life is now hidden with Christ in God. </a:t>
            </a:r>
            <a:r>
              <a:rPr lang="en-US" sz="2400" b="1" baseline="30000" dirty="0"/>
              <a:t>4 </a:t>
            </a:r>
            <a:r>
              <a:rPr lang="en-US" sz="2400" dirty="0"/>
              <a:t>When Christ, who is your life, appears, then you also will appear with him in glory.</a:t>
            </a:r>
            <a:endParaRPr lang="en-US" sz="3200" dirty="0">
              <a:latin typeface="Trebuchet MS" panose="020B0603020202020204" pitchFamily="34" charset="0"/>
            </a:endParaRPr>
          </a:p>
          <a:p>
            <a:endParaRPr lang="en-US" sz="2400" dirty="0">
              <a:latin typeface="Trebuchet MS" panose="020B0603020202020204" pitchFamily="34" charset="0"/>
            </a:endParaRPr>
          </a:p>
          <a:p>
            <a:pPr algn="r"/>
            <a:r>
              <a:rPr lang="en-US" sz="2400" dirty="0">
                <a:latin typeface="Trebuchet MS" panose="020B0603020202020204" pitchFamily="34" charset="0"/>
              </a:rPr>
              <a:t> </a:t>
            </a:r>
            <a:r>
              <a:rPr lang="en-US" sz="2400" baseline="30000" dirty="0">
                <a:latin typeface="Trebuchet MS" panose="020B0603020202020204" pitchFamily="34" charset="0"/>
              </a:rPr>
              <a:t>NIV</a:t>
            </a:r>
            <a:r>
              <a:rPr lang="en-US" sz="2400" dirty="0">
                <a:latin typeface="Trebuchet MS" panose="020B0603020202020204" pitchFamily="34" charset="0"/>
              </a:rPr>
              <a:t> Colossians 3:1-4</a:t>
            </a:r>
          </a:p>
        </p:txBody>
      </p:sp>
    </p:spTree>
    <p:extLst>
      <p:ext uri="{BB962C8B-B14F-4D97-AF65-F5344CB8AC3E}">
        <p14:creationId xmlns:p14="http://schemas.microsoft.com/office/powerpoint/2010/main" val="2383405200"/>
      </p:ext>
    </p:extLst>
  </p:cSld>
  <p:clrMapOvr>
    <a:masterClrMapping/>
  </p:clrMapOvr>
  <p:transition>
    <p:fad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b="15680"/>
          <a:stretch/>
        </p:blipFill>
        <p:spPr>
          <a:xfrm>
            <a:off x="0" y="0"/>
            <a:ext cx="12197842" cy="6858001"/>
          </a:xfrm>
          <a:prstGeom prst="rect">
            <a:avLst/>
          </a:prstGeom>
        </p:spPr>
      </p:pic>
      <p:sp>
        <p:nvSpPr>
          <p:cNvPr id="4" name="Rectangle 3"/>
          <p:cNvSpPr/>
          <p:nvPr/>
        </p:nvSpPr>
        <p:spPr>
          <a:xfrm>
            <a:off x="842213" y="0"/>
            <a:ext cx="6087979" cy="6858000"/>
          </a:xfrm>
          <a:prstGeom prst="rect">
            <a:avLst/>
          </a:prstGeom>
          <a:gradFill>
            <a:gsLst>
              <a:gs pos="60000">
                <a:schemeClr val="accent1">
                  <a:lumMod val="5000"/>
                  <a:lumOff val="95000"/>
                </a:schemeClr>
              </a:gs>
              <a:gs pos="100000">
                <a:srgbClr val="FFFFFF">
                  <a:alpha val="3922"/>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275" name="Rectangle 2"/>
          <p:cNvSpPr>
            <a:spLocks noGrp="1" noChangeArrowheads="1"/>
          </p:cNvSpPr>
          <p:nvPr>
            <p:ph type="title"/>
          </p:nvPr>
        </p:nvSpPr>
        <p:spPr>
          <a:xfrm>
            <a:off x="838200" y="365125"/>
            <a:ext cx="6091992" cy="1325563"/>
          </a:xfrm>
        </p:spPr>
        <p:txBody>
          <a:bodyPr>
            <a:normAutofit fontScale="90000"/>
          </a:bodyPr>
          <a:lstStyle/>
          <a:p>
            <a:pPr algn="ctr"/>
            <a:r>
              <a:rPr lang="en-US" sz="4800" dirty="0">
                <a:solidFill>
                  <a:srgbClr val="506294"/>
                </a:solidFill>
                <a:effectLst>
                  <a:outerShdw blurRad="38100" dist="38100" dir="2700000" algn="tl">
                    <a:srgbClr val="000000">
                      <a:alpha val="43137"/>
                    </a:srgbClr>
                  </a:outerShdw>
                </a:effectLst>
                <a:latin typeface="Trebuchet MS" panose="020B0603020202020204" pitchFamily="34" charset="0"/>
              </a:rPr>
              <a:t>Put to Death, Therefore</a:t>
            </a: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78208" y="5819644"/>
            <a:ext cx="1088138" cy="743714"/>
          </a:xfrm>
          <a:prstGeom prst="rect">
            <a:avLst/>
          </a:prstGeom>
        </p:spPr>
      </p:pic>
      <p:sp>
        <p:nvSpPr>
          <p:cNvPr id="2" name="Rectangle 1"/>
          <p:cNvSpPr/>
          <p:nvPr/>
        </p:nvSpPr>
        <p:spPr>
          <a:xfrm>
            <a:off x="1053195" y="1763738"/>
            <a:ext cx="5666014" cy="4708981"/>
          </a:xfrm>
          <a:prstGeom prst="rect">
            <a:avLst/>
          </a:prstGeom>
        </p:spPr>
        <p:txBody>
          <a:bodyPr wrap="square">
            <a:spAutoFit/>
          </a:bodyPr>
          <a:lstStyle/>
          <a:p>
            <a:r>
              <a:rPr lang="en-US" b="1" baseline="30000" dirty="0"/>
              <a:t>5 </a:t>
            </a:r>
            <a:r>
              <a:rPr lang="en-US" dirty="0"/>
              <a:t>Put to death, therefore, whatever belongs to your earthly nature: sexual immorality, impurity, lust, evil desires and greed, which is idolatry. </a:t>
            </a:r>
            <a:r>
              <a:rPr lang="en-US" b="1" baseline="30000" dirty="0"/>
              <a:t>6 </a:t>
            </a:r>
            <a:r>
              <a:rPr lang="en-US" dirty="0"/>
              <a:t>Because of these, the wrath of God is coming. </a:t>
            </a:r>
            <a:r>
              <a:rPr lang="en-US" b="1" baseline="30000" dirty="0"/>
              <a:t>7 </a:t>
            </a:r>
            <a:r>
              <a:rPr lang="en-US" dirty="0"/>
              <a:t>You used to walk in these ways, in the life you once lived. </a:t>
            </a:r>
            <a:r>
              <a:rPr lang="en-US" b="1" baseline="30000" dirty="0"/>
              <a:t>8 </a:t>
            </a:r>
            <a:r>
              <a:rPr lang="en-US" dirty="0"/>
              <a:t>But now you must also rid yourselves of all such things as these: anger, rage, malice, slander, and filthy language from your lips. </a:t>
            </a:r>
            <a:r>
              <a:rPr lang="en-US" b="1" baseline="30000" dirty="0"/>
              <a:t>9 </a:t>
            </a:r>
            <a:r>
              <a:rPr lang="en-US" dirty="0"/>
              <a:t>Do not lie to each other, since you have taken off your old self with its practices </a:t>
            </a:r>
            <a:r>
              <a:rPr lang="en-US" b="1" baseline="30000" dirty="0"/>
              <a:t>10 </a:t>
            </a:r>
            <a:r>
              <a:rPr lang="en-US" dirty="0"/>
              <a:t>and have put on the new self, which is being renewed in knowledge in the image of its Creator. </a:t>
            </a:r>
            <a:r>
              <a:rPr lang="en-US" b="1" baseline="30000" dirty="0"/>
              <a:t>11 </a:t>
            </a:r>
            <a:r>
              <a:rPr lang="en-US" dirty="0"/>
              <a:t>Here there is no Gentile or Jew, circumcised or uncircumcised, barbarian, Scythian, slave or free, but Christ is all, and is in all.</a:t>
            </a:r>
          </a:p>
          <a:p>
            <a:endParaRPr lang="en-US" sz="2400" dirty="0">
              <a:latin typeface="Trebuchet MS" panose="020B0603020202020204" pitchFamily="34" charset="0"/>
            </a:endParaRPr>
          </a:p>
          <a:p>
            <a:pPr algn="r"/>
            <a:r>
              <a:rPr lang="en-US" sz="2400" dirty="0">
                <a:latin typeface="Trebuchet MS" panose="020B0603020202020204" pitchFamily="34" charset="0"/>
              </a:rPr>
              <a:t> </a:t>
            </a:r>
            <a:r>
              <a:rPr lang="en-US" sz="2400" baseline="30000" dirty="0">
                <a:latin typeface="Trebuchet MS" panose="020B0603020202020204" pitchFamily="34" charset="0"/>
              </a:rPr>
              <a:t>NIV</a:t>
            </a:r>
            <a:r>
              <a:rPr lang="en-US" sz="2400" dirty="0">
                <a:latin typeface="Trebuchet MS" panose="020B0603020202020204" pitchFamily="34" charset="0"/>
              </a:rPr>
              <a:t> Colossians 3:5-11</a:t>
            </a:r>
          </a:p>
        </p:txBody>
      </p:sp>
    </p:spTree>
    <p:extLst>
      <p:ext uri="{BB962C8B-B14F-4D97-AF65-F5344CB8AC3E}">
        <p14:creationId xmlns:p14="http://schemas.microsoft.com/office/powerpoint/2010/main" val="3458527984"/>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2657" y="8"/>
            <a:ext cx="12224657" cy="6890657"/>
          </a:xfrm>
          <a:prstGeom prst="rect">
            <a:avLst/>
          </a:prstGeom>
        </p:spPr>
      </p:pic>
      <p:sp>
        <p:nvSpPr>
          <p:cNvPr id="3" name="Rectangle 2"/>
          <p:cNvSpPr/>
          <p:nvPr/>
        </p:nvSpPr>
        <p:spPr>
          <a:xfrm>
            <a:off x="928009" y="516254"/>
            <a:ext cx="10335987" cy="3083921"/>
          </a:xfrm>
          <a:prstGeom prst="rect">
            <a:avLst/>
          </a:prstGeom>
        </p:spPr>
        <p:txBody>
          <a:bodyPr wrap="square">
            <a:spAutoFit/>
          </a:bodyPr>
          <a:lstStyle/>
          <a:p>
            <a:pPr>
              <a:lnSpc>
                <a:spcPct val="90000"/>
              </a:lnSpc>
            </a:pPr>
            <a:r>
              <a:rPr lang="en-US" sz="3600" dirty="0">
                <a:solidFill>
                  <a:schemeClr val="bg1"/>
                </a:solidFill>
                <a:effectLst>
                  <a:outerShdw blurRad="38100" dist="38100" dir="2700000" algn="tl">
                    <a:srgbClr val="000000">
                      <a:alpha val="43137"/>
                    </a:srgbClr>
                  </a:outerShdw>
                </a:effectLst>
                <a:latin typeface="Trebuchet MS" panose="020B0603020202020204" pitchFamily="34" charset="0"/>
              </a:rPr>
              <a:t>“</a:t>
            </a:r>
            <a:r>
              <a:rPr lang="en-US" b="1" baseline="30000" dirty="0"/>
              <a:t> </a:t>
            </a:r>
            <a:r>
              <a:rPr lang="en-US" sz="3600" dirty="0">
                <a:solidFill>
                  <a:schemeClr val="bg1"/>
                </a:solidFill>
                <a:effectLst>
                  <a:outerShdw blurRad="38100" dist="38100" dir="2700000" algn="tl">
                    <a:srgbClr val="000000">
                      <a:alpha val="43137"/>
                    </a:srgbClr>
                  </a:outerShdw>
                </a:effectLst>
                <a:latin typeface="Trebuchet MS" panose="020B0603020202020204" pitchFamily="34" charset="0"/>
              </a:rPr>
              <a:t>If you abide in me, and my words abide in you, ask for whatever you wish, and it will be done for you. My Father is glorified by this, that you bear much fruit and become my disciples.”</a:t>
            </a:r>
          </a:p>
          <a:p>
            <a:pPr>
              <a:lnSpc>
                <a:spcPct val="90000"/>
              </a:lnSpc>
            </a:pPr>
            <a:endParaRPr lang="en-US" sz="3600" dirty="0">
              <a:solidFill>
                <a:schemeClr val="bg1"/>
              </a:solidFill>
              <a:effectLst>
                <a:outerShdw blurRad="38100" dist="38100" dir="2700000" algn="tl">
                  <a:srgbClr val="000000">
                    <a:alpha val="43137"/>
                  </a:srgbClr>
                </a:outerShdw>
              </a:effectLst>
              <a:latin typeface="Trebuchet MS" panose="020B0603020202020204" pitchFamily="34" charset="0"/>
            </a:endParaRPr>
          </a:p>
          <a:p>
            <a:pPr algn="r">
              <a:lnSpc>
                <a:spcPct val="90000"/>
              </a:lnSpc>
            </a:pPr>
            <a:r>
              <a:rPr lang="en-US" sz="3600" baseline="30000" dirty="0">
                <a:solidFill>
                  <a:schemeClr val="bg1"/>
                </a:solidFill>
                <a:effectLst>
                  <a:outerShdw blurRad="38100" dist="38100" dir="2700000" algn="tl">
                    <a:srgbClr val="000000">
                      <a:alpha val="43137"/>
                    </a:srgbClr>
                  </a:outerShdw>
                </a:effectLst>
                <a:latin typeface="Trebuchet MS" panose="020B0603020202020204" pitchFamily="34" charset="0"/>
              </a:rPr>
              <a:t>NRS </a:t>
            </a:r>
            <a:r>
              <a:rPr lang="en-US" sz="3600" dirty="0">
                <a:solidFill>
                  <a:schemeClr val="bg1"/>
                </a:solidFill>
                <a:effectLst>
                  <a:outerShdw blurRad="38100" dist="38100" dir="2700000" algn="tl">
                    <a:srgbClr val="000000">
                      <a:alpha val="43137"/>
                    </a:srgbClr>
                  </a:outerShdw>
                </a:effectLst>
                <a:latin typeface="Trebuchet MS" panose="020B0603020202020204" pitchFamily="34" charset="0"/>
              </a:rPr>
              <a:t>John 15:7-8</a:t>
            </a:r>
          </a:p>
        </p:txBody>
      </p:sp>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94133" y="5894800"/>
            <a:ext cx="1088139" cy="743714"/>
          </a:xfrm>
          <a:prstGeom prst="rect">
            <a:avLst/>
          </a:prstGeom>
        </p:spPr>
      </p:pic>
    </p:spTree>
    <p:extLst>
      <p:ext uri="{BB962C8B-B14F-4D97-AF65-F5344CB8AC3E}">
        <p14:creationId xmlns:p14="http://schemas.microsoft.com/office/powerpoint/2010/main" val="606660203"/>
      </p:ext>
    </p:extLst>
  </p:cSld>
  <p:clrMapOvr>
    <a:masterClrMapping/>
  </p:clrMapOvr>
  <p:transition>
    <p:fad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b="15680"/>
          <a:stretch/>
        </p:blipFill>
        <p:spPr>
          <a:xfrm>
            <a:off x="0" y="0"/>
            <a:ext cx="12197842" cy="6858001"/>
          </a:xfrm>
          <a:prstGeom prst="rect">
            <a:avLst/>
          </a:prstGeom>
        </p:spPr>
      </p:pic>
      <p:sp>
        <p:nvSpPr>
          <p:cNvPr id="4" name="Rectangle 3"/>
          <p:cNvSpPr/>
          <p:nvPr/>
        </p:nvSpPr>
        <p:spPr>
          <a:xfrm>
            <a:off x="842213" y="0"/>
            <a:ext cx="6087979" cy="6858000"/>
          </a:xfrm>
          <a:prstGeom prst="rect">
            <a:avLst/>
          </a:prstGeom>
          <a:gradFill>
            <a:gsLst>
              <a:gs pos="60000">
                <a:schemeClr val="accent1">
                  <a:lumMod val="5000"/>
                  <a:lumOff val="95000"/>
                </a:schemeClr>
              </a:gs>
              <a:gs pos="100000">
                <a:srgbClr val="FFFFFF">
                  <a:alpha val="3922"/>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275" name="Rectangle 2"/>
          <p:cNvSpPr>
            <a:spLocks noGrp="1" noChangeArrowheads="1"/>
          </p:cNvSpPr>
          <p:nvPr>
            <p:ph type="title"/>
          </p:nvPr>
        </p:nvSpPr>
        <p:spPr>
          <a:xfrm>
            <a:off x="838200" y="365125"/>
            <a:ext cx="6091992" cy="1325563"/>
          </a:xfrm>
        </p:spPr>
        <p:txBody>
          <a:bodyPr>
            <a:normAutofit/>
          </a:bodyPr>
          <a:lstStyle/>
          <a:p>
            <a:pPr algn="ctr"/>
            <a:r>
              <a:rPr lang="en-US" sz="4800" dirty="0">
                <a:solidFill>
                  <a:srgbClr val="506294"/>
                </a:solidFill>
                <a:effectLst>
                  <a:outerShdw blurRad="38100" dist="38100" dir="2700000" algn="tl">
                    <a:srgbClr val="000000">
                      <a:alpha val="43137"/>
                    </a:srgbClr>
                  </a:outerShdw>
                </a:effectLst>
                <a:latin typeface="Trebuchet MS" panose="020B0603020202020204" pitchFamily="34" charset="0"/>
              </a:rPr>
              <a:t>Clothe Yourselves</a:t>
            </a: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78208" y="5819644"/>
            <a:ext cx="1088138" cy="743714"/>
          </a:xfrm>
          <a:prstGeom prst="rect">
            <a:avLst/>
          </a:prstGeom>
        </p:spPr>
      </p:pic>
      <p:sp>
        <p:nvSpPr>
          <p:cNvPr id="2" name="Rectangle 1"/>
          <p:cNvSpPr/>
          <p:nvPr/>
        </p:nvSpPr>
        <p:spPr>
          <a:xfrm>
            <a:off x="1053195" y="1763738"/>
            <a:ext cx="5666014" cy="4524315"/>
          </a:xfrm>
          <a:prstGeom prst="rect">
            <a:avLst/>
          </a:prstGeom>
        </p:spPr>
        <p:txBody>
          <a:bodyPr wrap="square">
            <a:spAutoFit/>
          </a:bodyPr>
          <a:lstStyle/>
          <a:p>
            <a:r>
              <a:rPr lang="en-US" sz="2400" b="1" baseline="30000" dirty="0"/>
              <a:t>12 </a:t>
            </a:r>
            <a:r>
              <a:rPr lang="en-US" sz="2400" dirty="0"/>
              <a:t>Therefore, as God’s chosen people, holy and dearly loved, clothe yourselves with compassion, kindness, humility, gentleness and patience. </a:t>
            </a:r>
            <a:r>
              <a:rPr lang="en-US" sz="2400" b="1" baseline="30000" dirty="0"/>
              <a:t>13 </a:t>
            </a:r>
            <a:r>
              <a:rPr lang="en-US" sz="2400" dirty="0"/>
              <a:t>Bear with each other and forgive one another if any of you has a grievance against someone. Forgive as the Lord forgave you. </a:t>
            </a:r>
            <a:r>
              <a:rPr lang="en-US" sz="2400" b="1" baseline="30000" dirty="0"/>
              <a:t>14 </a:t>
            </a:r>
            <a:r>
              <a:rPr lang="en-US" sz="2400" dirty="0"/>
              <a:t>And over all these virtues put on love, which binds them all together in perfect unity.</a:t>
            </a:r>
          </a:p>
          <a:p>
            <a:endParaRPr lang="en-US" sz="2400" dirty="0">
              <a:latin typeface="Trebuchet MS" panose="020B0603020202020204" pitchFamily="34" charset="0"/>
            </a:endParaRPr>
          </a:p>
          <a:p>
            <a:pPr algn="r"/>
            <a:r>
              <a:rPr lang="en-US" sz="2400" dirty="0">
                <a:latin typeface="Trebuchet MS" panose="020B0603020202020204" pitchFamily="34" charset="0"/>
              </a:rPr>
              <a:t> </a:t>
            </a:r>
            <a:r>
              <a:rPr lang="en-US" sz="2400" baseline="30000" dirty="0">
                <a:latin typeface="Trebuchet MS" panose="020B0603020202020204" pitchFamily="34" charset="0"/>
              </a:rPr>
              <a:t>NIV</a:t>
            </a:r>
            <a:r>
              <a:rPr lang="en-US" sz="2400" dirty="0">
                <a:latin typeface="Trebuchet MS" panose="020B0603020202020204" pitchFamily="34" charset="0"/>
              </a:rPr>
              <a:t> Colossians 3:12-14</a:t>
            </a:r>
          </a:p>
        </p:txBody>
      </p:sp>
    </p:spTree>
    <p:extLst>
      <p:ext uri="{BB962C8B-B14F-4D97-AF65-F5344CB8AC3E}">
        <p14:creationId xmlns:p14="http://schemas.microsoft.com/office/powerpoint/2010/main" val="1356484147"/>
      </p:ext>
    </p:extLst>
  </p:cSld>
  <p:clrMapOvr>
    <a:masterClrMapping/>
  </p:clrMapOvr>
  <p:transition>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b="15680"/>
          <a:stretch/>
        </p:blipFill>
        <p:spPr>
          <a:xfrm>
            <a:off x="0" y="0"/>
            <a:ext cx="12197842" cy="6858001"/>
          </a:xfrm>
          <a:prstGeom prst="rect">
            <a:avLst/>
          </a:prstGeom>
        </p:spPr>
      </p:pic>
      <p:sp>
        <p:nvSpPr>
          <p:cNvPr id="4" name="Rectangle 3"/>
          <p:cNvSpPr/>
          <p:nvPr/>
        </p:nvSpPr>
        <p:spPr>
          <a:xfrm>
            <a:off x="842213" y="0"/>
            <a:ext cx="6087979" cy="6858000"/>
          </a:xfrm>
          <a:prstGeom prst="rect">
            <a:avLst/>
          </a:prstGeom>
          <a:gradFill>
            <a:gsLst>
              <a:gs pos="60000">
                <a:schemeClr val="accent1">
                  <a:lumMod val="5000"/>
                  <a:lumOff val="95000"/>
                </a:schemeClr>
              </a:gs>
              <a:gs pos="100000">
                <a:srgbClr val="FFFFFF">
                  <a:alpha val="3922"/>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275" name="Rectangle 2"/>
          <p:cNvSpPr>
            <a:spLocks noGrp="1" noChangeArrowheads="1"/>
          </p:cNvSpPr>
          <p:nvPr>
            <p:ph type="title"/>
          </p:nvPr>
        </p:nvSpPr>
        <p:spPr>
          <a:xfrm>
            <a:off x="838200" y="365125"/>
            <a:ext cx="6091992" cy="1325563"/>
          </a:xfrm>
        </p:spPr>
        <p:txBody>
          <a:bodyPr>
            <a:normAutofit/>
          </a:bodyPr>
          <a:lstStyle/>
          <a:p>
            <a:pPr algn="ctr"/>
            <a:r>
              <a:rPr lang="en-US" sz="4800" dirty="0">
                <a:solidFill>
                  <a:srgbClr val="506294"/>
                </a:solidFill>
                <a:effectLst>
                  <a:outerShdw blurRad="38100" dist="38100" dir="2700000" algn="tl">
                    <a:srgbClr val="000000">
                      <a:alpha val="43137"/>
                    </a:srgbClr>
                  </a:outerShdw>
                </a:effectLst>
                <a:latin typeface="Trebuchet MS" panose="020B0603020202020204" pitchFamily="34" charset="0"/>
              </a:rPr>
              <a:t>Whatever You Do…</a:t>
            </a: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78208" y="5819644"/>
            <a:ext cx="1088138" cy="743714"/>
          </a:xfrm>
          <a:prstGeom prst="rect">
            <a:avLst/>
          </a:prstGeom>
        </p:spPr>
      </p:pic>
      <p:sp>
        <p:nvSpPr>
          <p:cNvPr id="2" name="Rectangle 1"/>
          <p:cNvSpPr/>
          <p:nvPr/>
        </p:nvSpPr>
        <p:spPr>
          <a:xfrm>
            <a:off x="1053195" y="1763738"/>
            <a:ext cx="5666014" cy="4278094"/>
          </a:xfrm>
          <a:prstGeom prst="rect">
            <a:avLst/>
          </a:prstGeom>
        </p:spPr>
        <p:txBody>
          <a:bodyPr wrap="square">
            <a:spAutoFit/>
          </a:bodyPr>
          <a:lstStyle/>
          <a:p>
            <a:r>
              <a:rPr lang="en-US" sz="2000" b="1" baseline="30000" dirty="0"/>
              <a:t>15 </a:t>
            </a:r>
            <a:r>
              <a:rPr lang="en-US" sz="2000" dirty="0"/>
              <a:t>Let the peace of Christ rule in your hearts, since as members of one body you were called to peace. And be thankful. </a:t>
            </a:r>
            <a:r>
              <a:rPr lang="en-US" sz="2000" b="1" baseline="30000" dirty="0"/>
              <a:t>16 </a:t>
            </a:r>
            <a:r>
              <a:rPr lang="en-US" sz="2000" dirty="0"/>
              <a:t>Let the message of Christ dwell among you richly as you teach and admonish one another with all wisdom through psalms, hymns, and songs from the Spirit, singing to God with gratitude in your hearts. </a:t>
            </a:r>
            <a:r>
              <a:rPr lang="en-US" sz="2000" b="1" baseline="30000" dirty="0"/>
              <a:t>17 </a:t>
            </a:r>
            <a:r>
              <a:rPr lang="en-US" sz="2000" dirty="0"/>
              <a:t>And whatever you do, whether in word or deed, do it all in the name of the Lord Jesus, giving thanks to God the Father through him.</a:t>
            </a:r>
          </a:p>
          <a:p>
            <a:endParaRPr lang="en-US" sz="2800" dirty="0">
              <a:latin typeface="Trebuchet MS" panose="020B0603020202020204" pitchFamily="34" charset="0"/>
            </a:endParaRPr>
          </a:p>
          <a:p>
            <a:pPr algn="r"/>
            <a:r>
              <a:rPr lang="en-US" sz="2400" dirty="0">
                <a:latin typeface="Trebuchet MS" panose="020B0603020202020204" pitchFamily="34" charset="0"/>
              </a:rPr>
              <a:t> </a:t>
            </a:r>
            <a:r>
              <a:rPr lang="en-US" sz="2400" baseline="30000" dirty="0">
                <a:latin typeface="Trebuchet MS" panose="020B0603020202020204" pitchFamily="34" charset="0"/>
              </a:rPr>
              <a:t>NIV</a:t>
            </a:r>
            <a:r>
              <a:rPr lang="en-US" sz="2400" dirty="0">
                <a:latin typeface="Trebuchet MS" panose="020B0603020202020204" pitchFamily="34" charset="0"/>
              </a:rPr>
              <a:t> Colossians 3:15-17</a:t>
            </a:r>
          </a:p>
        </p:txBody>
      </p:sp>
    </p:spTree>
    <p:extLst>
      <p:ext uri="{BB962C8B-B14F-4D97-AF65-F5344CB8AC3E}">
        <p14:creationId xmlns:p14="http://schemas.microsoft.com/office/powerpoint/2010/main" val="2206545498"/>
      </p:ext>
    </p:extLst>
  </p:cSld>
  <p:clrMapOvr>
    <a:masterClrMapping/>
  </p:clrMapOvr>
  <p:transition>
    <p:fad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Who is the Source?</a:t>
            </a:r>
          </a:p>
        </p:txBody>
      </p:sp>
      <p:sp>
        <p:nvSpPr>
          <p:cNvPr id="3" name="Content Placeholder 2"/>
          <p:cNvSpPr>
            <a:spLocks noGrp="1"/>
          </p:cNvSpPr>
          <p:nvPr>
            <p:ph idx="1"/>
          </p:nvPr>
        </p:nvSpPr>
        <p:spPr>
          <a:xfrm>
            <a:off x="812800" y="1710266"/>
            <a:ext cx="10464800" cy="4766733"/>
          </a:xfrm>
        </p:spPr>
        <p:txBody>
          <a:bodyPr>
            <a:noAutofit/>
          </a:bodyPr>
          <a:lstStyle/>
          <a:p>
            <a:r>
              <a:rPr lang="en-US" sz="4400" dirty="0"/>
              <a:t>His divine power has given us everything needed for life and godliness, through the knowledge of him who called us by his own glory and goodness… </a:t>
            </a:r>
          </a:p>
          <a:p>
            <a:r>
              <a:rPr lang="en-US" sz="4400" dirty="0"/>
              <a:t>			II Peter 1:3</a:t>
            </a:r>
          </a:p>
        </p:txBody>
      </p:sp>
    </p:spTree>
    <p:extLst>
      <p:ext uri="{BB962C8B-B14F-4D97-AF65-F5344CB8AC3E}">
        <p14:creationId xmlns:p14="http://schemas.microsoft.com/office/powerpoint/2010/main" val="547843656"/>
      </p:ext>
    </p:extLst>
  </p:cSld>
  <p:clrMapOvr>
    <a:masterClrMapping/>
  </p:clrMapOvr>
  <p:transition>
    <p:fad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459361-3601-A949-9C4B-734854A10B0D}"/>
              </a:ext>
            </a:extLst>
          </p:cNvPr>
          <p:cNvSpPr>
            <a:spLocks noGrp="1"/>
          </p:cNvSpPr>
          <p:nvPr>
            <p:ph type="title"/>
          </p:nvPr>
        </p:nvSpPr>
        <p:spPr/>
        <p:txBody>
          <a:bodyPr/>
          <a:lstStyle/>
          <a:p>
            <a:r>
              <a:rPr lang="en-US" dirty="0"/>
              <a:t>Spirit as Change Agent</a:t>
            </a:r>
          </a:p>
        </p:txBody>
      </p:sp>
      <p:sp>
        <p:nvSpPr>
          <p:cNvPr id="3" name="Content Placeholder 2">
            <a:extLst>
              <a:ext uri="{FF2B5EF4-FFF2-40B4-BE49-F238E27FC236}">
                <a16:creationId xmlns:a16="http://schemas.microsoft.com/office/drawing/2014/main" id="{6976F748-5336-0643-A9EC-D24450A868DD}"/>
              </a:ext>
            </a:extLst>
          </p:cNvPr>
          <p:cNvSpPr>
            <a:spLocks noGrp="1"/>
          </p:cNvSpPr>
          <p:nvPr>
            <p:ph idx="1"/>
          </p:nvPr>
        </p:nvSpPr>
        <p:spPr/>
        <p:txBody>
          <a:bodyPr/>
          <a:lstStyle/>
          <a:p>
            <a:r>
              <a:rPr lang="en-US" dirty="0"/>
              <a:t>Only the Holy Spirit brings transformation</a:t>
            </a:r>
          </a:p>
          <a:p>
            <a:endParaRPr lang="en-US" dirty="0"/>
          </a:p>
          <a:p>
            <a:r>
              <a:rPr lang="en-US" dirty="0"/>
              <a:t>Power of prayer &amp; need for discernment</a:t>
            </a:r>
          </a:p>
          <a:p>
            <a:endParaRPr lang="en-US" dirty="0"/>
          </a:p>
          <a:p>
            <a:r>
              <a:rPr lang="en-US" dirty="0"/>
              <a:t>Love as our primary motivation – long to see God’s best for others (potential)</a:t>
            </a:r>
          </a:p>
        </p:txBody>
      </p:sp>
    </p:spTree>
    <p:extLst>
      <p:ext uri="{BB962C8B-B14F-4D97-AF65-F5344CB8AC3E}">
        <p14:creationId xmlns:p14="http://schemas.microsoft.com/office/powerpoint/2010/main" val="1002263573"/>
      </p:ext>
    </p:extLst>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4BAD5C1-22FC-0D44-B76E-54CB30EA2D93}"/>
              </a:ext>
            </a:extLst>
          </p:cNvPr>
          <p:cNvSpPr>
            <a:spLocks noGrp="1"/>
          </p:cNvSpPr>
          <p:nvPr>
            <p:ph idx="1"/>
          </p:nvPr>
        </p:nvSpPr>
        <p:spPr>
          <a:xfrm>
            <a:off x="423333" y="491066"/>
            <a:ext cx="7095067" cy="6167919"/>
          </a:xfrm>
        </p:spPr>
        <p:txBody>
          <a:bodyPr>
            <a:normAutofit fontScale="77500" lnSpcReduction="20000"/>
          </a:bodyPr>
          <a:lstStyle/>
          <a:p>
            <a:pPr algn="ctr"/>
            <a:r>
              <a:rPr lang="en-US" sz="4600" dirty="0"/>
              <a:t>“…church’s very nature is apostolic… must be continually moving out, extending themselves into the world, being the missional witnessing community we were called into being to be: the manifestation of God’s going into the world, crossing boundaries, proclaiming, teaching, healing, loving, serving and extending the reign of God. …need to keep adventuring or they will die.” </a:t>
            </a:r>
          </a:p>
          <a:p>
            <a:pPr algn="ctr"/>
            <a:r>
              <a:rPr lang="en-US" sz="6000" b="1" dirty="0"/>
              <a:t>- </a:t>
            </a:r>
            <a:r>
              <a:rPr lang="en-US" sz="4400" b="1" dirty="0"/>
              <a:t>Tod Bolsinger</a:t>
            </a:r>
            <a:endParaRPr lang="en-US" sz="4400" dirty="0"/>
          </a:p>
        </p:txBody>
      </p:sp>
      <p:pic>
        <p:nvPicPr>
          <p:cNvPr id="4" name="Picture Placeholder 2" descr="Canoeing The Mountains Cover.jpg"/>
          <p:cNvPicPr>
            <a:picLocks noChangeAspect="1"/>
          </p:cNvPicPr>
          <p:nvPr/>
        </p:nvPicPr>
        <p:blipFill>
          <a:blip r:embed="rId3">
            <a:extLst>
              <a:ext uri="{28A0092B-C50C-407E-A947-70E740481C1C}">
                <a14:useLocalDpi xmlns:a14="http://schemas.microsoft.com/office/drawing/2010/main" val="0"/>
              </a:ext>
            </a:extLst>
          </a:blip>
          <a:srcRect l="-39629" r="-39629"/>
          <a:stretch>
            <a:fillRect/>
          </a:stretch>
        </p:blipFill>
        <p:spPr>
          <a:xfrm>
            <a:off x="5850448" y="239565"/>
            <a:ext cx="7679267" cy="6419421"/>
          </a:xfrm>
          <a:prstGeom prst="rect">
            <a:avLst/>
          </a:prstGeom>
        </p:spPr>
      </p:pic>
    </p:spTree>
    <p:extLst>
      <p:ext uri="{BB962C8B-B14F-4D97-AF65-F5344CB8AC3E}">
        <p14:creationId xmlns:p14="http://schemas.microsoft.com/office/powerpoint/2010/main" val="395512837"/>
      </p:ext>
    </p:extLst>
  </p:cSld>
  <p:clrMapOvr>
    <a:masterClrMapping/>
  </p:clrMapOvr>
  <p:transition>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b="15680"/>
          <a:stretch/>
        </p:blipFill>
        <p:spPr>
          <a:xfrm>
            <a:off x="0" y="2"/>
            <a:ext cx="12197843" cy="6858001"/>
          </a:xfrm>
          <a:prstGeom prst="rect">
            <a:avLst/>
          </a:prstGeom>
        </p:spPr>
      </p:pic>
      <p:sp>
        <p:nvSpPr>
          <p:cNvPr id="4" name="Rectangle 3"/>
          <p:cNvSpPr/>
          <p:nvPr/>
        </p:nvSpPr>
        <p:spPr>
          <a:xfrm>
            <a:off x="842213" y="365127"/>
            <a:ext cx="6087979" cy="6858000"/>
          </a:xfrm>
          <a:prstGeom prst="rect">
            <a:avLst/>
          </a:prstGeom>
          <a:gradFill>
            <a:gsLst>
              <a:gs pos="60000">
                <a:schemeClr val="accent1">
                  <a:lumMod val="5000"/>
                  <a:lumOff val="95000"/>
                </a:schemeClr>
              </a:gs>
              <a:gs pos="100000">
                <a:srgbClr val="FFFFFF">
                  <a:alpha val="3922"/>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275" name="Rectangle 2"/>
          <p:cNvSpPr>
            <a:spLocks noGrp="1" noChangeArrowheads="1"/>
          </p:cNvSpPr>
          <p:nvPr>
            <p:ph type="title"/>
          </p:nvPr>
        </p:nvSpPr>
        <p:spPr>
          <a:xfrm>
            <a:off x="838200" y="365127"/>
            <a:ext cx="6091992" cy="1325563"/>
          </a:xfrm>
        </p:spPr>
        <p:txBody>
          <a:bodyPr>
            <a:normAutofit/>
          </a:bodyPr>
          <a:lstStyle/>
          <a:p>
            <a:pPr algn="ctr"/>
            <a:r>
              <a:rPr lang="en-US" sz="4800" dirty="0">
                <a:solidFill>
                  <a:srgbClr val="506294"/>
                </a:solidFill>
                <a:effectLst>
                  <a:outerShdw blurRad="38100" dist="38100" dir="2700000" algn="tl">
                    <a:srgbClr val="000000">
                      <a:alpha val="43137"/>
                    </a:srgbClr>
                  </a:outerShdw>
                </a:effectLst>
                <a:latin typeface="Trebuchet MS" panose="020B0603020202020204" pitchFamily="34" charset="0"/>
              </a:rPr>
              <a:t>Shared Discernment</a:t>
            </a:r>
          </a:p>
        </p:txBody>
      </p:sp>
      <p:sp>
        <p:nvSpPr>
          <p:cNvPr id="2" name="Rectangle 1"/>
          <p:cNvSpPr/>
          <p:nvPr/>
        </p:nvSpPr>
        <p:spPr>
          <a:xfrm>
            <a:off x="838201" y="1763739"/>
            <a:ext cx="6091992" cy="5262979"/>
          </a:xfrm>
          <a:prstGeom prst="rect">
            <a:avLst/>
          </a:prstGeom>
        </p:spPr>
        <p:txBody>
          <a:bodyPr wrap="square">
            <a:spAutoFit/>
          </a:bodyPr>
          <a:lstStyle/>
          <a:p>
            <a:r>
              <a:rPr lang="en-US" sz="2400" dirty="0"/>
              <a:t>“Therefore, friends,</a:t>
            </a:r>
            <a:r>
              <a:rPr lang="en-US" sz="2400" baseline="30000" dirty="0"/>
              <a:t> </a:t>
            </a:r>
            <a:r>
              <a:rPr lang="en-US" sz="2400" dirty="0"/>
              <a:t>select from among yourselves… full of the Spirit and of wisdom…”</a:t>
            </a:r>
          </a:p>
          <a:p>
            <a:pPr algn="r"/>
            <a:r>
              <a:rPr lang="en-US" sz="2400" baseline="30000" dirty="0">
                <a:latin typeface="Trebuchet MS" panose="020B0603020202020204" pitchFamily="34" charset="0"/>
              </a:rPr>
              <a:t>				NRS</a:t>
            </a:r>
            <a:r>
              <a:rPr lang="en-US" sz="2400" dirty="0">
                <a:latin typeface="Trebuchet MS" panose="020B0603020202020204" pitchFamily="34" charset="0"/>
              </a:rPr>
              <a:t> Acts 6:3</a:t>
            </a:r>
            <a:endParaRPr lang="en-US" sz="2400" dirty="0"/>
          </a:p>
          <a:p>
            <a:endParaRPr lang="en-US" sz="2400" dirty="0"/>
          </a:p>
          <a:p>
            <a:r>
              <a:rPr lang="en-US" sz="2400" dirty="0"/>
              <a:t>“</a:t>
            </a:r>
            <a:r>
              <a:rPr lang="en-US" sz="2400" dirty="0">
                <a:latin typeface="Trebuchet MS" panose="020B0603020202020204" pitchFamily="34" charset="0"/>
              </a:rPr>
              <a:t>For it has seemed good to the Holy Spirit and to us…” </a:t>
            </a:r>
          </a:p>
          <a:p>
            <a:pPr algn="r"/>
            <a:r>
              <a:rPr lang="en-US" sz="2400" baseline="30000" dirty="0">
                <a:latin typeface="Trebuchet MS" panose="020B0603020202020204" pitchFamily="34" charset="0"/>
              </a:rPr>
              <a:t>NRS</a:t>
            </a:r>
            <a:r>
              <a:rPr lang="en-US" sz="2400" dirty="0">
                <a:latin typeface="Trebuchet MS" panose="020B0603020202020204" pitchFamily="34" charset="0"/>
              </a:rPr>
              <a:t> Acts 15:28</a:t>
            </a:r>
          </a:p>
          <a:p>
            <a:endParaRPr lang="en-US" sz="2400" dirty="0"/>
          </a:p>
          <a:p>
            <a:r>
              <a:rPr lang="en-US" sz="2400" dirty="0"/>
              <a:t>“Let anyone who has an ear listen to what the Spirit is saying to the churches.”</a:t>
            </a:r>
          </a:p>
          <a:p>
            <a:pPr algn="r"/>
            <a:r>
              <a:rPr lang="en-US" sz="2400" baseline="30000" dirty="0">
                <a:latin typeface="Trebuchet MS" panose="020B0603020202020204" pitchFamily="34" charset="0"/>
              </a:rPr>
              <a:t>		NRS</a:t>
            </a:r>
            <a:r>
              <a:rPr lang="en-US" sz="2400" dirty="0">
                <a:latin typeface="Trebuchet MS" panose="020B0603020202020204" pitchFamily="34" charset="0"/>
              </a:rPr>
              <a:t> Revelation 3:6,13,22</a:t>
            </a:r>
          </a:p>
          <a:p>
            <a:endParaRPr lang="en-US" sz="2400" dirty="0">
              <a:latin typeface="Trebuchet MS" panose="020B0603020202020204" pitchFamily="34" charset="0"/>
            </a:endParaRPr>
          </a:p>
          <a:p>
            <a:pPr algn="r"/>
            <a:endParaRPr lang="en-US" sz="2400" dirty="0">
              <a:latin typeface="Trebuchet MS" panose="020B0603020202020204" pitchFamily="34" charset="0"/>
            </a:endParaRPr>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81131" y="5811431"/>
            <a:ext cx="1088139" cy="743714"/>
          </a:xfrm>
          <a:prstGeom prst="rect">
            <a:avLst/>
          </a:prstGeom>
        </p:spPr>
      </p:pic>
    </p:spTree>
    <p:extLst>
      <p:ext uri="{BB962C8B-B14F-4D97-AF65-F5344CB8AC3E}">
        <p14:creationId xmlns:p14="http://schemas.microsoft.com/office/powerpoint/2010/main" val="1174622390"/>
      </p:ext>
    </p:extLst>
  </p:cSld>
  <p:clrMapOvr>
    <a:masterClrMapping/>
  </p:clrMapOvr>
  <p:transition>
    <p:fad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EFA1A54-6C7A-9E4B-BC11-8454F0C4173E}"/>
              </a:ext>
            </a:extLst>
          </p:cNvPr>
          <p:cNvSpPr>
            <a:spLocks noGrp="1"/>
          </p:cNvSpPr>
          <p:nvPr>
            <p:ph type="title"/>
          </p:nvPr>
        </p:nvSpPr>
        <p:spPr/>
        <p:txBody>
          <a:bodyPr>
            <a:normAutofit fontScale="90000"/>
          </a:bodyPr>
          <a:lstStyle/>
          <a:p>
            <a:r>
              <a:rPr lang="en-US" dirty="0"/>
              <a:t>Overcoming Adaptive Challenges</a:t>
            </a:r>
          </a:p>
        </p:txBody>
      </p:sp>
      <p:sp>
        <p:nvSpPr>
          <p:cNvPr id="5" name="Content Placeholder 4">
            <a:extLst>
              <a:ext uri="{FF2B5EF4-FFF2-40B4-BE49-F238E27FC236}">
                <a16:creationId xmlns:a16="http://schemas.microsoft.com/office/drawing/2014/main" id="{1426C14D-054B-614A-8645-50F0DC8AA97B}"/>
              </a:ext>
            </a:extLst>
          </p:cNvPr>
          <p:cNvSpPr>
            <a:spLocks noGrp="1"/>
          </p:cNvSpPr>
          <p:nvPr>
            <p:ph idx="1"/>
          </p:nvPr>
        </p:nvSpPr>
        <p:spPr/>
        <p:txBody>
          <a:bodyPr/>
          <a:lstStyle/>
          <a:p>
            <a:r>
              <a:rPr lang="en-US" dirty="0"/>
              <a:t>Question: What challenges are you facing in which you have no known solutions (adaptive challenge)?</a:t>
            </a:r>
          </a:p>
          <a:p>
            <a:endParaRPr lang="en-US" dirty="0"/>
          </a:p>
          <a:p>
            <a:r>
              <a:rPr lang="en-US" dirty="0"/>
              <a:t>Principle: Overcoming adaptive challenges requires shared leadership.</a:t>
            </a:r>
          </a:p>
        </p:txBody>
      </p:sp>
    </p:spTree>
    <p:extLst>
      <p:ext uri="{BB962C8B-B14F-4D97-AF65-F5344CB8AC3E}">
        <p14:creationId xmlns:p14="http://schemas.microsoft.com/office/powerpoint/2010/main" val="1120494672"/>
      </p:ext>
    </p:extLst>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dirty="0"/>
              <a:t>4 Adaptive Challenge Archetypes</a:t>
            </a:r>
          </a:p>
        </p:txBody>
      </p:sp>
      <p:sp>
        <p:nvSpPr>
          <p:cNvPr id="3" name="Content Placeholder 2"/>
          <p:cNvSpPr>
            <a:spLocks noGrp="1"/>
          </p:cNvSpPr>
          <p:nvPr>
            <p:ph sz="quarter" idx="4294967295"/>
          </p:nvPr>
        </p:nvSpPr>
        <p:spPr>
          <a:xfrm>
            <a:off x="812800" y="1600200"/>
            <a:ext cx="10566400" cy="4114800"/>
          </a:xfrm>
          <a:prstGeom prst="rect">
            <a:avLst/>
          </a:prstGeom>
        </p:spPr>
        <p:txBody>
          <a:bodyPr>
            <a:normAutofit/>
          </a:bodyPr>
          <a:lstStyle/>
          <a:p>
            <a:pPr marL="742950" indent="-742950">
              <a:buFont typeface="+mj-lt"/>
              <a:buAutoNum type="arabicPeriod"/>
            </a:pPr>
            <a:r>
              <a:rPr lang="en-US" dirty="0"/>
              <a:t>Gap b/w espoused values &amp; behavior</a:t>
            </a:r>
          </a:p>
          <a:p>
            <a:pPr marL="742950" indent="-742950">
              <a:buFont typeface="+mj-lt"/>
              <a:buAutoNum type="arabicPeriod"/>
            </a:pPr>
            <a:r>
              <a:rPr lang="en-US" dirty="0"/>
              <a:t>Competing commitments</a:t>
            </a:r>
          </a:p>
          <a:p>
            <a:pPr marL="742950" indent="-742950">
              <a:buFont typeface="+mj-lt"/>
              <a:buAutoNum type="arabicPeriod"/>
            </a:pPr>
            <a:r>
              <a:rPr lang="en-US" dirty="0"/>
              <a:t>Speaking the unspeakable</a:t>
            </a:r>
          </a:p>
          <a:p>
            <a:pPr marL="742950" indent="-742950">
              <a:buFont typeface="+mj-lt"/>
              <a:buAutoNum type="arabicPeriod"/>
            </a:pPr>
            <a:r>
              <a:rPr lang="en-US" dirty="0"/>
              <a:t>Work avoidance</a:t>
            </a:r>
          </a:p>
          <a:p>
            <a:pPr marL="742950" indent="-742950">
              <a:buFont typeface="+mj-lt"/>
              <a:buAutoNum type="arabicPeriod"/>
            </a:pPr>
            <a:endParaRPr lang="en-US" dirty="0"/>
          </a:p>
        </p:txBody>
      </p:sp>
    </p:spTree>
    <p:extLst>
      <p:ext uri="{BB962C8B-B14F-4D97-AF65-F5344CB8AC3E}">
        <p14:creationId xmlns:p14="http://schemas.microsoft.com/office/powerpoint/2010/main" val="584751495"/>
      </p:ext>
    </p:extLst>
  </p:cSld>
  <p:clrMapOvr>
    <a:masterClrMapping/>
  </p:clrMapOvr>
  <p:transition>
    <p:fad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Leading Adaptive Change</a:t>
            </a:r>
          </a:p>
        </p:txBody>
      </p:sp>
      <p:sp>
        <p:nvSpPr>
          <p:cNvPr id="3" name="Content Placeholder 2"/>
          <p:cNvSpPr>
            <a:spLocks noGrp="1"/>
          </p:cNvSpPr>
          <p:nvPr>
            <p:ph idx="1"/>
          </p:nvPr>
        </p:nvSpPr>
        <p:spPr/>
        <p:txBody>
          <a:bodyPr>
            <a:normAutofit lnSpcReduction="10000"/>
          </a:bodyPr>
          <a:lstStyle/>
          <a:p>
            <a:r>
              <a:rPr lang="en-US" dirty="0"/>
              <a:t>“Adaptive processes don’t require leadership with answers. It requires leadership that create </a:t>
            </a:r>
            <a:r>
              <a:rPr lang="en-US" i="1" dirty="0"/>
              <a:t>structures that hold people together through the very conflictive passionate and sometimes awful process of addressing questions for which there aren’t easy answers</a:t>
            </a:r>
            <a:r>
              <a:rPr lang="en-US" dirty="0"/>
              <a:t>.” </a:t>
            </a:r>
          </a:p>
          <a:p>
            <a:pPr algn="r"/>
            <a:r>
              <a:rPr lang="en-US" dirty="0"/>
              <a:t>-Heifetz</a:t>
            </a:r>
          </a:p>
        </p:txBody>
      </p:sp>
    </p:spTree>
    <p:extLst>
      <p:ext uri="{BB962C8B-B14F-4D97-AF65-F5344CB8AC3E}">
        <p14:creationId xmlns:p14="http://schemas.microsoft.com/office/powerpoint/2010/main" val="750698968"/>
      </p:ext>
    </p:extLst>
  </p:cSld>
  <p:clrMapOvr>
    <a:masterClrMapping/>
  </p:clrMapOvr>
  <p:transition>
    <p:fad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75E065E-59D3-F140-A644-EA66F316DB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4985" y="1662978"/>
            <a:ext cx="3124017" cy="4526685"/>
          </a:xfrm>
          <a:prstGeom prst="rect">
            <a:avLst/>
          </a:prstGeom>
        </p:spPr>
      </p:pic>
      <p:sp>
        <p:nvSpPr>
          <p:cNvPr id="4" name="Title 3">
            <a:extLst>
              <a:ext uri="{FF2B5EF4-FFF2-40B4-BE49-F238E27FC236}">
                <a16:creationId xmlns:a16="http://schemas.microsoft.com/office/drawing/2014/main" id="{8B5FFACF-7A4F-0540-BC74-6249AFA64A83}"/>
              </a:ext>
            </a:extLst>
          </p:cNvPr>
          <p:cNvSpPr>
            <a:spLocks noGrp="1"/>
          </p:cNvSpPr>
          <p:nvPr>
            <p:ph type="title"/>
          </p:nvPr>
        </p:nvSpPr>
        <p:spPr/>
        <p:txBody>
          <a:bodyPr>
            <a:noAutofit/>
          </a:bodyPr>
          <a:lstStyle/>
          <a:p>
            <a:r>
              <a:rPr lang="en-US" sz="4800" dirty="0"/>
              <a:t>Adaptive Leadership – Core Processes</a:t>
            </a:r>
          </a:p>
        </p:txBody>
      </p:sp>
      <p:sp>
        <p:nvSpPr>
          <p:cNvPr id="5" name="Content Placeholder 4">
            <a:extLst>
              <a:ext uri="{FF2B5EF4-FFF2-40B4-BE49-F238E27FC236}">
                <a16:creationId xmlns:a16="http://schemas.microsoft.com/office/drawing/2014/main" id="{99C56719-33B3-D64B-AB62-4EBB0A9AE256}"/>
              </a:ext>
            </a:extLst>
          </p:cNvPr>
          <p:cNvSpPr>
            <a:spLocks noGrp="1"/>
          </p:cNvSpPr>
          <p:nvPr>
            <p:ph sz="half" idx="2"/>
          </p:nvPr>
        </p:nvSpPr>
        <p:spPr>
          <a:xfrm>
            <a:off x="121153" y="1857375"/>
            <a:ext cx="5157787" cy="4332288"/>
          </a:xfrm>
        </p:spPr>
        <p:txBody>
          <a:bodyPr/>
          <a:lstStyle/>
          <a:p>
            <a:r>
              <a:rPr lang="en-US" dirty="0"/>
              <a:t>On the Balcony       </a:t>
            </a:r>
          </a:p>
          <a:p>
            <a:r>
              <a:rPr lang="en-US" dirty="0"/>
              <a:t>  (See/Discern)</a:t>
            </a:r>
          </a:p>
        </p:txBody>
      </p:sp>
      <p:sp>
        <p:nvSpPr>
          <p:cNvPr id="6" name="Content Placeholder 5">
            <a:extLst>
              <a:ext uri="{FF2B5EF4-FFF2-40B4-BE49-F238E27FC236}">
                <a16:creationId xmlns:a16="http://schemas.microsoft.com/office/drawing/2014/main" id="{0E842B80-0590-AA4A-BE20-0AFFA7957723}"/>
              </a:ext>
            </a:extLst>
          </p:cNvPr>
          <p:cNvSpPr>
            <a:spLocks noGrp="1"/>
          </p:cNvSpPr>
          <p:nvPr>
            <p:ph sz="quarter" idx="4"/>
          </p:nvPr>
        </p:nvSpPr>
        <p:spPr>
          <a:xfrm>
            <a:off x="7239003" y="1857375"/>
            <a:ext cx="4952997" cy="4332288"/>
          </a:xfrm>
        </p:spPr>
        <p:txBody>
          <a:bodyPr/>
          <a:lstStyle/>
          <a:p>
            <a:r>
              <a:rPr lang="en-US" dirty="0"/>
              <a:t>On the Playing Field</a:t>
            </a:r>
          </a:p>
          <a:p>
            <a:r>
              <a:rPr lang="en-US" dirty="0"/>
              <a:t>	(Act/Learn)</a:t>
            </a:r>
          </a:p>
        </p:txBody>
      </p:sp>
      <p:pic>
        <p:nvPicPr>
          <p:cNvPr id="7" name="Picture 6">
            <a:extLst>
              <a:ext uri="{FF2B5EF4-FFF2-40B4-BE49-F238E27FC236}">
                <a16:creationId xmlns:a16="http://schemas.microsoft.com/office/drawing/2014/main" id="{6431F5B8-6AD0-C442-95B7-8502D5A4275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61136" y="4467629"/>
            <a:ext cx="3180520" cy="2438400"/>
          </a:xfrm>
          <a:prstGeom prst="rect">
            <a:avLst/>
          </a:prstGeom>
        </p:spPr>
      </p:pic>
    </p:spTree>
    <p:extLst>
      <p:ext uri="{BB962C8B-B14F-4D97-AF65-F5344CB8AC3E}">
        <p14:creationId xmlns:p14="http://schemas.microsoft.com/office/powerpoint/2010/main" val="3383309362"/>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2657" y="8"/>
            <a:ext cx="12224657" cy="6890657"/>
          </a:xfrm>
          <a:prstGeom prst="rect">
            <a:avLst/>
          </a:prstGeom>
        </p:spPr>
      </p:pic>
      <p:sp>
        <p:nvSpPr>
          <p:cNvPr id="3" name="Rectangle 2"/>
          <p:cNvSpPr/>
          <p:nvPr/>
        </p:nvSpPr>
        <p:spPr>
          <a:xfrm>
            <a:off x="928009" y="516254"/>
            <a:ext cx="10335987" cy="4579715"/>
          </a:xfrm>
          <a:prstGeom prst="rect">
            <a:avLst/>
          </a:prstGeom>
        </p:spPr>
        <p:txBody>
          <a:bodyPr wrap="square">
            <a:spAutoFit/>
          </a:bodyPr>
          <a:lstStyle/>
          <a:p>
            <a:pPr>
              <a:lnSpc>
                <a:spcPct val="90000"/>
              </a:lnSpc>
            </a:pPr>
            <a:r>
              <a:rPr lang="en-US" sz="3600" dirty="0">
                <a:solidFill>
                  <a:schemeClr val="bg1"/>
                </a:solidFill>
                <a:effectLst>
                  <a:outerShdw blurRad="38100" dist="38100" dir="2700000" algn="tl">
                    <a:srgbClr val="000000">
                      <a:alpha val="43137"/>
                    </a:srgbClr>
                  </a:outerShdw>
                </a:effectLst>
                <a:latin typeface="Trebuchet MS" panose="020B0603020202020204" pitchFamily="34" charset="0"/>
              </a:rPr>
              <a:t>“</a:t>
            </a:r>
            <a:r>
              <a:rPr lang="en-US" b="1" baseline="30000" dirty="0"/>
              <a:t> </a:t>
            </a:r>
            <a:r>
              <a:rPr lang="en-US" sz="3600" dirty="0">
                <a:solidFill>
                  <a:schemeClr val="bg1"/>
                </a:solidFill>
                <a:effectLst>
                  <a:outerShdw blurRad="38100" dist="38100" dir="2700000" algn="tl">
                    <a:srgbClr val="000000">
                      <a:alpha val="43137"/>
                    </a:srgbClr>
                  </a:outerShdw>
                </a:effectLst>
                <a:latin typeface="Trebuchet MS" panose="020B0603020202020204" pitchFamily="34" charset="0"/>
              </a:rPr>
              <a:t>As the Father has loved me, so I have loved you; abide in my love. If you keep my commandments, you will abide in my love, just as I have kept my Father’s commandments and abide in his love. I have said these things to you so that my joy may be in you, and that your joy may be complete.”</a:t>
            </a:r>
          </a:p>
          <a:p>
            <a:pPr>
              <a:lnSpc>
                <a:spcPct val="90000"/>
              </a:lnSpc>
            </a:pPr>
            <a:endParaRPr lang="en-US" sz="3600" dirty="0">
              <a:solidFill>
                <a:schemeClr val="bg1"/>
              </a:solidFill>
              <a:effectLst>
                <a:outerShdw blurRad="38100" dist="38100" dir="2700000" algn="tl">
                  <a:srgbClr val="000000">
                    <a:alpha val="43137"/>
                  </a:srgbClr>
                </a:outerShdw>
              </a:effectLst>
              <a:latin typeface="Trebuchet MS" panose="020B0603020202020204" pitchFamily="34" charset="0"/>
            </a:endParaRPr>
          </a:p>
          <a:p>
            <a:pPr algn="r">
              <a:lnSpc>
                <a:spcPct val="90000"/>
              </a:lnSpc>
            </a:pPr>
            <a:r>
              <a:rPr lang="en-US" sz="3600" baseline="30000" dirty="0">
                <a:solidFill>
                  <a:schemeClr val="bg1"/>
                </a:solidFill>
                <a:effectLst>
                  <a:outerShdw blurRad="38100" dist="38100" dir="2700000" algn="tl">
                    <a:srgbClr val="000000">
                      <a:alpha val="43137"/>
                    </a:srgbClr>
                  </a:outerShdw>
                </a:effectLst>
                <a:latin typeface="Trebuchet MS" panose="020B0603020202020204" pitchFamily="34" charset="0"/>
              </a:rPr>
              <a:t>NRS </a:t>
            </a:r>
            <a:r>
              <a:rPr lang="en-US" sz="3600" dirty="0">
                <a:solidFill>
                  <a:schemeClr val="bg1"/>
                </a:solidFill>
                <a:effectLst>
                  <a:outerShdw blurRad="38100" dist="38100" dir="2700000" algn="tl">
                    <a:srgbClr val="000000">
                      <a:alpha val="43137"/>
                    </a:srgbClr>
                  </a:outerShdw>
                </a:effectLst>
                <a:latin typeface="Trebuchet MS" panose="020B0603020202020204" pitchFamily="34" charset="0"/>
              </a:rPr>
              <a:t>John 15:9-11</a:t>
            </a:r>
          </a:p>
        </p:txBody>
      </p:sp>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94133" y="5894800"/>
            <a:ext cx="1088139" cy="743714"/>
          </a:xfrm>
          <a:prstGeom prst="rect">
            <a:avLst/>
          </a:prstGeom>
        </p:spPr>
      </p:pic>
    </p:spTree>
    <p:extLst>
      <p:ext uri="{BB962C8B-B14F-4D97-AF65-F5344CB8AC3E}">
        <p14:creationId xmlns:p14="http://schemas.microsoft.com/office/powerpoint/2010/main" val="2468291054"/>
      </p:ext>
    </p:extLst>
  </p:cSld>
  <p:clrMapOvr>
    <a:masterClrMapping/>
  </p:clrMapOvr>
  <p:transition>
    <p:fad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b="15680"/>
          <a:stretch/>
        </p:blipFill>
        <p:spPr>
          <a:xfrm>
            <a:off x="0" y="0"/>
            <a:ext cx="12197842" cy="6858001"/>
          </a:xfrm>
          <a:prstGeom prst="rect">
            <a:avLst/>
          </a:prstGeom>
        </p:spPr>
      </p:pic>
      <p:sp>
        <p:nvSpPr>
          <p:cNvPr id="4" name="Rectangle 3"/>
          <p:cNvSpPr/>
          <p:nvPr/>
        </p:nvSpPr>
        <p:spPr>
          <a:xfrm>
            <a:off x="842213" y="0"/>
            <a:ext cx="6087979" cy="6858000"/>
          </a:xfrm>
          <a:prstGeom prst="rect">
            <a:avLst/>
          </a:prstGeom>
          <a:gradFill>
            <a:gsLst>
              <a:gs pos="60000">
                <a:schemeClr val="accent1">
                  <a:lumMod val="5000"/>
                  <a:lumOff val="95000"/>
                </a:schemeClr>
              </a:gs>
              <a:gs pos="100000">
                <a:srgbClr val="FFFFFF">
                  <a:alpha val="3922"/>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275" name="Rectangle 2"/>
          <p:cNvSpPr>
            <a:spLocks noGrp="1" noChangeArrowheads="1"/>
          </p:cNvSpPr>
          <p:nvPr>
            <p:ph type="title"/>
          </p:nvPr>
        </p:nvSpPr>
        <p:spPr>
          <a:xfrm>
            <a:off x="838200" y="365125"/>
            <a:ext cx="6091992" cy="1325563"/>
          </a:xfrm>
        </p:spPr>
        <p:txBody>
          <a:bodyPr>
            <a:normAutofit/>
          </a:bodyPr>
          <a:lstStyle/>
          <a:p>
            <a:pPr algn="ctr"/>
            <a:r>
              <a:rPr lang="en-US" sz="4800" dirty="0">
                <a:solidFill>
                  <a:srgbClr val="506294"/>
                </a:solidFill>
                <a:effectLst>
                  <a:outerShdw blurRad="38100" dist="38100" dir="2700000" algn="tl">
                    <a:srgbClr val="000000">
                      <a:alpha val="43137"/>
                    </a:srgbClr>
                  </a:outerShdw>
                </a:effectLst>
                <a:latin typeface="Trebuchet MS" panose="020B0603020202020204" pitchFamily="34" charset="0"/>
              </a:rPr>
              <a:t>On the Balcony</a:t>
            </a: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78208" y="5819644"/>
            <a:ext cx="1088138" cy="743714"/>
          </a:xfrm>
          <a:prstGeom prst="rect">
            <a:avLst/>
          </a:prstGeom>
        </p:spPr>
      </p:pic>
      <p:sp>
        <p:nvSpPr>
          <p:cNvPr id="2" name="Rectangle 1"/>
          <p:cNvSpPr/>
          <p:nvPr/>
        </p:nvSpPr>
        <p:spPr>
          <a:xfrm>
            <a:off x="1011382" y="1763738"/>
            <a:ext cx="5918810" cy="4893647"/>
          </a:xfrm>
          <a:prstGeom prst="rect">
            <a:avLst/>
          </a:prstGeom>
        </p:spPr>
        <p:txBody>
          <a:bodyPr wrap="square">
            <a:spAutoFit/>
          </a:bodyPr>
          <a:lstStyle/>
          <a:p>
            <a:r>
              <a:rPr lang="en-US" b="1" baseline="30000" dirty="0"/>
              <a:t>7 </a:t>
            </a:r>
            <a:r>
              <a:rPr lang="en-US" dirty="0"/>
              <a:t>Now Moses used to take a tent and pitch it outside the camp some distance away, calling it the “tent of meeting.” Anyone inquiring of the </a:t>
            </a:r>
            <a:r>
              <a:rPr lang="en-US" cap="small" dirty="0"/>
              <a:t>Lord</a:t>
            </a:r>
            <a:r>
              <a:rPr lang="en-US" dirty="0"/>
              <a:t> would go to the tent of meeting outside the camp. </a:t>
            </a:r>
            <a:r>
              <a:rPr lang="en-US" b="1" baseline="30000" dirty="0"/>
              <a:t>8 </a:t>
            </a:r>
            <a:r>
              <a:rPr lang="en-US" dirty="0"/>
              <a:t>And whenever Moses went out to the tent, all the people rose and stood at the entrances to their tents, watching Moses until he entered the tent. </a:t>
            </a:r>
            <a:r>
              <a:rPr lang="en-US" b="1" baseline="30000" dirty="0"/>
              <a:t>9 </a:t>
            </a:r>
            <a:r>
              <a:rPr lang="en-US" dirty="0"/>
              <a:t>As Moses went into the tent, the pillar of cloud would come down and stay at the entrance, while the </a:t>
            </a:r>
            <a:r>
              <a:rPr lang="en-US" cap="small" dirty="0"/>
              <a:t>Lord</a:t>
            </a:r>
            <a:r>
              <a:rPr lang="en-US" dirty="0"/>
              <a:t> spoke with Moses. </a:t>
            </a:r>
            <a:r>
              <a:rPr lang="en-US" b="1" baseline="30000" dirty="0"/>
              <a:t>10 </a:t>
            </a:r>
            <a:r>
              <a:rPr lang="en-US" dirty="0"/>
              <a:t>Whenever the people saw the pillar of cloud standing at the entrance to the tent, they all stood and worshiped, each at the entrance to their tent. </a:t>
            </a:r>
            <a:r>
              <a:rPr lang="en-US" b="1" baseline="30000" dirty="0"/>
              <a:t>11 </a:t>
            </a:r>
            <a:r>
              <a:rPr lang="en-US" dirty="0"/>
              <a:t>The </a:t>
            </a:r>
            <a:r>
              <a:rPr lang="en-US" cap="small" dirty="0"/>
              <a:t>Lord</a:t>
            </a:r>
            <a:r>
              <a:rPr lang="en-US" dirty="0"/>
              <a:t> would speak to Moses face to face, as one speaks to a friend. Then Moses would return to the camp, but his young aide Joshua son of Nun did not leave the tent.</a:t>
            </a:r>
            <a:endParaRPr lang="en-US" sz="2800" dirty="0">
              <a:latin typeface="Trebuchet MS" panose="020B0603020202020204" pitchFamily="34" charset="0"/>
            </a:endParaRPr>
          </a:p>
          <a:p>
            <a:pPr algn="r"/>
            <a:r>
              <a:rPr lang="en-US" sz="2400" dirty="0">
                <a:latin typeface="Trebuchet MS" panose="020B0603020202020204" pitchFamily="34" charset="0"/>
              </a:rPr>
              <a:t> </a:t>
            </a:r>
            <a:r>
              <a:rPr lang="en-US" sz="2400" baseline="30000" dirty="0">
                <a:latin typeface="Trebuchet MS" panose="020B0603020202020204" pitchFamily="34" charset="0"/>
              </a:rPr>
              <a:t>NIV</a:t>
            </a:r>
            <a:r>
              <a:rPr lang="en-US" sz="2400" dirty="0">
                <a:latin typeface="Trebuchet MS" panose="020B0603020202020204" pitchFamily="34" charset="0"/>
              </a:rPr>
              <a:t> Exodus 33:7-11</a:t>
            </a:r>
          </a:p>
        </p:txBody>
      </p:sp>
    </p:spTree>
    <p:extLst>
      <p:ext uri="{BB962C8B-B14F-4D97-AF65-F5344CB8AC3E}">
        <p14:creationId xmlns:p14="http://schemas.microsoft.com/office/powerpoint/2010/main" val="2218053289"/>
      </p:ext>
    </p:extLst>
  </p:cSld>
  <p:clrMapOvr>
    <a:masterClrMapping/>
  </p:clrMapOvr>
  <p:transition>
    <p:fad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4BAD5C1-22FC-0D44-B76E-54CB30EA2D93}"/>
              </a:ext>
            </a:extLst>
          </p:cNvPr>
          <p:cNvSpPr>
            <a:spLocks noGrp="1"/>
          </p:cNvSpPr>
          <p:nvPr>
            <p:ph idx="1"/>
          </p:nvPr>
        </p:nvSpPr>
        <p:spPr>
          <a:xfrm>
            <a:off x="423333" y="491067"/>
            <a:ext cx="7095067" cy="5685896"/>
          </a:xfrm>
        </p:spPr>
        <p:txBody>
          <a:bodyPr>
            <a:normAutofit/>
          </a:bodyPr>
          <a:lstStyle/>
          <a:p>
            <a:pPr algn="ctr"/>
            <a:r>
              <a:rPr lang="en-US" sz="4800" dirty="0"/>
              <a:t>“Since successful adaptive change is always a healthy adaptation of the DNA… the first step is getting clear on what will never change.” </a:t>
            </a:r>
          </a:p>
          <a:p>
            <a:pPr algn="ctr"/>
            <a:r>
              <a:rPr lang="en-US" sz="6000" b="1" dirty="0"/>
              <a:t>- </a:t>
            </a:r>
            <a:r>
              <a:rPr lang="en-US" sz="4400" b="1" dirty="0"/>
              <a:t>Tod Bolsinger</a:t>
            </a:r>
            <a:endParaRPr lang="en-US" sz="4400" dirty="0"/>
          </a:p>
        </p:txBody>
      </p:sp>
      <p:pic>
        <p:nvPicPr>
          <p:cNvPr id="4" name="Picture Placeholder 2" descr="Canoeing The Mountains Cover.jpg"/>
          <p:cNvPicPr>
            <a:picLocks noChangeAspect="1"/>
          </p:cNvPicPr>
          <p:nvPr/>
        </p:nvPicPr>
        <p:blipFill>
          <a:blip r:embed="rId3">
            <a:extLst>
              <a:ext uri="{28A0092B-C50C-407E-A947-70E740481C1C}">
                <a14:useLocalDpi xmlns:a14="http://schemas.microsoft.com/office/drawing/2010/main" val="0"/>
              </a:ext>
            </a:extLst>
          </a:blip>
          <a:srcRect l="-39629" r="-39629"/>
          <a:stretch>
            <a:fillRect/>
          </a:stretch>
        </p:blipFill>
        <p:spPr>
          <a:xfrm>
            <a:off x="5850448" y="239565"/>
            <a:ext cx="7679267" cy="6419421"/>
          </a:xfrm>
          <a:prstGeom prst="rect">
            <a:avLst/>
          </a:prstGeom>
        </p:spPr>
      </p:pic>
    </p:spTree>
    <p:extLst>
      <p:ext uri="{BB962C8B-B14F-4D97-AF65-F5344CB8AC3E}">
        <p14:creationId xmlns:p14="http://schemas.microsoft.com/office/powerpoint/2010/main" val="4238703259"/>
      </p:ext>
    </p:extLst>
  </p:cSld>
  <p:clrMapOvr>
    <a:masterClrMapping/>
  </p:clrMapOvr>
  <p:transition>
    <p:fad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75E065E-59D3-F140-A644-EA66F316DB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4985" y="1662978"/>
            <a:ext cx="3124017" cy="4526685"/>
          </a:xfrm>
          <a:prstGeom prst="rect">
            <a:avLst/>
          </a:prstGeom>
        </p:spPr>
      </p:pic>
      <p:sp>
        <p:nvSpPr>
          <p:cNvPr id="4" name="Title 3">
            <a:extLst>
              <a:ext uri="{FF2B5EF4-FFF2-40B4-BE49-F238E27FC236}">
                <a16:creationId xmlns:a16="http://schemas.microsoft.com/office/drawing/2014/main" id="{8B5FFACF-7A4F-0540-BC74-6249AFA64A83}"/>
              </a:ext>
            </a:extLst>
          </p:cNvPr>
          <p:cNvSpPr>
            <a:spLocks noGrp="1"/>
          </p:cNvSpPr>
          <p:nvPr>
            <p:ph type="title"/>
          </p:nvPr>
        </p:nvSpPr>
        <p:spPr/>
        <p:txBody>
          <a:bodyPr>
            <a:noAutofit/>
          </a:bodyPr>
          <a:lstStyle/>
          <a:p>
            <a:r>
              <a:rPr lang="en-US" sz="4800" dirty="0"/>
              <a:t>Adaptive Leadership – Core Processes</a:t>
            </a:r>
          </a:p>
        </p:txBody>
      </p:sp>
      <p:sp>
        <p:nvSpPr>
          <p:cNvPr id="5" name="Content Placeholder 4">
            <a:extLst>
              <a:ext uri="{FF2B5EF4-FFF2-40B4-BE49-F238E27FC236}">
                <a16:creationId xmlns:a16="http://schemas.microsoft.com/office/drawing/2014/main" id="{99C56719-33B3-D64B-AB62-4EBB0A9AE256}"/>
              </a:ext>
            </a:extLst>
          </p:cNvPr>
          <p:cNvSpPr>
            <a:spLocks noGrp="1"/>
          </p:cNvSpPr>
          <p:nvPr>
            <p:ph sz="half" idx="2"/>
          </p:nvPr>
        </p:nvSpPr>
        <p:spPr>
          <a:xfrm>
            <a:off x="121153" y="1857375"/>
            <a:ext cx="5157787" cy="4332288"/>
          </a:xfrm>
        </p:spPr>
        <p:txBody>
          <a:bodyPr/>
          <a:lstStyle/>
          <a:p>
            <a:r>
              <a:rPr lang="en-US" dirty="0"/>
              <a:t>On the Balcony       </a:t>
            </a:r>
          </a:p>
          <a:p>
            <a:r>
              <a:rPr lang="en-US" dirty="0"/>
              <a:t>  (See/Discern)</a:t>
            </a:r>
          </a:p>
          <a:p>
            <a:pPr marL="571500" indent="-571500">
              <a:buFont typeface="Arial" panose="020B0604020202020204" pitchFamily="34" charset="0"/>
              <a:buChar char="•"/>
            </a:pPr>
            <a:r>
              <a:rPr lang="en-US" dirty="0"/>
              <a:t>Observation </a:t>
            </a:r>
          </a:p>
          <a:p>
            <a:pPr marL="571500" indent="-571500">
              <a:buFont typeface="Arial" panose="020B0604020202020204" pitchFamily="34" charset="0"/>
              <a:buChar char="•"/>
            </a:pPr>
            <a:r>
              <a:rPr lang="en-US" dirty="0"/>
              <a:t>Interpretation </a:t>
            </a:r>
          </a:p>
          <a:p>
            <a:pPr marL="571500" indent="-571500">
              <a:buFont typeface="Arial" panose="020B0604020202020204" pitchFamily="34" charset="0"/>
              <a:buChar char="•"/>
            </a:pPr>
            <a:r>
              <a:rPr lang="en-US" dirty="0"/>
              <a:t>Design Intervention</a:t>
            </a:r>
          </a:p>
        </p:txBody>
      </p:sp>
      <p:sp>
        <p:nvSpPr>
          <p:cNvPr id="6" name="Content Placeholder 5">
            <a:extLst>
              <a:ext uri="{FF2B5EF4-FFF2-40B4-BE49-F238E27FC236}">
                <a16:creationId xmlns:a16="http://schemas.microsoft.com/office/drawing/2014/main" id="{0E842B80-0590-AA4A-BE20-0AFFA7957723}"/>
              </a:ext>
            </a:extLst>
          </p:cNvPr>
          <p:cNvSpPr>
            <a:spLocks noGrp="1"/>
          </p:cNvSpPr>
          <p:nvPr>
            <p:ph sz="quarter" idx="4"/>
          </p:nvPr>
        </p:nvSpPr>
        <p:spPr>
          <a:xfrm>
            <a:off x="7239003" y="1857375"/>
            <a:ext cx="4952997" cy="4332288"/>
          </a:xfrm>
        </p:spPr>
        <p:txBody>
          <a:bodyPr/>
          <a:lstStyle/>
          <a:p>
            <a:r>
              <a:rPr lang="en-US" dirty="0"/>
              <a:t>On the Playing Field</a:t>
            </a:r>
          </a:p>
          <a:p>
            <a:r>
              <a:rPr lang="en-US" dirty="0"/>
              <a:t>	(Act/Learn)</a:t>
            </a:r>
          </a:p>
        </p:txBody>
      </p:sp>
    </p:spTree>
    <p:extLst>
      <p:ext uri="{BB962C8B-B14F-4D97-AF65-F5344CB8AC3E}">
        <p14:creationId xmlns:p14="http://schemas.microsoft.com/office/powerpoint/2010/main" val="2179826713"/>
      </p:ext>
    </p:extLst>
  </p:cSld>
  <p:clrMapOvr>
    <a:masterClrMapping/>
  </p:clrMapOvr>
  <p:transition>
    <p:fad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75E065E-59D3-F140-A644-EA66F316DB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4985" y="1662978"/>
            <a:ext cx="3124017" cy="4526685"/>
          </a:xfrm>
          <a:prstGeom prst="rect">
            <a:avLst/>
          </a:prstGeom>
        </p:spPr>
      </p:pic>
      <p:sp>
        <p:nvSpPr>
          <p:cNvPr id="4" name="Title 3">
            <a:extLst>
              <a:ext uri="{FF2B5EF4-FFF2-40B4-BE49-F238E27FC236}">
                <a16:creationId xmlns:a16="http://schemas.microsoft.com/office/drawing/2014/main" id="{8B5FFACF-7A4F-0540-BC74-6249AFA64A83}"/>
              </a:ext>
            </a:extLst>
          </p:cNvPr>
          <p:cNvSpPr>
            <a:spLocks noGrp="1"/>
          </p:cNvSpPr>
          <p:nvPr>
            <p:ph type="title"/>
          </p:nvPr>
        </p:nvSpPr>
        <p:spPr/>
        <p:txBody>
          <a:bodyPr>
            <a:noAutofit/>
          </a:bodyPr>
          <a:lstStyle/>
          <a:p>
            <a:r>
              <a:rPr lang="en-US" sz="4800" dirty="0"/>
              <a:t>Adaptive Leadership – Core Processes</a:t>
            </a:r>
          </a:p>
        </p:txBody>
      </p:sp>
      <p:sp>
        <p:nvSpPr>
          <p:cNvPr id="5" name="Content Placeholder 4">
            <a:extLst>
              <a:ext uri="{FF2B5EF4-FFF2-40B4-BE49-F238E27FC236}">
                <a16:creationId xmlns:a16="http://schemas.microsoft.com/office/drawing/2014/main" id="{99C56719-33B3-D64B-AB62-4EBB0A9AE256}"/>
              </a:ext>
            </a:extLst>
          </p:cNvPr>
          <p:cNvSpPr>
            <a:spLocks noGrp="1"/>
          </p:cNvSpPr>
          <p:nvPr>
            <p:ph sz="half" idx="2"/>
          </p:nvPr>
        </p:nvSpPr>
        <p:spPr>
          <a:xfrm>
            <a:off x="121153" y="1857375"/>
            <a:ext cx="5157787" cy="4332288"/>
          </a:xfrm>
        </p:spPr>
        <p:txBody>
          <a:bodyPr/>
          <a:lstStyle/>
          <a:p>
            <a:r>
              <a:rPr lang="en-US" dirty="0"/>
              <a:t>On the Balcony       </a:t>
            </a:r>
          </a:p>
          <a:p>
            <a:r>
              <a:rPr lang="en-US" dirty="0"/>
              <a:t>  (See/Discern)</a:t>
            </a:r>
          </a:p>
          <a:p>
            <a:pPr marL="571500" indent="-571500">
              <a:buFont typeface="Arial" panose="020B0604020202020204" pitchFamily="34" charset="0"/>
              <a:buChar char="•"/>
            </a:pPr>
            <a:r>
              <a:rPr lang="en-US" dirty="0"/>
              <a:t>Observation </a:t>
            </a:r>
          </a:p>
          <a:p>
            <a:pPr marL="571500" indent="-571500">
              <a:buFont typeface="Arial" panose="020B0604020202020204" pitchFamily="34" charset="0"/>
              <a:buChar char="•"/>
            </a:pPr>
            <a:r>
              <a:rPr lang="en-US" dirty="0"/>
              <a:t>Interpretation </a:t>
            </a:r>
          </a:p>
          <a:p>
            <a:pPr marL="571500" indent="-571500">
              <a:buFont typeface="Arial" panose="020B0604020202020204" pitchFamily="34" charset="0"/>
              <a:buChar char="•"/>
            </a:pPr>
            <a:r>
              <a:rPr lang="en-US" dirty="0"/>
              <a:t>Design Intervention</a:t>
            </a:r>
          </a:p>
        </p:txBody>
      </p:sp>
      <p:sp>
        <p:nvSpPr>
          <p:cNvPr id="6" name="Content Placeholder 5">
            <a:extLst>
              <a:ext uri="{FF2B5EF4-FFF2-40B4-BE49-F238E27FC236}">
                <a16:creationId xmlns:a16="http://schemas.microsoft.com/office/drawing/2014/main" id="{0E842B80-0590-AA4A-BE20-0AFFA7957723}"/>
              </a:ext>
            </a:extLst>
          </p:cNvPr>
          <p:cNvSpPr>
            <a:spLocks noGrp="1"/>
          </p:cNvSpPr>
          <p:nvPr>
            <p:ph sz="quarter" idx="4"/>
          </p:nvPr>
        </p:nvSpPr>
        <p:spPr>
          <a:xfrm>
            <a:off x="7239003" y="1857375"/>
            <a:ext cx="4952997" cy="4332288"/>
          </a:xfrm>
        </p:spPr>
        <p:txBody>
          <a:bodyPr/>
          <a:lstStyle/>
          <a:p>
            <a:r>
              <a:rPr lang="en-US" dirty="0"/>
              <a:t>On the Playing Field</a:t>
            </a:r>
          </a:p>
          <a:p>
            <a:r>
              <a:rPr lang="en-US" dirty="0"/>
              <a:t>	(Act/Learn)</a:t>
            </a:r>
          </a:p>
          <a:p>
            <a:pPr marL="571500" indent="-571500">
              <a:buFont typeface="Arial" panose="020B0604020202020204" pitchFamily="34" charset="0"/>
              <a:buChar char="•"/>
            </a:pPr>
            <a:r>
              <a:rPr lang="en-US" dirty="0"/>
              <a:t>Experiment</a:t>
            </a:r>
          </a:p>
          <a:p>
            <a:pPr marL="571500" indent="-571500">
              <a:buFont typeface="Arial" panose="020B0604020202020204" pitchFamily="34" charset="0"/>
              <a:buChar char="•"/>
            </a:pPr>
            <a:r>
              <a:rPr lang="en-US"/>
              <a:t>Accountability</a:t>
            </a:r>
            <a:endParaRPr lang="en-US" dirty="0"/>
          </a:p>
          <a:p>
            <a:pPr marL="571500" indent="-571500">
              <a:buFont typeface="Arial" panose="020B0604020202020204" pitchFamily="34" charset="0"/>
              <a:buChar char="•"/>
            </a:pPr>
            <a:r>
              <a:rPr lang="en-US" dirty="0"/>
              <a:t>Continual Improvement</a:t>
            </a:r>
          </a:p>
        </p:txBody>
      </p:sp>
    </p:spTree>
    <p:extLst>
      <p:ext uri="{BB962C8B-B14F-4D97-AF65-F5344CB8AC3E}">
        <p14:creationId xmlns:p14="http://schemas.microsoft.com/office/powerpoint/2010/main" val="102823805"/>
      </p:ext>
    </p:extLst>
  </p:cSld>
  <p:clrMapOvr>
    <a:masterClrMapping/>
  </p:clrMapOvr>
  <p:transition>
    <p:fad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75E065E-59D3-F140-A644-EA66F316DB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4985" y="1662978"/>
            <a:ext cx="3124017" cy="4526685"/>
          </a:xfrm>
          <a:prstGeom prst="rect">
            <a:avLst/>
          </a:prstGeom>
        </p:spPr>
      </p:pic>
      <p:sp>
        <p:nvSpPr>
          <p:cNvPr id="4" name="Title 3">
            <a:extLst>
              <a:ext uri="{FF2B5EF4-FFF2-40B4-BE49-F238E27FC236}">
                <a16:creationId xmlns:a16="http://schemas.microsoft.com/office/drawing/2014/main" id="{8B5FFACF-7A4F-0540-BC74-6249AFA64A83}"/>
              </a:ext>
            </a:extLst>
          </p:cNvPr>
          <p:cNvSpPr>
            <a:spLocks noGrp="1"/>
          </p:cNvSpPr>
          <p:nvPr>
            <p:ph type="title"/>
          </p:nvPr>
        </p:nvSpPr>
        <p:spPr>
          <a:xfrm>
            <a:off x="515815" y="365129"/>
            <a:ext cx="11195538" cy="1325563"/>
          </a:xfrm>
        </p:spPr>
        <p:txBody>
          <a:bodyPr>
            <a:noAutofit/>
          </a:bodyPr>
          <a:lstStyle/>
          <a:p>
            <a:pPr algn="ctr"/>
            <a:r>
              <a:rPr lang="en-US" sz="4800" dirty="0"/>
              <a:t>Adaptive Leadership – Let’s Practice</a:t>
            </a:r>
          </a:p>
        </p:txBody>
      </p:sp>
      <p:sp>
        <p:nvSpPr>
          <p:cNvPr id="5" name="Content Placeholder 4">
            <a:extLst>
              <a:ext uri="{FF2B5EF4-FFF2-40B4-BE49-F238E27FC236}">
                <a16:creationId xmlns:a16="http://schemas.microsoft.com/office/drawing/2014/main" id="{99C56719-33B3-D64B-AB62-4EBB0A9AE256}"/>
              </a:ext>
            </a:extLst>
          </p:cNvPr>
          <p:cNvSpPr>
            <a:spLocks noGrp="1"/>
          </p:cNvSpPr>
          <p:nvPr>
            <p:ph sz="half" idx="2"/>
          </p:nvPr>
        </p:nvSpPr>
        <p:spPr>
          <a:xfrm>
            <a:off x="121153" y="1857375"/>
            <a:ext cx="5157787" cy="4332288"/>
          </a:xfrm>
        </p:spPr>
        <p:txBody>
          <a:bodyPr>
            <a:normAutofit/>
          </a:bodyPr>
          <a:lstStyle/>
          <a:p>
            <a:pPr marL="0" indent="0">
              <a:buNone/>
            </a:pPr>
            <a:r>
              <a:rPr lang="en-US" sz="3600" dirty="0"/>
              <a:t>On the Balcony       </a:t>
            </a:r>
          </a:p>
          <a:p>
            <a:pPr marL="0" indent="0">
              <a:buNone/>
            </a:pPr>
            <a:r>
              <a:rPr lang="en-US" sz="3600" dirty="0"/>
              <a:t>  (See/Discern)</a:t>
            </a:r>
          </a:p>
          <a:p>
            <a:pPr marL="571500" indent="-571500">
              <a:buFont typeface="Arial" panose="020B0604020202020204" pitchFamily="34" charset="0"/>
              <a:buChar char="•"/>
            </a:pPr>
            <a:r>
              <a:rPr lang="en-US" sz="3600" dirty="0"/>
              <a:t>What I see?</a:t>
            </a:r>
          </a:p>
          <a:p>
            <a:pPr marL="571500" indent="-571500">
              <a:buFont typeface="Arial" panose="020B0604020202020204" pitchFamily="34" charset="0"/>
              <a:buChar char="•"/>
            </a:pPr>
            <a:r>
              <a:rPr lang="en-US" sz="3600" dirty="0"/>
              <a:t>I wonder…?</a:t>
            </a:r>
          </a:p>
          <a:p>
            <a:pPr marL="571500" indent="-571500">
              <a:buFont typeface="Arial" panose="020B0604020202020204" pitchFamily="34" charset="0"/>
              <a:buChar char="•"/>
            </a:pPr>
            <a:r>
              <a:rPr lang="en-US" sz="3600" dirty="0"/>
              <a:t>We could…?</a:t>
            </a:r>
          </a:p>
        </p:txBody>
      </p:sp>
      <p:sp>
        <p:nvSpPr>
          <p:cNvPr id="6" name="Content Placeholder 5">
            <a:extLst>
              <a:ext uri="{FF2B5EF4-FFF2-40B4-BE49-F238E27FC236}">
                <a16:creationId xmlns:a16="http://schemas.microsoft.com/office/drawing/2014/main" id="{0E842B80-0590-AA4A-BE20-0AFFA7957723}"/>
              </a:ext>
            </a:extLst>
          </p:cNvPr>
          <p:cNvSpPr>
            <a:spLocks noGrp="1"/>
          </p:cNvSpPr>
          <p:nvPr>
            <p:ph sz="quarter" idx="4"/>
          </p:nvPr>
        </p:nvSpPr>
        <p:spPr>
          <a:xfrm>
            <a:off x="7239003" y="1857375"/>
            <a:ext cx="4952997" cy="4332288"/>
          </a:xfrm>
        </p:spPr>
        <p:txBody>
          <a:bodyPr>
            <a:normAutofit/>
          </a:bodyPr>
          <a:lstStyle/>
          <a:p>
            <a:pPr marL="0" indent="0">
              <a:buNone/>
            </a:pPr>
            <a:r>
              <a:rPr lang="en-US" sz="3600" dirty="0"/>
              <a:t>On the Playing Field</a:t>
            </a:r>
          </a:p>
          <a:p>
            <a:pPr marL="0" indent="0">
              <a:buNone/>
            </a:pPr>
            <a:r>
              <a:rPr lang="en-US" sz="3600" dirty="0"/>
              <a:t>	(Act/Learn)</a:t>
            </a:r>
          </a:p>
          <a:p>
            <a:pPr marL="571500" indent="-571500">
              <a:buFont typeface="Arial" panose="020B0604020202020204" pitchFamily="34" charset="0"/>
              <a:buChar char="•"/>
            </a:pPr>
            <a:r>
              <a:rPr lang="en-US" sz="3600" dirty="0"/>
              <a:t>Let’s try…</a:t>
            </a:r>
          </a:p>
          <a:p>
            <a:pPr marL="571500" indent="-571500">
              <a:buFont typeface="Arial" panose="020B0604020202020204" pitchFamily="34" charset="0"/>
              <a:buChar char="•"/>
            </a:pPr>
            <a:r>
              <a:rPr lang="en-US" sz="3600" dirty="0"/>
              <a:t>What did we learn?</a:t>
            </a:r>
          </a:p>
          <a:p>
            <a:pPr marL="571500" indent="-571500">
              <a:buFont typeface="Arial" panose="020B0604020202020204" pitchFamily="34" charset="0"/>
              <a:buChar char="•"/>
            </a:pPr>
            <a:r>
              <a:rPr lang="en-US" sz="3600" dirty="0"/>
              <a:t>How improve?</a:t>
            </a:r>
          </a:p>
        </p:txBody>
      </p:sp>
    </p:spTree>
    <p:extLst>
      <p:ext uri="{BB962C8B-B14F-4D97-AF65-F5344CB8AC3E}">
        <p14:creationId xmlns:p14="http://schemas.microsoft.com/office/powerpoint/2010/main" val="3275902080"/>
      </p:ext>
    </p:extLst>
  </p:cSld>
  <p:clrMapOvr>
    <a:masterClrMapping/>
  </p:clrMapOvr>
  <p:transition>
    <p:fad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5750724" y="5569254"/>
            <a:ext cx="4868640" cy="1200329"/>
          </a:xfrm>
          <a:prstGeom prst="rect">
            <a:avLst/>
          </a:prstGeom>
          <a:noFill/>
        </p:spPr>
        <p:txBody>
          <a:bodyPr wrap="none" rtlCol="0">
            <a:spAutoFit/>
          </a:bodyPr>
          <a:lstStyle/>
          <a:p>
            <a:r>
              <a:rPr lang="en-US" sz="3600" dirty="0"/>
              <a:t>What is too important </a:t>
            </a:r>
            <a:br>
              <a:rPr lang="en-US" sz="3600" dirty="0"/>
            </a:br>
            <a:r>
              <a:rPr lang="en-US" sz="3600" dirty="0"/>
              <a:t>to compromise?</a:t>
            </a:r>
          </a:p>
        </p:txBody>
      </p:sp>
      <p:sp>
        <p:nvSpPr>
          <p:cNvPr id="11" name="TextBox 10"/>
          <p:cNvSpPr txBox="1"/>
          <p:nvPr/>
        </p:nvSpPr>
        <p:spPr>
          <a:xfrm>
            <a:off x="5750724" y="4745564"/>
            <a:ext cx="5840060" cy="646331"/>
          </a:xfrm>
          <a:prstGeom prst="rect">
            <a:avLst/>
          </a:prstGeom>
          <a:noFill/>
        </p:spPr>
        <p:txBody>
          <a:bodyPr wrap="none" rtlCol="0">
            <a:spAutoFit/>
          </a:bodyPr>
          <a:lstStyle/>
          <a:p>
            <a:r>
              <a:rPr lang="en-US" sz="3600" dirty="0"/>
              <a:t>Why do we exist (purpose)?</a:t>
            </a:r>
          </a:p>
        </p:txBody>
      </p:sp>
      <p:sp>
        <p:nvSpPr>
          <p:cNvPr id="12" name="TextBox 11"/>
          <p:cNvSpPr txBox="1"/>
          <p:nvPr/>
        </p:nvSpPr>
        <p:spPr>
          <a:xfrm>
            <a:off x="5750724" y="3797111"/>
            <a:ext cx="5724644" cy="646331"/>
          </a:xfrm>
          <a:prstGeom prst="rect">
            <a:avLst/>
          </a:prstGeom>
          <a:noFill/>
        </p:spPr>
        <p:txBody>
          <a:bodyPr wrap="none" rtlCol="0">
            <a:spAutoFit/>
          </a:bodyPr>
          <a:lstStyle/>
          <a:p>
            <a:r>
              <a:rPr lang="en-US" sz="3600" dirty="0"/>
              <a:t>Where are we now…really?</a:t>
            </a:r>
          </a:p>
        </p:txBody>
      </p:sp>
      <p:sp>
        <p:nvSpPr>
          <p:cNvPr id="13" name="TextBox 12"/>
          <p:cNvSpPr txBox="1"/>
          <p:nvPr/>
        </p:nvSpPr>
        <p:spPr>
          <a:xfrm>
            <a:off x="5750724" y="2333188"/>
            <a:ext cx="5070619" cy="646331"/>
          </a:xfrm>
          <a:prstGeom prst="rect">
            <a:avLst/>
          </a:prstGeom>
          <a:noFill/>
        </p:spPr>
        <p:txBody>
          <a:bodyPr wrap="none" rtlCol="0">
            <a:spAutoFit/>
          </a:bodyPr>
          <a:lstStyle/>
          <a:p>
            <a:r>
              <a:rPr lang="en-US" sz="3600" dirty="0"/>
              <a:t>How will we get there?</a:t>
            </a:r>
          </a:p>
        </p:txBody>
      </p:sp>
      <p:sp>
        <p:nvSpPr>
          <p:cNvPr id="14" name="TextBox 13"/>
          <p:cNvSpPr txBox="1"/>
          <p:nvPr/>
        </p:nvSpPr>
        <p:spPr>
          <a:xfrm>
            <a:off x="5750724" y="584230"/>
            <a:ext cx="5317481" cy="646331"/>
          </a:xfrm>
          <a:prstGeom prst="rect">
            <a:avLst/>
          </a:prstGeom>
          <a:noFill/>
        </p:spPr>
        <p:txBody>
          <a:bodyPr wrap="none" rtlCol="0">
            <a:spAutoFit/>
          </a:bodyPr>
          <a:lstStyle/>
          <a:p>
            <a:r>
              <a:rPr lang="en-US" sz="3600" dirty="0"/>
              <a:t>Where is God leading us?</a:t>
            </a:r>
          </a:p>
        </p:txBody>
      </p:sp>
      <p:pic>
        <p:nvPicPr>
          <p:cNvPr id="8" name="Picture Placeholder 3">
            <a:extLst>
              <a:ext uri="{FF2B5EF4-FFF2-40B4-BE49-F238E27FC236}">
                <a16:creationId xmlns:a16="http://schemas.microsoft.com/office/drawing/2014/main" id="{D3B6BDB4-3269-1542-B9E9-3E8B04C7C78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915" b="-1068"/>
          <a:stretch/>
        </p:blipFill>
        <p:spPr>
          <a:xfrm>
            <a:off x="484163" y="228411"/>
            <a:ext cx="5070619" cy="6629589"/>
          </a:xfrm>
          <a:prstGeom prst="rect">
            <a:avLst/>
          </a:prstGeom>
        </p:spPr>
      </p:pic>
    </p:spTree>
    <p:extLst>
      <p:ext uri="{BB962C8B-B14F-4D97-AF65-F5344CB8AC3E}">
        <p14:creationId xmlns:p14="http://schemas.microsoft.com/office/powerpoint/2010/main" val="1560743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75E065E-59D3-F140-A644-EA66F316DB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4985" y="1662978"/>
            <a:ext cx="3124017" cy="4526685"/>
          </a:xfrm>
          <a:prstGeom prst="rect">
            <a:avLst/>
          </a:prstGeom>
        </p:spPr>
      </p:pic>
      <p:sp>
        <p:nvSpPr>
          <p:cNvPr id="4" name="Title 3">
            <a:extLst>
              <a:ext uri="{FF2B5EF4-FFF2-40B4-BE49-F238E27FC236}">
                <a16:creationId xmlns:a16="http://schemas.microsoft.com/office/drawing/2014/main" id="{8B5FFACF-7A4F-0540-BC74-6249AFA64A83}"/>
              </a:ext>
            </a:extLst>
          </p:cNvPr>
          <p:cNvSpPr>
            <a:spLocks noGrp="1"/>
          </p:cNvSpPr>
          <p:nvPr>
            <p:ph type="title"/>
          </p:nvPr>
        </p:nvSpPr>
        <p:spPr>
          <a:xfrm>
            <a:off x="515815" y="365129"/>
            <a:ext cx="11195538" cy="1325563"/>
          </a:xfrm>
        </p:spPr>
        <p:txBody>
          <a:bodyPr>
            <a:noAutofit/>
          </a:bodyPr>
          <a:lstStyle/>
          <a:p>
            <a:pPr algn="ctr"/>
            <a:r>
              <a:rPr lang="en-US" sz="4800" dirty="0"/>
              <a:t>Adaptive Leadership – Let’s Practice</a:t>
            </a:r>
          </a:p>
        </p:txBody>
      </p:sp>
      <p:sp>
        <p:nvSpPr>
          <p:cNvPr id="5" name="Content Placeholder 4">
            <a:extLst>
              <a:ext uri="{FF2B5EF4-FFF2-40B4-BE49-F238E27FC236}">
                <a16:creationId xmlns:a16="http://schemas.microsoft.com/office/drawing/2014/main" id="{99C56719-33B3-D64B-AB62-4EBB0A9AE256}"/>
              </a:ext>
            </a:extLst>
          </p:cNvPr>
          <p:cNvSpPr>
            <a:spLocks noGrp="1"/>
          </p:cNvSpPr>
          <p:nvPr>
            <p:ph sz="half" idx="2"/>
          </p:nvPr>
        </p:nvSpPr>
        <p:spPr>
          <a:xfrm>
            <a:off x="121153" y="1857375"/>
            <a:ext cx="5157787" cy="4332288"/>
          </a:xfrm>
        </p:spPr>
        <p:txBody>
          <a:bodyPr>
            <a:normAutofit/>
          </a:bodyPr>
          <a:lstStyle/>
          <a:p>
            <a:pPr marL="0" indent="0">
              <a:buNone/>
            </a:pPr>
            <a:r>
              <a:rPr lang="en-US" sz="3600" dirty="0"/>
              <a:t>On the Balcony       </a:t>
            </a:r>
          </a:p>
          <a:p>
            <a:pPr marL="0" indent="0">
              <a:buNone/>
            </a:pPr>
            <a:r>
              <a:rPr lang="en-US" sz="3600" dirty="0"/>
              <a:t>  (See/Discern)</a:t>
            </a:r>
          </a:p>
          <a:p>
            <a:pPr marL="571500" indent="-571500">
              <a:buFont typeface="Arial" panose="020B0604020202020204" pitchFamily="34" charset="0"/>
              <a:buChar char="•"/>
            </a:pPr>
            <a:r>
              <a:rPr lang="en-US" sz="3600" dirty="0"/>
              <a:t>What I see?</a:t>
            </a:r>
          </a:p>
          <a:p>
            <a:pPr marL="571500" indent="-571500">
              <a:buFont typeface="Arial" panose="020B0604020202020204" pitchFamily="34" charset="0"/>
              <a:buChar char="•"/>
            </a:pPr>
            <a:r>
              <a:rPr lang="en-US" sz="3600" dirty="0"/>
              <a:t>I wonder…?</a:t>
            </a:r>
          </a:p>
          <a:p>
            <a:pPr marL="571500" indent="-571500">
              <a:buFont typeface="Arial" panose="020B0604020202020204" pitchFamily="34" charset="0"/>
              <a:buChar char="•"/>
            </a:pPr>
            <a:r>
              <a:rPr lang="en-US" sz="3600" dirty="0"/>
              <a:t>We could…?</a:t>
            </a:r>
          </a:p>
        </p:txBody>
      </p:sp>
      <p:sp>
        <p:nvSpPr>
          <p:cNvPr id="6" name="Content Placeholder 5">
            <a:extLst>
              <a:ext uri="{FF2B5EF4-FFF2-40B4-BE49-F238E27FC236}">
                <a16:creationId xmlns:a16="http://schemas.microsoft.com/office/drawing/2014/main" id="{0E842B80-0590-AA4A-BE20-0AFFA7957723}"/>
              </a:ext>
            </a:extLst>
          </p:cNvPr>
          <p:cNvSpPr>
            <a:spLocks noGrp="1"/>
          </p:cNvSpPr>
          <p:nvPr>
            <p:ph sz="quarter" idx="4"/>
          </p:nvPr>
        </p:nvSpPr>
        <p:spPr>
          <a:xfrm>
            <a:off x="7239003" y="1857375"/>
            <a:ext cx="4952997" cy="4332288"/>
          </a:xfrm>
        </p:spPr>
        <p:txBody>
          <a:bodyPr>
            <a:normAutofit/>
          </a:bodyPr>
          <a:lstStyle/>
          <a:p>
            <a:pPr marL="0" indent="0">
              <a:buNone/>
            </a:pPr>
            <a:r>
              <a:rPr lang="en-US" sz="3600" dirty="0"/>
              <a:t>On the Playing Field</a:t>
            </a:r>
          </a:p>
          <a:p>
            <a:pPr marL="0" indent="0">
              <a:buNone/>
            </a:pPr>
            <a:r>
              <a:rPr lang="en-US" sz="3600" dirty="0"/>
              <a:t>	(Act/Learn)</a:t>
            </a:r>
          </a:p>
          <a:p>
            <a:pPr marL="571500" indent="-571500">
              <a:buFont typeface="Arial" panose="020B0604020202020204" pitchFamily="34" charset="0"/>
              <a:buChar char="•"/>
            </a:pPr>
            <a:r>
              <a:rPr lang="en-US" sz="3600" dirty="0"/>
              <a:t>Let’s try…</a:t>
            </a:r>
          </a:p>
          <a:p>
            <a:pPr marL="571500" indent="-571500">
              <a:buFont typeface="Arial" panose="020B0604020202020204" pitchFamily="34" charset="0"/>
              <a:buChar char="•"/>
            </a:pPr>
            <a:r>
              <a:rPr lang="en-US" sz="3600" dirty="0"/>
              <a:t>What did we learn?</a:t>
            </a:r>
          </a:p>
          <a:p>
            <a:pPr marL="571500" indent="-571500">
              <a:buFont typeface="Arial" panose="020B0604020202020204" pitchFamily="34" charset="0"/>
              <a:buChar char="•"/>
            </a:pPr>
            <a:r>
              <a:rPr lang="en-US" sz="3600" dirty="0"/>
              <a:t>How improve?</a:t>
            </a:r>
          </a:p>
        </p:txBody>
      </p:sp>
    </p:spTree>
    <p:extLst>
      <p:ext uri="{BB962C8B-B14F-4D97-AF65-F5344CB8AC3E}">
        <p14:creationId xmlns:p14="http://schemas.microsoft.com/office/powerpoint/2010/main" val="1881383550"/>
      </p:ext>
    </p:extLst>
  </p:cSld>
  <p:clrMapOvr>
    <a:masterClrMapping/>
  </p:clrMapOvr>
  <p:transition>
    <p:fad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38F04D-C309-A04E-A06D-D1CA6F34CCFB}"/>
              </a:ext>
            </a:extLst>
          </p:cNvPr>
          <p:cNvSpPr>
            <a:spLocks noGrp="1"/>
          </p:cNvSpPr>
          <p:nvPr>
            <p:ph type="title"/>
          </p:nvPr>
        </p:nvSpPr>
        <p:spPr/>
        <p:txBody>
          <a:bodyPr/>
          <a:lstStyle/>
          <a:p>
            <a:endParaRPr lang="en-US"/>
          </a:p>
        </p:txBody>
      </p:sp>
      <p:pic>
        <p:nvPicPr>
          <p:cNvPr id="7" name="Content Placeholder 6">
            <a:extLst>
              <a:ext uri="{FF2B5EF4-FFF2-40B4-BE49-F238E27FC236}">
                <a16:creationId xmlns:a16="http://schemas.microsoft.com/office/drawing/2014/main" id="{8A043360-14E3-3246-9B7B-791F26CC624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5400000">
            <a:off x="1569200" y="-1857619"/>
            <a:ext cx="8649737" cy="11193780"/>
          </a:xfrm>
        </p:spPr>
      </p:pic>
    </p:spTree>
    <p:extLst>
      <p:ext uri="{BB962C8B-B14F-4D97-AF65-F5344CB8AC3E}">
        <p14:creationId xmlns:p14="http://schemas.microsoft.com/office/powerpoint/2010/main" val="1382751874"/>
      </p:ext>
    </p:extLst>
  </p:cSld>
  <p:clrMapOvr>
    <a:masterClrMapping/>
  </p:clrMapOvr>
  <p:transition>
    <p:fade/>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a MAP?</a:t>
            </a:r>
          </a:p>
        </p:txBody>
      </p:sp>
      <p:sp>
        <p:nvSpPr>
          <p:cNvPr id="3" name="Content Placeholder 2"/>
          <p:cNvSpPr>
            <a:spLocks noGrp="1"/>
          </p:cNvSpPr>
          <p:nvPr>
            <p:ph idx="1"/>
          </p:nvPr>
        </p:nvSpPr>
        <p:spPr/>
        <p:txBody>
          <a:bodyPr/>
          <a:lstStyle/>
          <a:p>
            <a:r>
              <a:rPr lang="en-US" u="sng" dirty="0"/>
              <a:t>M</a:t>
            </a:r>
            <a:r>
              <a:rPr lang="en-US" dirty="0"/>
              <a:t>ission</a:t>
            </a:r>
          </a:p>
          <a:p>
            <a:r>
              <a:rPr lang="en-US" u="sng" dirty="0"/>
              <a:t>A</a:t>
            </a:r>
            <a:r>
              <a:rPr lang="en-US" dirty="0"/>
              <a:t>ction </a:t>
            </a:r>
          </a:p>
          <a:p>
            <a:r>
              <a:rPr lang="en-US" u="sng" dirty="0"/>
              <a:t>P</a:t>
            </a:r>
            <a:r>
              <a:rPr lang="en-US" dirty="0"/>
              <a:t>lan</a:t>
            </a:r>
          </a:p>
        </p:txBody>
      </p:sp>
    </p:spTree>
    <p:extLst>
      <p:ext uri="{BB962C8B-B14F-4D97-AF65-F5344CB8AC3E}">
        <p14:creationId xmlns:p14="http://schemas.microsoft.com/office/powerpoint/2010/main" val="2032567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Up Arrow 4"/>
          <p:cNvSpPr/>
          <p:nvPr/>
        </p:nvSpPr>
        <p:spPr>
          <a:xfrm>
            <a:off x="7730282" y="2038141"/>
            <a:ext cx="1324304" cy="3292575"/>
          </a:xfrm>
          <a:prstGeom prst="upArrow">
            <a:avLst/>
          </a:prstGeom>
          <a:solidFill>
            <a:srgbClr val="457CD5">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6994" name="Rectangle 2"/>
          <p:cNvSpPr>
            <a:spLocks noGrp="1" noChangeArrowheads="1"/>
          </p:cNvSpPr>
          <p:nvPr>
            <p:ph type="title"/>
          </p:nvPr>
        </p:nvSpPr>
        <p:spPr>
          <a:xfrm>
            <a:off x="-48093" y="57150"/>
            <a:ext cx="12192000" cy="1255725"/>
          </a:xfrm>
        </p:spPr>
        <p:txBody>
          <a:bodyPr>
            <a:normAutofit/>
          </a:bodyPr>
          <a:lstStyle/>
          <a:p>
            <a:pPr algn="ctr"/>
            <a:r>
              <a:rPr lang="en-US" sz="4800" dirty="0">
                <a:effectLst>
                  <a:outerShdw blurRad="38100" dist="38100" dir="2700000" algn="tl">
                    <a:srgbClr val="000000">
                      <a:alpha val="43137"/>
                    </a:srgbClr>
                  </a:outerShdw>
                </a:effectLst>
              </a:rPr>
              <a:t>The MAP is a Story of Change</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74981" y="1221406"/>
            <a:ext cx="3694922" cy="5412943"/>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6924316" y="5292382"/>
            <a:ext cx="3031599" cy="646331"/>
          </a:xfrm>
          <a:prstGeom prst="rect">
            <a:avLst/>
          </a:prstGeom>
          <a:noFill/>
        </p:spPr>
        <p:txBody>
          <a:bodyPr wrap="none" rtlCol="0">
            <a:spAutoFit/>
          </a:bodyPr>
          <a:lstStyle/>
          <a:p>
            <a:pPr algn="ctr"/>
            <a:r>
              <a:rPr lang="en-US" sz="3600" dirty="0">
                <a:solidFill>
                  <a:schemeClr val="accent6">
                    <a:lumMod val="90000"/>
                    <a:lumOff val="10000"/>
                  </a:schemeClr>
                </a:solidFill>
              </a:rPr>
              <a:t>Core Identity </a:t>
            </a:r>
          </a:p>
        </p:txBody>
      </p:sp>
      <p:sp>
        <p:nvSpPr>
          <p:cNvPr id="7" name="TextBox 6"/>
          <p:cNvSpPr txBox="1"/>
          <p:nvPr/>
        </p:nvSpPr>
        <p:spPr>
          <a:xfrm>
            <a:off x="6128720" y="4152868"/>
            <a:ext cx="4527426" cy="646331"/>
          </a:xfrm>
          <a:prstGeom prst="rect">
            <a:avLst/>
          </a:prstGeom>
          <a:noFill/>
        </p:spPr>
        <p:txBody>
          <a:bodyPr wrap="none" rtlCol="0">
            <a:spAutoFit/>
          </a:bodyPr>
          <a:lstStyle/>
          <a:p>
            <a:pPr algn="ctr"/>
            <a:r>
              <a:rPr lang="en-US" sz="3600" dirty="0">
                <a:solidFill>
                  <a:schemeClr val="accent6">
                    <a:lumMod val="90000"/>
                    <a:lumOff val="10000"/>
                  </a:schemeClr>
                </a:solidFill>
              </a:rPr>
              <a:t>Where are we today?</a:t>
            </a:r>
          </a:p>
        </p:txBody>
      </p:sp>
      <p:sp>
        <p:nvSpPr>
          <p:cNvPr id="8" name="TextBox 7"/>
          <p:cNvSpPr txBox="1"/>
          <p:nvPr/>
        </p:nvSpPr>
        <p:spPr>
          <a:xfrm>
            <a:off x="6047907" y="2772339"/>
            <a:ext cx="4689054" cy="646331"/>
          </a:xfrm>
          <a:prstGeom prst="rect">
            <a:avLst/>
          </a:prstGeom>
          <a:noFill/>
        </p:spPr>
        <p:txBody>
          <a:bodyPr wrap="none" rtlCol="0">
            <a:spAutoFit/>
          </a:bodyPr>
          <a:lstStyle/>
          <a:p>
            <a:pPr algn="ctr"/>
            <a:r>
              <a:rPr lang="en-US" sz="3600" dirty="0">
                <a:solidFill>
                  <a:schemeClr val="accent6">
                    <a:lumMod val="90000"/>
                    <a:lumOff val="10000"/>
                  </a:schemeClr>
                </a:solidFill>
              </a:rPr>
              <a:t>How do we get there?</a:t>
            </a:r>
          </a:p>
        </p:txBody>
      </p:sp>
      <p:sp>
        <p:nvSpPr>
          <p:cNvPr id="9" name="TextBox 8"/>
          <p:cNvSpPr txBox="1"/>
          <p:nvPr/>
        </p:nvSpPr>
        <p:spPr>
          <a:xfrm>
            <a:off x="6124832" y="1245478"/>
            <a:ext cx="4464308" cy="646331"/>
          </a:xfrm>
          <a:prstGeom prst="rect">
            <a:avLst/>
          </a:prstGeom>
          <a:noFill/>
        </p:spPr>
        <p:txBody>
          <a:bodyPr wrap="none" rtlCol="0">
            <a:spAutoFit/>
          </a:bodyPr>
          <a:lstStyle/>
          <a:p>
            <a:pPr algn="ctr"/>
            <a:r>
              <a:rPr lang="en-US" sz="3600" dirty="0">
                <a:solidFill>
                  <a:schemeClr val="accent6">
                    <a:lumMod val="90000"/>
                    <a:lumOff val="10000"/>
                  </a:schemeClr>
                </a:solidFill>
              </a:rPr>
              <a:t>Where are we going?</a:t>
            </a:r>
          </a:p>
        </p:txBody>
      </p:sp>
    </p:spTree>
    <p:extLst>
      <p:ext uri="{BB962C8B-B14F-4D97-AF65-F5344CB8AC3E}">
        <p14:creationId xmlns:p14="http://schemas.microsoft.com/office/powerpoint/2010/main" val="11168286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anim calcmode="lin" valueType="num">
                                      <p:cBhvr>
                                        <p:cTn id="20" dur="500" fill="hold"/>
                                        <p:tgtEl>
                                          <p:spTgt spid="7"/>
                                        </p:tgtEl>
                                        <p:attrNameLst>
                                          <p:attrName>ppt_x</p:attrName>
                                        </p:attrNameLst>
                                      </p:cBhvr>
                                      <p:tavLst>
                                        <p:tav tm="0">
                                          <p:val>
                                            <p:strVal val="#ppt_x"/>
                                          </p:val>
                                        </p:tav>
                                        <p:tav tm="100000">
                                          <p:val>
                                            <p:strVal val="#ppt_x"/>
                                          </p:val>
                                        </p:tav>
                                      </p:tavLst>
                                    </p:anim>
                                    <p:anim calcmode="lin" valueType="num">
                                      <p:cBhvr>
                                        <p:cTn id="21" dur="5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anim calcmode="lin" valueType="num">
                                      <p:cBhvr>
                                        <p:cTn id="26" dur="500" fill="hold"/>
                                        <p:tgtEl>
                                          <p:spTgt spid="8"/>
                                        </p:tgtEl>
                                        <p:attrNameLst>
                                          <p:attrName>ppt_x</p:attrName>
                                        </p:attrNameLst>
                                      </p:cBhvr>
                                      <p:tavLst>
                                        <p:tav tm="0">
                                          <p:val>
                                            <p:strVal val="#ppt_x"/>
                                          </p:val>
                                        </p:tav>
                                        <p:tav tm="100000">
                                          <p:val>
                                            <p:strVal val="#ppt_x"/>
                                          </p:val>
                                        </p:tav>
                                      </p:tavLst>
                                    </p:anim>
                                    <p:anim calcmode="lin" valueType="num">
                                      <p:cBhvr>
                                        <p:cTn id="27" dur="50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anim calcmode="lin" valueType="num">
                                      <p:cBhvr>
                                        <p:cTn id="32" dur="500" fill="hold"/>
                                        <p:tgtEl>
                                          <p:spTgt spid="9"/>
                                        </p:tgtEl>
                                        <p:attrNameLst>
                                          <p:attrName>ppt_x</p:attrName>
                                        </p:attrNameLst>
                                      </p:cBhvr>
                                      <p:tavLst>
                                        <p:tav tm="0">
                                          <p:val>
                                            <p:strVal val="#ppt_x"/>
                                          </p:val>
                                        </p:tav>
                                        <p:tav tm="100000">
                                          <p:val>
                                            <p:strVal val="#ppt_x"/>
                                          </p:val>
                                        </p:tav>
                                      </p:tavLst>
                                    </p:anim>
                                    <p:anim calcmode="lin" valueType="num">
                                      <p:cBhvr>
                                        <p:cTn id="33"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p:bldP spid="7" grpId="0"/>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b="15680"/>
          <a:stretch/>
        </p:blipFill>
        <p:spPr>
          <a:xfrm>
            <a:off x="0" y="0"/>
            <a:ext cx="12197842" cy="6858001"/>
          </a:xfrm>
          <a:prstGeom prst="rect">
            <a:avLst/>
          </a:prstGeom>
        </p:spPr>
      </p:pic>
      <p:sp>
        <p:nvSpPr>
          <p:cNvPr id="4" name="Rectangle 3"/>
          <p:cNvSpPr/>
          <p:nvPr/>
        </p:nvSpPr>
        <p:spPr>
          <a:xfrm>
            <a:off x="842213" y="0"/>
            <a:ext cx="6087979" cy="6858000"/>
          </a:xfrm>
          <a:prstGeom prst="rect">
            <a:avLst/>
          </a:prstGeom>
          <a:gradFill>
            <a:gsLst>
              <a:gs pos="60000">
                <a:schemeClr val="accent1">
                  <a:lumMod val="5000"/>
                  <a:lumOff val="95000"/>
                </a:schemeClr>
              </a:gs>
              <a:gs pos="100000">
                <a:srgbClr val="FFFFFF">
                  <a:alpha val="3922"/>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275" name="Rectangle 2"/>
          <p:cNvSpPr>
            <a:spLocks noGrp="1" noChangeArrowheads="1"/>
          </p:cNvSpPr>
          <p:nvPr>
            <p:ph type="title"/>
          </p:nvPr>
        </p:nvSpPr>
        <p:spPr>
          <a:xfrm>
            <a:off x="838200" y="365125"/>
            <a:ext cx="6091992" cy="1325563"/>
          </a:xfrm>
        </p:spPr>
        <p:txBody>
          <a:bodyPr>
            <a:normAutofit/>
          </a:bodyPr>
          <a:lstStyle/>
          <a:p>
            <a:pPr algn="ctr"/>
            <a:r>
              <a:rPr lang="en-US" sz="4800" dirty="0">
                <a:solidFill>
                  <a:srgbClr val="506294"/>
                </a:solidFill>
                <a:effectLst>
                  <a:outerShdw blurRad="38100" dist="38100" dir="2700000" algn="tl">
                    <a:srgbClr val="000000">
                      <a:alpha val="43137"/>
                    </a:srgbClr>
                  </a:outerShdw>
                </a:effectLst>
                <a:latin typeface="Trebuchet MS" panose="020B0603020202020204" pitchFamily="34" charset="0"/>
              </a:rPr>
              <a:t>Hidden with Christ</a:t>
            </a: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78208" y="5819644"/>
            <a:ext cx="1088138" cy="743714"/>
          </a:xfrm>
          <a:prstGeom prst="rect">
            <a:avLst/>
          </a:prstGeom>
        </p:spPr>
      </p:pic>
      <p:sp>
        <p:nvSpPr>
          <p:cNvPr id="2" name="Rectangle 1"/>
          <p:cNvSpPr/>
          <p:nvPr/>
        </p:nvSpPr>
        <p:spPr>
          <a:xfrm>
            <a:off x="1053195" y="1763738"/>
            <a:ext cx="5666014" cy="4154984"/>
          </a:xfrm>
          <a:prstGeom prst="rect">
            <a:avLst/>
          </a:prstGeom>
        </p:spPr>
        <p:txBody>
          <a:bodyPr wrap="square">
            <a:spAutoFit/>
          </a:bodyPr>
          <a:lstStyle/>
          <a:p>
            <a:r>
              <a:rPr lang="en-US" sz="2400" dirty="0"/>
              <a:t>Since, then, you have been raised with Christ, set your hearts on things above, where Christ is, seated at the right hand of God. </a:t>
            </a:r>
            <a:r>
              <a:rPr lang="en-US" sz="2400" b="1" baseline="30000" dirty="0"/>
              <a:t>2 </a:t>
            </a:r>
            <a:r>
              <a:rPr lang="en-US" sz="2400" dirty="0"/>
              <a:t>Set your minds on things above, not on earthly things. </a:t>
            </a:r>
            <a:r>
              <a:rPr lang="en-US" sz="2400" b="1" baseline="30000" dirty="0"/>
              <a:t>3 </a:t>
            </a:r>
            <a:r>
              <a:rPr lang="en-US" sz="2400" dirty="0"/>
              <a:t>For you died, and your life is now hidden with Christ in God. </a:t>
            </a:r>
            <a:r>
              <a:rPr lang="en-US" sz="2400" b="1" baseline="30000" dirty="0"/>
              <a:t>4 </a:t>
            </a:r>
            <a:r>
              <a:rPr lang="en-US" sz="2400" dirty="0"/>
              <a:t>When Christ, who is your life, appears, then you also will appear with him in glory.</a:t>
            </a:r>
            <a:endParaRPr lang="en-US" sz="3200" dirty="0">
              <a:latin typeface="Trebuchet MS" panose="020B0603020202020204" pitchFamily="34" charset="0"/>
            </a:endParaRPr>
          </a:p>
          <a:p>
            <a:endParaRPr lang="en-US" sz="2400" dirty="0">
              <a:latin typeface="Trebuchet MS" panose="020B0603020202020204" pitchFamily="34" charset="0"/>
            </a:endParaRPr>
          </a:p>
          <a:p>
            <a:pPr algn="r"/>
            <a:r>
              <a:rPr lang="en-US" sz="2400" dirty="0">
                <a:latin typeface="Trebuchet MS" panose="020B0603020202020204" pitchFamily="34" charset="0"/>
              </a:rPr>
              <a:t> </a:t>
            </a:r>
            <a:r>
              <a:rPr lang="en-US" sz="2400" baseline="30000" dirty="0">
                <a:latin typeface="Trebuchet MS" panose="020B0603020202020204" pitchFamily="34" charset="0"/>
              </a:rPr>
              <a:t>NIV</a:t>
            </a:r>
            <a:r>
              <a:rPr lang="en-US" sz="2400" dirty="0">
                <a:latin typeface="Trebuchet MS" panose="020B0603020202020204" pitchFamily="34" charset="0"/>
              </a:rPr>
              <a:t> Colossians 3:1-4</a:t>
            </a:r>
          </a:p>
        </p:txBody>
      </p:sp>
    </p:spTree>
    <p:extLst>
      <p:ext uri="{BB962C8B-B14F-4D97-AF65-F5344CB8AC3E}">
        <p14:creationId xmlns:p14="http://schemas.microsoft.com/office/powerpoint/2010/main" val="2765863803"/>
      </p:ext>
    </p:extLst>
  </p:cSld>
  <p:clrMapOvr>
    <a:masterClrMapping/>
  </p:clrMapOvr>
  <p:transition>
    <p:fade/>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5750724" y="5569254"/>
            <a:ext cx="4868640" cy="1200329"/>
          </a:xfrm>
          <a:prstGeom prst="rect">
            <a:avLst/>
          </a:prstGeom>
          <a:noFill/>
        </p:spPr>
        <p:txBody>
          <a:bodyPr wrap="none" rtlCol="0">
            <a:spAutoFit/>
          </a:bodyPr>
          <a:lstStyle/>
          <a:p>
            <a:r>
              <a:rPr lang="en-US" sz="3600" dirty="0"/>
              <a:t>What is too important </a:t>
            </a:r>
            <a:br>
              <a:rPr lang="en-US" sz="3600" dirty="0"/>
            </a:br>
            <a:r>
              <a:rPr lang="en-US" sz="3600" dirty="0"/>
              <a:t>to compromise?</a:t>
            </a:r>
          </a:p>
        </p:txBody>
      </p:sp>
      <p:sp>
        <p:nvSpPr>
          <p:cNvPr id="11" name="TextBox 10"/>
          <p:cNvSpPr txBox="1"/>
          <p:nvPr/>
        </p:nvSpPr>
        <p:spPr>
          <a:xfrm>
            <a:off x="5750724" y="4745564"/>
            <a:ext cx="5840060" cy="646331"/>
          </a:xfrm>
          <a:prstGeom prst="rect">
            <a:avLst/>
          </a:prstGeom>
          <a:noFill/>
        </p:spPr>
        <p:txBody>
          <a:bodyPr wrap="none" rtlCol="0">
            <a:spAutoFit/>
          </a:bodyPr>
          <a:lstStyle/>
          <a:p>
            <a:r>
              <a:rPr lang="en-US" sz="3600" dirty="0"/>
              <a:t>Why do we exist (purpose)?</a:t>
            </a:r>
          </a:p>
        </p:txBody>
      </p:sp>
      <p:sp>
        <p:nvSpPr>
          <p:cNvPr id="12" name="TextBox 11"/>
          <p:cNvSpPr txBox="1"/>
          <p:nvPr/>
        </p:nvSpPr>
        <p:spPr>
          <a:xfrm>
            <a:off x="5750724" y="3797111"/>
            <a:ext cx="5724644" cy="646331"/>
          </a:xfrm>
          <a:prstGeom prst="rect">
            <a:avLst/>
          </a:prstGeom>
          <a:noFill/>
        </p:spPr>
        <p:txBody>
          <a:bodyPr wrap="none" rtlCol="0">
            <a:spAutoFit/>
          </a:bodyPr>
          <a:lstStyle/>
          <a:p>
            <a:r>
              <a:rPr lang="en-US" sz="3600" dirty="0"/>
              <a:t>Where are we now…really?</a:t>
            </a:r>
          </a:p>
        </p:txBody>
      </p:sp>
      <p:sp>
        <p:nvSpPr>
          <p:cNvPr id="13" name="TextBox 12"/>
          <p:cNvSpPr txBox="1"/>
          <p:nvPr/>
        </p:nvSpPr>
        <p:spPr>
          <a:xfrm>
            <a:off x="5750724" y="2333188"/>
            <a:ext cx="5070619" cy="646331"/>
          </a:xfrm>
          <a:prstGeom prst="rect">
            <a:avLst/>
          </a:prstGeom>
          <a:noFill/>
        </p:spPr>
        <p:txBody>
          <a:bodyPr wrap="none" rtlCol="0">
            <a:spAutoFit/>
          </a:bodyPr>
          <a:lstStyle/>
          <a:p>
            <a:r>
              <a:rPr lang="en-US" sz="3600" dirty="0"/>
              <a:t>How will we get there?</a:t>
            </a:r>
          </a:p>
        </p:txBody>
      </p:sp>
      <p:sp>
        <p:nvSpPr>
          <p:cNvPr id="14" name="TextBox 13"/>
          <p:cNvSpPr txBox="1"/>
          <p:nvPr/>
        </p:nvSpPr>
        <p:spPr>
          <a:xfrm>
            <a:off x="5750724" y="584230"/>
            <a:ext cx="5317481" cy="646331"/>
          </a:xfrm>
          <a:prstGeom prst="rect">
            <a:avLst/>
          </a:prstGeom>
          <a:noFill/>
        </p:spPr>
        <p:txBody>
          <a:bodyPr wrap="none" rtlCol="0">
            <a:spAutoFit/>
          </a:bodyPr>
          <a:lstStyle/>
          <a:p>
            <a:r>
              <a:rPr lang="en-US" sz="3600" dirty="0"/>
              <a:t>Where is God leading us?</a:t>
            </a: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9209" y="212553"/>
            <a:ext cx="4404834" cy="645294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570949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4BAD5C1-22FC-0D44-B76E-54CB30EA2D93}"/>
              </a:ext>
            </a:extLst>
          </p:cNvPr>
          <p:cNvSpPr>
            <a:spLocks noGrp="1"/>
          </p:cNvSpPr>
          <p:nvPr>
            <p:ph idx="1"/>
          </p:nvPr>
        </p:nvSpPr>
        <p:spPr>
          <a:xfrm>
            <a:off x="423333" y="491067"/>
            <a:ext cx="7095067" cy="5685896"/>
          </a:xfrm>
        </p:spPr>
        <p:txBody>
          <a:bodyPr>
            <a:normAutofit/>
          </a:bodyPr>
          <a:lstStyle/>
          <a:p>
            <a:pPr algn="ctr"/>
            <a:r>
              <a:rPr lang="en-US" sz="5400" dirty="0"/>
              <a:t>“…leadership is learned in the doing and by reflecting on the doing.”</a:t>
            </a:r>
            <a:r>
              <a:rPr lang="en-US" sz="8000" dirty="0"/>
              <a:t> </a:t>
            </a:r>
          </a:p>
          <a:p>
            <a:pPr algn="ctr"/>
            <a:r>
              <a:rPr lang="en-US" sz="6000" b="1" dirty="0"/>
              <a:t>- </a:t>
            </a:r>
            <a:r>
              <a:rPr lang="en-US" sz="4400" b="1" dirty="0"/>
              <a:t>Tod Bolsinger</a:t>
            </a:r>
            <a:endParaRPr lang="en-US" sz="4400" dirty="0"/>
          </a:p>
        </p:txBody>
      </p:sp>
      <p:pic>
        <p:nvPicPr>
          <p:cNvPr id="4" name="Picture Placeholder 2" descr="Canoeing The Mountains Cover.jpg"/>
          <p:cNvPicPr>
            <a:picLocks noChangeAspect="1"/>
          </p:cNvPicPr>
          <p:nvPr/>
        </p:nvPicPr>
        <p:blipFill>
          <a:blip r:embed="rId3">
            <a:extLst>
              <a:ext uri="{28A0092B-C50C-407E-A947-70E740481C1C}">
                <a14:useLocalDpi xmlns:a14="http://schemas.microsoft.com/office/drawing/2010/main" val="0"/>
              </a:ext>
            </a:extLst>
          </a:blip>
          <a:srcRect l="-39629" r="-39629"/>
          <a:stretch>
            <a:fillRect/>
          </a:stretch>
        </p:blipFill>
        <p:spPr>
          <a:xfrm>
            <a:off x="5850448" y="239565"/>
            <a:ext cx="7679267" cy="6419421"/>
          </a:xfrm>
          <a:prstGeom prst="rect">
            <a:avLst/>
          </a:prstGeom>
        </p:spPr>
      </p:pic>
    </p:spTree>
    <p:extLst>
      <p:ext uri="{BB962C8B-B14F-4D97-AF65-F5344CB8AC3E}">
        <p14:creationId xmlns:p14="http://schemas.microsoft.com/office/powerpoint/2010/main" val="4077580822"/>
      </p:ext>
    </p:extLst>
  </p:cSld>
  <p:clrMapOvr>
    <a:masterClrMapping/>
  </p:clrMapOvr>
  <p:transition>
    <p:fade/>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5745" y="-193664"/>
            <a:ext cx="10986655" cy="1325563"/>
          </a:xfrm>
        </p:spPr>
        <p:txBody>
          <a:bodyPr>
            <a:normAutofit fontScale="90000"/>
          </a:bodyPr>
          <a:lstStyle/>
          <a:p>
            <a:r>
              <a:rPr lang="en-US" dirty="0"/>
              <a:t>RAD: Discernment &amp; Sanctification</a:t>
            </a:r>
          </a:p>
        </p:txBody>
      </p:sp>
      <p:graphicFrame>
        <p:nvGraphicFramePr>
          <p:cNvPr id="3" name="Diagram 2"/>
          <p:cNvGraphicFramePr/>
          <p:nvPr/>
        </p:nvGraphicFramePr>
        <p:xfrm>
          <a:off x="0" y="457200"/>
          <a:ext cx="11785600" cy="5562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711200" y="5581476"/>
            <a:ext cx="10871200" cy="1200329"/>
          </a:xfrm>
          <a:prstGeom prst="rect">
            <a:avLst/>
          </a:prstGeom>
          <a:noFill/>
        </p:spPr>
        <p:txBody>
          <a:bodyPr wrap="square" rtlCol="0">
            <a:spAutoFit/>
          </a:bodyPr>
          <a:lstStyle/>
          <a:p>
            <a:pPr algn="ctr"/>
            <a:r>
              <a:rPr lang="en-US" sz="3600" b="1" dirty="0">
                <a:solidFill>
                  <a:srgbClr val="506294"/>
                </a:solidFill>
              </a:rPr>
              <a:t>Getting it “right” is secondary to getting started and continual improvement! </a:t>
            </a:r>
          </a:p>
        </p:txBody>
      </p:sp>
    </p:spTree>
    <p:extLst>
      <p:ext uri="{BB962C8B-B14F-4D97-AF65-F5344CB8AC3E}">
        <p14:creationId xmlns:p14="http://schemas.microsoft.com/office/powerpoint/2010/main" val="2276291547"/>
      </p:ext>
    </p:extLst>
  </p:cSld>
  <p:clrMapOvr>
    <a:masterClrMapping/>
  </p:clrMapOvr>
  <p:transition spd="med">
    <p:wipe dir="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9EFCFF-E433-0C46-A26E-74A9DEEEBA8D}"/>
              </a:ext>
            </a:extLst>
          </p:cNvPr>
          <p:cNvSpPr>
            <a:spLocks noGrp="1"/>
          </p:cNvSpPr>
          <p:nvPr>
            <p:ph type="title"/>
          </p:nvPr>
        </p:nvSpPr>
        <p:spPr/>
        <p:txBody>
          <a:bodyPr/>
          <a:lstStyle/>
          <a:p>
            <a:r>
              <a:rPr lang="en-US" dirty="0"/>
              <a:t>PSD Fruit</a:t>
            </a:r>
          </a:p>
        </p:txBody>
      </p:sp>
      <p:sp>
        <p:nvSpPr>
          <p:cNvPr id="3" name="Content Placeholder 2">
            <a:extLst>
              <a:ext uri="{FF2B5EF4-FFF2-40B4-BE49-F238E27FC236}">
                <a16:creationId xmlns:a16="http://schemas.microsoft.com/office/drawing/2014/main" id="{83ED37C7-E65D-3248-AE7B-BBD0A91C9BED}"/>
              </a:ext>
            </a:extLst>
          </p:cNvPr>
          <p:cNvSpPr>
            <a:spLocks noGrp="1"/>
          </p:cNvSpPr>
          <p:nvPr>
            <p:ph idx="1"/>
          </p:nvPr>
        </p:nvSpPr>
        <p:spPr>
          <a:xfrm>
            <a:off x="838199" y="1825625"/>
            <a:ext cx="10777151" cy="4351338"/>
          </a:xfrm>
        </p:spPr>
        <p:txBody>
          <a:bodyPr/>
          <a:lstStyle/>
          <a:p>
            <a:r>
              <a:rPr lang="en-US" dirty="0"/>
              <a:t>What is the fruit? Maturing/Growing in:</a:t>
            </a:r>
          </a:p>
          <a:p>
            <a:r>
              <a:rPr lang="en-US" dirty="0"/>
              <a:t>	</a:t>
            </a:r>
            <a:r>
              <a:rPr lang="en-US" i="1" dirty="0"/>
              <a:t>Spiritual Health</a:t>
            </a:r>
          </a:p>
          <a:p>
            <a:pPr marL="1714500" lvl="2" indent="-571500">
              <a:buFont typeface="Arial" panose="020B0604020202020204" pitchFamily="34" charset="0"/>
              <a:buChar char="•"/>
            </a:pPr>
            <a:r>
              <a:rPr lang="en-US" sz="2400" i="1" dirty="0"/>
              <a:t>Holy Spirit show me one way I can abide more deeply in Jesus</a:t>
            </a:r>
          </a:p>
          <a:p>
            <a:r>
              <a:rPr lang="en-US" i="1" dirty="0"/>
              <a:t>	Relational Health</a:t>
            </a:r>
          </a:p>
          <a:p>
            <a:pPr marL="1714500" lvl="2" indent="-571500">
              <a:buFont typeface="Arial" panose="020B0604020202020204" pitchFamily="34" charset="0"/>
              <a:buChar char="•"/>
            </a:pPr>
            <a:r>
              <a:rPr lang="en-US" sz="2400" i="1" dirty="0"/>
              <a:t>Show me 1 relationship where I can bear the Spirit’s fruit more</a:t>
            </a:r>
          </a:p>
          <a:p>
            <a:r>
              <a:rPr lang="en-US" i="1" dirty="0"/>
              <a:t>	Missional Health</a:t>
            </a:r>
          </a:p>
          <a:p>
            <a:pPr marL="1714500" lvl="2" indent="-571500">
              <a:buFont typeface="Arial" panose="020B0604020202020204" pitchFamily="34" charset="0"/>
              <a:buChar char="•"/>
            </a:pPr>
            <a:r>
              <a:rPr lang="en-US" sz="2400" i="1" dirty="0"/>
              <a:t>Holy Spirit show me one way I can join Jesus in mission</a:t>
            </a:r>
          </a:p>
          <a:p>
            <a:endParaRPr lang="en-US" dirty="0"/>
          </a:p>
          <a:p>
            <a:endParaRPr lang="en-US" dirty="0"/>
          </a:p>
        </p:txBody>
      </p:sp>
      <p:pic>
        <p:nvPicPr>
          <p:cNvPr id="4" name="Picture 3">
            <a:extLst>
              <a:ext uri="{FF2B5EF4-FFF2-40B4-BE49-F238E27FC236}">
                <a16:creationId xmlns:a16="http://schemas.microsoft.com/office/drawing/2014/main" id="{47E4F1F2-7F1A-BF4B-A16B-62E5B1E54D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99030" y="199115"/>
            <a:ext cx="1668379" cy="2584471"/>
          </a:xfrm>
          <a:prstGeom prst="rect">
            <a:avLst/>
          </a:prstGeom>
        </p:spPr>
      </p:pic>
    </p:spTree>
    <p:extLst>
      <p:ext uri="{BB962C8B-B14F-4D97-AF65-F5344CB8AC3E}">
        <p14:creationId xmlns:p14="http://schemas.microsoft.com/office/powerpoint/2010/main" val="609978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 Types of Accountability</a:t>
            </a:r>
          </a:p>
        </p:txBody>
      </p:sp>
      <p:sp>
        <p:nvSpPr>
          <p:cNvPr id="3" name="Content Placeholder 2"/>
          <p:cNvSpPr>
            <a:spLocks noGrp="1"/>
          </p:cNvSpPr>
          <p:nvPr>
            <p:ph idx="1"/>
          </p:nvPr>
        </p:nvSpPr>
        <p:spPr/>
        <p:txBody>
          <a:bodyPr>
            <a:normAutofit fontScale="92500" lnSpcReduction="10000"/>
          </a:bodyPr>
          <a:lstStyle/>
          <a:p>
            <a:pPr marL="742950" indent="-742950">
              <a:buFont typeface="+mj-lt"/>
              <a:buAutoNum type="arabicPeriod"/>
            </a:pPr>
            <a:r>
              <a:rPr lang="en-US" sz="5400" dirty="0">
                <a:solidFill>
                  <a:schemeClr val="bg1">
                    <a:lumMod val="65000"/>
                  </a:schemeClr>
                </a:solidFill>
              </a:rPr>
              <a:t>Formational</a:t>
            </a:r>
          </a:p>
          <a:p>
            <a:pPr marL="1428750" lvl="1" indent="-742950"/>
            <a:r>
              <a:rPr lang="en-US" sz="3800" dirty="0">
                <a:solidFill>
                  <a:schemeClr val="bg1">
                    <a:lumMod val="65000"/>
                  </a:schemeClr>
                </a:solidFill>
              </a:rPr>
              <a:t>How is it with your soul? (abiding)</a:t>
            </a:r>
          </a:p>
          <a:p>
            <a:pPr marL="742950" indent="-742950">
              <a:buFont typeface="+mj-lt"/>
              <a:buAutoNum type="arabicPeriod"/>
            </a:pPr>
            <a:r>
              <a:rPr lang="en-US" sz="5400" dirty="0">
                <a:solidFill>
                  <a:schemeClr val="bg1">
                    <a:lumMod val="65000"/>
                  </a:schemeClr>
                </a:solidFill>
              </a:rPr>
              <a:t>Relational</a:t>
            </a:r>
          </a:p>
          <a:p>
            <a:pPr marL="1428750" lvl="1" indent="-742950"/>
            <a:r>
              <a:rPr lang="en-US" sz="3800" dirty="0">
                <a:solidFill>
                  <a:schemeClr val="bg1">
                    <a:lumMod val="65000"/>
                  </a:schemeClr>
                </a:solidFill>
              </a:rPr>
              <a:t>How healthy are our relationships? (covenant)</a:t>
            </a:r>
          </a:p>
          <a:p>
            <a:pPr marL="742950" indent="-742950">
              <a:buFont typeface="+mj-lt"/>
              <a:buAutoNum type="arabicPeriod"/>
            </a:pPr>
            <a:r>
              <a:rPr lang="en-US" sz="5400" dirty="0"/>
              <a:t>Missional</a:t>
            </a:r>
          </a:p>
          <a:p>
            <a:pPr marL="1428750" lvl="1" indent="-742950"/>
            <a:r>
              <a:rPr lang="en-US" sz="3800" dirty="0"/>
              <a:t>How is it with our mission? (MAPs &amp; RAD)</a:t>
            </a:r>
          </a:p>
        </p:txBody>
      </p:sp>
    </p:spTree>
    <p:extLst>
      <p:ext uri="{BB962C8B-B14F-4D97-AF65-F5344CB8AC3E}">
        <p14:creationId xmlns:p14="http://schemas.microsoft.com/office/powerpoint/2010/main" val="704836757"/>
      </p:ext>
    </p:extLst>
  </p:cSld>
  <p:clrMapOvr>
    <a:masterClrMapping/>
  </p:clrMapOvr>
  <p:transition>
    <p:fade/>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A530A7-D2FE-1540-A1FA-7D5594800D49}"/>
              </a:ext>
            </a:extLst>
          </p:cNvPr>
          <p:cNvSpPr>
            <a:spLocks noGrp="1"/>
          </p:cNvSpPr>
          <p:nvPr>
            <p:ph type="title"/>
          </p:nvPr>
        </p:nvSpPr>
        <p:spPr/>
        <p:txBody>
          <a:bodyPr/>
          <a:lstStyle/>
          <a:p>
            <a:pPr algn="ctr"/>
            <a:r>
              <a:rPr lang="en-US" dirty="0"/>
              <a:t>From </a:t>
            </a:r>
            <a:r>
              <a:rPr lang="en-US" dirty="0">
                <a:sym typeface="Wingdings" pitchFamily="2" charset="2"/>
              </a:rPr>
              <a:t> Through  To</a:t>
            </a:r>
            <a:endParaRPr lang="en-US" dirty="0"/>
          </a:p>
        </p:txBody>
      </p:sp>
      <p:pic>
        <p:nvPicPr>
          <p:cNvPr id="9" name="Content Placeholder 8">
            <a:extLst>
              <a:ext uri="{FF2B5EF4-FFF2-40B4-BE49-F238E27FC236}">
                <a16:creationId xmlns:a16="http://schemas.microsoft.com/office/drawing/2014/main" id="{AFBB0B7F-72E6-EA47-86AC-9D28E960FD1D}"/>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9" r="-9" b="1476"/>
          <a:stretch/>
        </p:blipFill>
        <p:spPr>
          <a:xfrm>
            <a:off x="294502" y="1826570"/>
            <a:ext cx="5975178" cy="3585690"/>
          </a:xfrm>
        </p:spPr>
      </p:pic>
      <p:pic>
        <p:nvPicPr>
          <p:cNvPr id="13" name="Picture 12">
            <a:extLst>
              <a:ext uri="{FF2B5EF4-FFF2-40B4-BE49-F238E27FC236}">
                <a16:creationId xmlns:a16="http://schemas.microsoft.com/office/drawing/2014/main" id="{4B71A027-89AB-C449-B9EC-38BBEB596C10}"/>
              </a:ext>
            </a:extLst>
          </p:cNvPr>
          <p:cNvPicPr>
            <a:picLocks noChangeAspect="1"/>
          </p:cNvPicPr>
          <p:nvPr/>
        </p:nvPicPr>
        <p:blipFill rotWithShape="1">
          <a:blip r:embed="rId3">
            <a:extLst>
              <a:ext uri="{28A0092B-C50C-407E-A947-70E740481C1C}">
                <a14:useLocalDpi xmlns:a14="http://schemas.microsoft.com/office/drawing/2010/main" val="0"/>
              </a:ext>
            </a:extLst>
          </a:blip>
          <a:srcRect l="1081" t="2070" r="772" b="1203"/>
          <a:stretch/>
        </p:blipFill>
        <p:spPr>
          <a:xfrm>
            <a:off x="6398490" y="2340747"/>
            <a:ext cx="5543040" cy="2414630"/>
          </a:xfrm>
          <a:prstGeom prst="rect">
            <a:avLst/>
          </a:prstGeom>
        </p:spPr>
      </p:pic>
    </p:spTree>
    <p:extLst>
      <p:ext uri="{BB962C8B-B14F-4D97-AF65-F5344CB8AC3E}">
        <p14:creationId xmlns:p14="http://schemas.microsoft.com/office/powerpoint/2010/main" val="1127955081"/>
      </p:ext>
    </p:extLst>
  </p:cSld>
  <p:clrMapOvr>
    <a:masterClrMapping/>
  </p:clrMapOvr>
  <p:transition>
    <p:fade/>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CE0D67-9CB8-5842-8205-3B12BF5C2031}"/>
              </a:ext>
            </a:extLst>
          </p:cNvPr>
          <p:cNvSpPr>
            <a:spLocks noGrp="1"/>
          </p:cNvSpPr>
          <p:nvPr>
            <p:ph type="title"/>
          </p:nvPr>
        </p:nvSpPr>
        <p:spPr>
          <a:xfrm>
            <a:off x="838200" y="686400"/>
            <a:ext cx="4697627" cy="1325563"/>
          </a:xfrm>
        </p:spPr>
        <p:txBody>
          <a:bodyPr>
            <a:normAutofit fontScale="90000"/>
          </a:bodyPr>
          <a:lstStyle/>
          <a:p>
            <a:pPr algn="ctr"/>
            <a:r>
              <a:rPr lang="en-US" dirty="0"/>
              <a:t>Developing Fruitful Processes</a:t>
            </a:r>
          </a:p>
        </p:txBody>
      </p:sp>
      <p:pic>
        <p:nvPicPr>
          <p:cNvPr id="5" name="Content Placeholder 4">
            <a:extLst>
              <a:ext uri="{FF2B5EF4-FFF2-40B4-BE49-F238E27FC236}">
                <a16:creationId xmlns:a16="http://schemas.microsoft.com/office/drawing/2014/main" id="{3F265326-D701-6647-9C4D-C14EAFF4160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906530" y="9354"/>
            <a:ext cx="5301048" cy="6874798"/>
          </a:xfrm>
        </p:spPr>
      </p:pic>
      <p:pic>
        <p:nvPicPr>
          <p:cNvPr id="6" name="Picture 5">
            <a:extLst>
              <a:ext uri="{FF2B5EF4-FFF2-40B4-BE49-F238E27FC236}">
                <a16:creationId xmlns:a16="http://schemas.microsoft.com/office/drawing/2014/main" id="{6FFC1633-73A6-1B40-9F1F-A9159BC1CBE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5716" y="2893686"/>
            <a:ext cx="2109948" cy="2705064"/>
          </a:xfrm>
          <a:prstGeom prst="rect">
            <a:avLst/>
          </a:prstGeom>
          <a:gradFill>
            <a:gsLst>
              <a:gs pos="98000">
                <a:srgbClr val="ACBCE7"/>
              </a:gs>
              <a:gs pos="28000">
                <a:srgbClr val="D7DFF3"/>
              </a:gs>
            </a:gsLst>
            <a:path path="circle">
              <a:fillToRect l="50000" t="50000" r="50000" b="50000"/>
            </a:path>
          </a:gradFill>
        </p:spPr>
      </p:pic>
      <p:pic>
        <p:nvPicPr>
          <p:cNvPr id="7" name="Picture 6">
            <a:extLst>
              <a:ext uri="{FF2B5EF4-FFF2-40B4-BE49-F238E27FC236}">
                <a16:creationId xmlns:a16="http://schemas.microsoft.com/office/drawing/2014/main" id="{623B136E-87A3-1941-878B-5130FD2CA89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86367" y="3431205"/>
            <a:ext cx="2305099" cy="1684369"/>
          </a:xfrm>
          <a:prstGeom prst="rect">
            <a:avLst/>
          </a:prstGeom>
        </p:spPr>
      </p:pic>
    </p:spTree>
    <p:extLst>
      <p:ext uri="{BB962C8B-B14F-4D97-AF65-F5344CB8AC3E}">
        <p14:creationId xmlns:p14="http://schemas.microsoft.com/office/powerpoint/2010/main" val="2163459799"/>
      </p:ext>
    </p:extLst>
  </p:cSld>
  <p:clrMapOvr>
    <a:masterClrMapping/>
  </p:clrMapOvr>
  <p:transition>
    <p:fade/>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Content Placeholder 16">
            <a:extLst>
              <a:ext uri="{FF2B5EF4-FFF2-40B4-BE49-F238E27FC236}">
                <a16:creationId xmlns:a16="http://schemas.microsoft.com/office/drawing/2014/main" id="{2EB67963-1476-E849-9881-5BF8EF6778E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716310" y="201381"/>
            <a:ext cx="4991502" cy="6553200"/>
          </a:xfrm>
        </p:spPr>
      </p:pic>
      <p:pic>
        <p:nvPicPr>
          <p:cNvPr id="4" name="Picture 3">
            <a:extLst>
              <a:ext uri="{FF2B5EF4-FFF2-40B4-BE49-F238E27FC236}">
                <a16:creationId xmlns:a16="http://schemas.microsoft.com/office/drawing/2014/main" id="{C95586F1-E3AE-EE41-B1E2-25CA829980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9155" y="-384672"/>
            <a:ext cx="9630038" cy="7383030"/>
          </a:xfrm>
          <a:prstGeom prst="rect">
            <a:avLst/>
          </a:prstGeom>
        </p:spPr>
      </p:pic>
    </p:spTree>
    <p:extLst>
      <p:ext uri="{BB962C8B-B14F-4D97-AF65-F5344CB8AC3E}">
        <p14:creationId xmlns:p14="http://schemas.microsoft.com/office/powerpoint/2010/main" val="1969056920"/>
      </p:ext>
    </p:extLst>
  </p:cSld>
  <p:clrMapOvr>
    <a:masterClrMapping/>
  </p:clrMapOvr>
  <p:transition>
    <p:fade/>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FE1DB8-BAE9-6B4D-9C39-E513B6E5BB67}"/>
              </a:ext>
            </a:extLst>
          </p:cNvPr>
          <p:cNvSpPr>
            <a:spLocks noGrp="1"/>
          </p:cNvSpPr>
          <p:nvPr>
            <p:ph type="title"/>
          </p:nvPr>
        </p:nvSpPr>
        <p:spPr/>
        <p:txBody>
          <a:bodyPr/>
          <a:lstStyle/>
          <a:p>
            <a:endParaRPr lang="en-US"/>
          </a:p>
        </p:txBody>
      </p:sp>
      <p:pic>
        <p:nvPicPr>
          <p:cNvPr id="6" name="Content Placeholder 5">
            <a:extLst>
              <a:ext uri="{FF2B5EF4-FFF2-40B4-BE49-F238E27FC236}">
                <a16:creationId xmlns:a16="http://schemas.microsoft.com/office/drawing/2014/main" id="{12619E4F-258C-DB48-8F60-927F70581F7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3874" y="386785"/>
            <a:ext cx="4229423" cy="5443305"/>
          </a:xfrm>
        </p:spPr>
      </p:pic>
      <p:pic>
        <p:nvPicPr>
          <p:cNvPr id="4" name="Picture 3">
            <a:extLst>
              <a:ext uri="{FF2B5EF4-FFF2-40B4-BE49-F238E27FC236}">
                <a16:creationId xmlns:a16="http://schemas.microsoft.com/office/drawing/2014/main" id="{1D5A4127-4596-2443-B81B-1797D02FFF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51972" y="541729"/>
            <a:ext cx="6897862" cy="5288361"/>
          </a:xfrm>
          <a:prstGeom prst="rect">
            <a:avLst/>
          </a:prstGeom>
        </p:spPr>
      </p:pic>
      <p:pic>
        <p:nvPicPr>
          <p:cNvPr id="5" name="Picture 4">
            <a:extLst>
              <a:ext uri="{FF2B5EF4-FFF2-40B4-BE49-F238E27FC236}">
                <a16:creationId xmlns:a16="http://schemas.microsoft.com/office/drawing/2014/main" id="{7C11CFDC-D7A0-5340-923C-527BAFD4DD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40282" y="1027910"/>
            <a:ext cx="4911436" cy="4911436"/>
          </a:xfrm>
          <a:prstGeom prst="rect">
            <a:avLst/>
          </a:prstGeom>
        </p:spPr>
      </p:pic>
    </p:spTree>
    <p:extLst>
      <p:ext uri="{BB962C8B-B14F-4D97-AF65-F5344CB8AC3E}">
        <p14:creationId xmlns:p14="http://schemas.microsoft.com/office/powerpoint/2010/main" val="2737889434"/>
      </p:ext>
    </p:extLst>
  </p:cSld>
  <p:clrMapOvr>
    <a:masterClrMapping/>
  </p:clrMapOvr>
  <p:transition>
    <p:fade/>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E6B32CF-7566-944B-A224-01C162DE9673}"/>
              </a:ext>
            </a:extLst>
          </p:cNvPr>
          <p:cNvSpPr>
            <a:spLocks noGrp="1"/>
          </p:cNvSpPr>
          <p:nvPr>
            <p:ph type="title"/>
          </p:nvPr>
        </p:nvSpPr>
        <p:spPr/>
        <p:txBody>
          <a:bodyPr/>
          <a:lstStyle/>
          <a:p>
            <a:endParaRPr lang="en-US"/>
          </a:p>
        </p:txBody>
      </p:sp>
      <p:pic>
        <p:nvPicPr>
          <p:cNvPr id="8" name="Picture 7">
            <a:extLst>
              <a:ext uri="{FF2B5EF4-FFF2-40B4-BE49-F238E27FC236}">
                <a16:creationId xmlns:a16="http://schemas.microsoft.com/office/drawing/2014/main" id="{6FD48C75-2245-8E4D-A97D-0CC17BC7ED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4182" y="365130"/>
            <a:ext cx="5792101" cy="3680398"/>
          </a:xfrm>
          <a:prstGeom prst="rect">
            <a:avLst/>
          </a:prstGeom>
        </p:spPr>
      </p:pic>
      <p:pic>
        <p:nvPicPr>
          <p:cNvPr id="10" name="Picture 9">
            <a:extLst>
              <a:ext uri="{FF2B5EF4-FFF2-40B4-BE49-F238E27FC236}">
                <a16:creationId xmlns:a16="http://schemas.microsoft.com/office/drawing/2014/main" id="{BE180C90-631F-544D-8A70-1EBAFD510B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46283" y="931171"/>
            <a:ext cx="5561699" cy="5561699"/>
          </a:xfrm>
          <a:prstGeom prst="rect">
            <a:avLst/>
          </a:prstGeom>
        </p:spPr>
      </p:pic>
    </p:spTree>
    <p:extLst>
      <p:ext uri="{BB962C8B-B14F-4D97-AF65-F5344CB8AC3E}">
        <p14:creationId xmlns:p14="http://schemas.microsoft.com/office/powerpoint/2010/main" val="691969584"/>
      </p:ext>
    </p:extLst>
  </p:cSld>
  <p:clrMapOvr>
    <a:masterClrMapping/>
  </p:clrMapOvr>
  <p:transition>
    <p:fade/>
  </p:transition>
</p:sld>
</file>

<file path=ppt/theme/theme1.xml><?xml version="1.0" encoding="utf-8"?>
<a:theme xmlns:a="http://schemas.openxmlformats.org/drawingml/2006/main" name="SLI Foundation Theme">
  <a:themeElements>
    <a:clrScheme name="SLI Build">
      <a:dk1>
        <a:srgbClr val="506294"/>
      </a:dk1>
      <a:lt1>
        <a:srgbClr val="FFFFFF"/>
      </a:lt1>
      <a:dk2>
        <a:srgbClr val="506294"/>
      </a:dk2>
      <a:lt2>
        <a:srgbClr val="FFFFFF"/>
      </a:lt2>
      <a:accent1>
        <a:srgbClr val="506294"/>
      </a:accent1>
      <a:accent2>
        <a:srgbClr val="FFFFFF"/>
      </a:accent2>
      <a:accent3>
        <a:srgbClr val="8B92A6"/>
      </a:accent3>
      <a:accent4>
        <a:srgbClr val="7995E0"/>
      </a:accent4>
      <a:accent5>
        <a:srgbClr val="344061"/>
      </a:accent5>
      <a:accent6>
        <a:srgbClr val="0A172C"/>
      </a:accent6>
      <a:hlink>
        <a:srgbClr val="39407F"/>
      </a:hlink>
      <a:folHlink>
        <a:srgbClr val="131E7F"/>
      </a:folHlink>
    </a:clrScheme>
    <a:fontScheme name="Trebuchet">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LI Foundation Theme" id="{E3BC922A-8E6D-45C6-A05D-D671219FB9E9}" vid="{22342433-BF5B-43C7-B661-43ADCF01D1D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 Foundation Theme</Template>
  <TotalTime>16552</TotalTime>
  <Words>22579</Words>
  <Application>Microsoft Macintosh PowerPoint</Application>
  <PresentationFormat>Widescreen</PresentationFormat>
  <Paragraphs>1886</Paragraphs>
  <Slides>125</Slides>
  <Notes>95</Notes>
  <HiddenSlides>1</HiddenSlides>
  <MMClips>4</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125</vt:i4>
      </vt:variant>
    </vt:vector>
  </HeadingPairs>
  <TitlesOfParts>
    <vt:vector size="137" baseType="lpstr">
      <vt:lpstr>Agency FB</vt:lpstr>
      <vt:lpstr>Arial</vt:lpstr>
      <vt:lpstr>Calibri</vt:lpstr>
      <vt:lpstr>Courier New</vt:lpstr>
      <vt:lpstr>Garamond</vt:lpstr>
      <vt:lpstr>Lucida Bright</vt:lpstr>
      <vt:lpstr>Noto Sans Symbols</vt:lpstr>
      <vt:lpstr>Times New Roman</vt:lpstr>
      <vt:lpstr>Trebuchet MS</vt:lpstr>
      <vt:lpstr>Verdana</vt:lpstr>
      <vt:lpstr>Wingdings</vt:lpstr>
      <vt:lpstr>SLI Foundation Theme</vt:lpstr>
      <vt:lpstr>PowerPoint Presentation</vt:lpstr>
      <vt:lpstr>Refresh 2025</vt:lpstr>
      <vt:lpstr>PowerPoint Presentation</vt:lpstr>
      <vt:lpstr>Union With Christ</vt:lpstr>
      <vt:lpstr>PowerPoint Presentation</vt:lpstr>
      <vt:lpstr>PowerPoint Presentation</vt:lpstr>
      <vt:lpstr>PowerPoint Presentation</vt:lpstr>
      <vt:lpstr>PowerPoint Presentation</vt:lpstr>
      <vt:lpstr>Hidden with Christ</vt:lpstr>
      <vt:lpstr>Key Questions</vt:lpstr>
      <vt:lpstr>Root Cause</vt:lpstr>
      <vt:lpstr>Passionate Spiritual Disciple</vt:lpstr>
      <vt:lpstr>PSD Fruit</vt:lpstr>
      <vt:lpstr>Vital Sign: Accountability</vt:lpstr>
      <vt:lpstr>    Spiritual Formation</vt:lpstr>
      <vt:lpstr>Spiritual Formation</vt:lpstr>
      <vt:lpstr>    Spiritual Growth</vt:lpstr>
      <vt:lpstr>Formation Guidelines</vt:lpstr>
      <vt:lpstr>PowerPoint Presentation</vt:lpstr>
      <vt:lpstr>PowerPoint Presentation</vt:lpstr>
      <vt:lpstr>PowerPoint Presentation</vt:lpstr>
      <vt:lpstr>Refresh 2025</vt:lpstr>
      <vt:lpstr>Kenosis  &amp;  Shared Leadership</vt:lpstr>
      <vt:lpstr>Becoming Spiritual Leaders</vt:lpstr>
      <vt:lpstr>Use Your Imagination</vt:lpstr>
      <vt:lpstr>Have the Same Mind</vt:lpstr>
      <vt:lpstr>Empty Yourself</vt:lpstr>
      <vt:lpstr>Hidden with Christ</vt:lpstr>
      <vt:lpstr>Put to Death, Therefore</vt:lpstr>
      <vt:lpstr>Clothe Yourselves</vt:lpstr>
      <vt:lpstr>Becoming Spiritual Leaders</vt:lpstr>
      <vt:lpstr>Use Your Imagination</vt:lpstr>
      <vt:lpstr>Kenosis &amp; Adaptive Leadership</vt:lpstr>
      <vt:lpstr>Consulting Scripture</vt:lpstr>
      <vt:lpstr>So… why teams?</vt:lpstr>
      <vt:lpstr>Team =</vt:lpstr>
      <vt:lpstr>Characteristics/Consequences</vt:lpstr>
      <vt:lpstr>Key Questions</vt:lpstr>
      <vt:lpstr>Leading as a Means of Grace </vt:lpstr>
      <vt:lpstr>Shared Discernment</vt:lpstr>
      <vt:lpstr>Becoming Spiritual Leaders</vt:lpstr>
      <vt:lpstr>Becoming Spiritual Leaders</vt:lpstr>
      <vt:lpstr>PowerPoint Presentation</vt:lpstr>
      <vt:lpstr>Principles of Spiritual Leadership</vt:lpstr>
      <vt:lpstr>Principle     Practice</vt:lpstr>
      <vt:lpstr>Who is your WE?</vt:lpstr>
      <vt:lpstr>The Ideal Team Player</vt:lpstr>
      <vt:lpstr>Selection/Recruiting</vt:lpstr>
      <vt:lpstr>Talk about it</vt:lpstr>
      <vt:lpstr>PowerPoint Presentation</vt:lpstr>
      <vt:lpstr>Creating Capacity</vt:lpstr>
      <vt:lpstr>Principle     Practice</vt:lpstr>
      <vt:lpstr>Keys to covenant</vt:lpstr>
      <vt:lpstr>Covenant</vt:lpstr>
      <vt:lpstr>Team Busters</vt:lpstr>
      <vt:lpstr>PowerPoint Presentation</vt:lpstr>
      <vt:lpstr>Talk about it</vt:lpstr>
      <vt:lpstr>PowerPoint Presentation</vt:lpstr>
      <vt:lpstr>Sample Covenant</vt:lpstr>
      <vt:lpstr>3 Types of Accountability</vt:lpstr>
      <vt:lpstr>PSD Fruit</vt:lpstr>
      <vt:lpstr>Creating Transforming Environments</vt:lpstr>
      <vt:lpstr>PowerPoint Presentation</vt:lpstr>
      <vt:lpstr>PowerPoint Presentation</vt:lpstr>
      <vt:lpstr>Refresh 2025</vt:lpstr>
      <vt:lpstr>Leading Together Through Adaptive Challenges</vt:lpstr>
      <vt:lpstr>Principles of Spiritual Leadership</vt:lpstr>
      <vt:lpstr>Hidden with Christ</vt:lpstr>
      <vt:lpstr>Put to Death, Therefore</vt:lpstr>
      <vt:lpstr>Clothe Yourselves</vt:lpstr>
      <vt:lpstr>Whatever You Do…</vt:lpstr>
      <vt:lpstr>Who is the Source?</vt:lpstr>
      <vt:lpstr>Spirit as Change Agent</vt:lpstr>
      <vt:lpstr>PowerPoint Presentation</vt:lpstr>
      <vt:lpstr>Shared Discernment</vt:lpstr>
      <vt:lpstr>Overcoming Adaptive Challenges</vt:lpstr>
      <vt:lpstr>4 Adaptive Challenge Archetypes</vt:lpstr>
      <vt:lpstr>Leading Adaptive Change</vt:lpstr>
      <vt:lpstr>Adaptive Leadership – Core Processes</vt:lpstr>
      <vt:lpstr>On the Balcony</vt:lpstr>
      <vt:lpstr>PowerPoint Presentation</vt:lpstr>
      <vt:lpstr>Adaptive Leadership – Core Processes</vt:lpstr>
      <vt:lpstr>Adaptive Leadership – Core Processes</vt:lpstr>
      <vt:lpstr>Adaptive Leadership – Let’s Practice</vt:lpstr>
      <vt:lpstr>PowerPoint Presentation</vt:lpstr>
      <vt:lpstr>Adaptive Leadership – Let’s Practice</vt:lpstr>
      <vt:lpstr>PowerPoint Presentation</vt:lpstr>
      <vt:lpstr>What is a MAP?</vt:lpstr>
      <vt:lpstr>The MAP is a Story of Change</vt:lpstr>
      <vt:lpstr>PowerPoint Presentation</vt:lpstr>
      <vt:lpstr>PowerPoint Presentation</vt:lpstr>
      <vt:lpstr>RAD: Discernment &amp; Sanctification</vt:lpstr>
      <vt:lpstr>PSD Fruit</vt:lpstr>
      <vt:lpstr>3 Types of Accountability</vt:lpstr>
      <vt:lpstr>From  Through  To</vt:lpstr>
      <vt:lpstr>Developing Fruitful Processes</vt:lpstr>
      <vt:lpstr>PowerPoint Presentation</vt:lpstr>
      <vt:lpstr>PowerPoint Presentation</vt:lpstr>
      <vt:lpstr>PowerPoint Presentation</vt:lpstr>
      <vt:lpstr>Contact Information…</vt:lpstr>
      <vt:lpstr>Refresh 2025</vt:lpstr>
      <vt:lpstr>Principles of Spiritual Leadership</vt:lpstr>
      <vt:lpstr>Disciple Making System</vt:lpstr>
      <vt:lpstr>Church System</vt:lpstr>
      <vt:lpstr>A Framework for Vitality</vt:lpstr>
      <vt:lpstr>PowerPoint Presentation</vt:lpstr>
      <vt:lpstr>PowerPoint Presentation</vt:lpstr>
      <vt:lpstr>PowerPoint Presentation</vt:lpstr>
      <vt:lpstr>The MAP is a Story of Change</vt:lpstr>
      <vt:lpstr>1-page MAP</vt:lpstr>
      <vt:lpstr>PowerPoint Presentation</vt:lpstr>
      <vt:lpstr>Ministry Action Plan (MAP)</vt:lpstr>
      <vt:lpstr>Ministry Action Plan (MAP)</vt:lpstr>
      <vt:lpstr>Discernment &amp; Sanctification</vt:lpstr>
      <vt:lpstr>PowerPoint Presentation</vt:lpstr>
      <vt:lpstr>Key Actionable Questions</vt:lpstr>
      <vt:lpstr>Key Leadership Questions</vt:lpstr>
      <vt:lpstr>Key Leadership Questions</vt:lpstr>
      <vt:lpstr>Key Leadership Questions</vt:lpstr>
      <vt:lpstr>Key Leadership Questions</vt:lpstr>
      <vt:lpstr>Key Leadership Questions</vt:lpstr>
      <vt:lpstr>3 Types of Accountability</vt:lpstr>
      <vt:lpstr>MAP Questions</vt:lpstr>
      <vt:lpstr>8 Questions of a MAP</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William Moore</dc:creator>
  <cp:lastModifiedBy>Microsoft Office User</cp:lastModifiedBy>
  <cp:revision>321</cp:revision>
  <dcterms:created xsi:type="dcterms:W3CDTF">2016-02-28T03:27:33Z</dcterms:created>
  <dcterms:modified xsi:type="dcterms:W3CDTF">2025-03-20T16:14:08Z</dcterms:modified>
  <cp:contentStatus/>
</cp:coreProperties>
</file>