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8"/>
  </p:notesMasterIdLst>
  <p:handoutMasterIdLst>
    <p:handoutMasterId r:id="rId39"/>
  </p:handoutMasterIdLst>
  <p:sldIdLst>
    <p:sldId id="256" r:id="rId2"/>
    <p:sldId id="279" r:id="rId3"/>
    <p:sldId id="282" r:id="rId4"/>
    <p:sldId id="283" r:id="rId5"/>
    <p:sldId id="289" r:id="rId6"/>
    <p:sldId id="281" r:id="rId7"/>
    <p:sldId id="292" r:id="rId8"/>
    <p:sldId id="291" r:id="rId9"/>
    <p:sldId id="259" r:id="rId10"/>
    <p:sldId id="268" r:id="rId11"/>
    <p:sldId id="271" r:id="rId12"/>
    <p:sldId id="272" r:id="rId13"/>
    <p:sldId id="273" r:id="rId14"/>
    <p:sldId id="274" r:id="rId15"/>
    <p:sldId id="269" r:id="rId16"/>
    <p:sldId id="275" r:id="rId17"/>
    <p:sldId id="276" r:id="rId18"/>
    <p:sldId id="277" r:id="rId19"/>
    <p:sldId id="278" r:id="rId20"/>
    <p:sldId id="264" r:id="rId21"/>
    <p:sldId id="293" r:id="rId22"/>
    <p:sldId id="294" r:id="rId23"/>
    <p:sldId id="295" r:id="rId24"/>
    <p:sldId id="296" r:id="rId25"/>
    <p:sldId id="265" r:id="rId26"/>
    <p:sldId id="285" r:id="rId27"/>
    <p:sldId id="286" r:id="rId28"/>
    <p:sldId id="287" r:id="rId29"/>
    <p:sldId id="288" r:id="rId30"/>
    <p:sldId id="266" r:id="rId31"/>
    <p:sldId id="297" r:id="rId32"/>
    <p:sldId id="298" r:id="rId33"/>
    <p:sldId id="299" r:id="rId34"/>
    <p:sldId id="300" r:id="rId35"/>
    <p:sldId id="258" r:id="rId36"/>
    <p:sldId id="301" r:id="rId37"/>
  </p:sldIdLst>
  <p:sldSz cx="12192000" cy="6858000"/>
  <p:notesSz cx="7077075" cy="93630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0" d="100"/>
          <a:sy n="80" d="100"/>
        </p:scale>
        <p:origin x="701" y="48"/>
      </p:cViewPr>
      <p:guideLst/>
    </p:cSldViewPr>
  </p:slideViewPr>
  <p:notesTextViewPr>
    <p:cViewPr>
      <p:scale>
        <a:sx n="1" d="1"/>
        <a:sy n="1" d="1"/>
      </p:scale>
      <p:origin x="0" y="0"/>
    </p:cViewPr>
  </p:notesTextViewPr>
  <p:notesViewPr>
    <p:cSldViewPr snapToGrid="0">
      <p:cViewPr varScale="1">
        <p:scale>
          <a:sx n="59" d="100"/>
          <a:sy n="59" d="100"/>
        </p:scale>
        <p:origin x="2198" y="72"/>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handoutMaster" Target="handoutMasters/handoutMaster1.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B575289F-A1E5-B783-F0E5-794240E4CA69}"/>
              </a:ext>
            </a:extLst>
          </p:cNvPr>
          <p:cNvSpPr>
            <a:spLocks noGrp="1"/>
          </p:cNvSpPr>
          <p:nvPr>
            <p:ph type="hdr" sz="quarter"/>
          </p:nvPr>
        </p:nvSpPr>
        <p:spPr>
          <a:xfrm>
            <a:off x="1" y="0"/>
            <a:ext cx="3067050" cy="469900"/>
          </a:xfrm>
          <a:prstGeom prst="rect">
            <a:avLst/>
          </a:prstGeom>
        </p:spPr>
        <p:txBody>
          <a:bodyPr vert="horz" lIns="91434" tIns="45717" rIns="91434" bIns="45717" rtlCol="0"/>
          <a:lstStyle>
            <a:lvl1pPr algn="l">
              <a:defRPr sz="1200"/>
            </a:lvl1pPr>
          </a:lstStyle>
          <a:p>
            <a:endParaRPr lang="en-US"/>
          </a:p>
        </p:txBody>
      </p:sp>
      <p:sp>
        <p:nvSpPr>
          <p:cNvPr id="3" name="Date Placeholder 2">
            <a:extLst>
              <a:ext uri="{FF2B5EF4-FFF2-40B4-BE49-F238E27FC236}">
                <a16:creationId xmlns:a16="http://schemas.microsoft.com/office/drawing/2014/main" id="{6E50CA44-47F3-BBD9-A0A4-52A58E02D11F}"/>
              </a:ext>
            </a:extLst>
          </p:cNvPr>
          <p:cNvSpPr>
            <a:spLocks noGrp="1"/>
          </p:cNvSpPr>
          <p:nvPr>
            <p:ph type="dt" sz="quarter" idx="1"/>
          </p:nvPr>
        </p:nvSpPr>
        <p:spPr>
          <a:xfrm>
            <a:off x="4008440" y="0"/>
            <a:ext cx="3067050" cy="469900"/>
          </a:xfrm>
          <a:prstGeom prst="rect">
            <a:avLst/>
          </a:prstGeom>
        </p:spPr>
        <p:txBody>
          <a:bodyPr vert="horz" lIns="91434" tIns="45717" rIns="91434" bIns="45717" rtlCol="0"/>
          <a:lstStyle>
            <a:lvl1pPr algn="r">
              <a:defRPr sz="1200"/>
            </a:lvl1pPr>
          </a:lstStyle>
          <a:p>
            <a:fld id="{4906C88B-FE7C-4708-A6CD-A5679D5E2D4C}" type="datetimeFigureOut">
              <a:rPr lang="en-US" smtClean="0"/>
              <a:t>3/18/2025</a:t>
            </a:fld>
            <a:endParaRPr lang="en-US"/>
          </a:p>
        </p:txBody>
      </p:sp>
      <p:sp>
        <p:nvSpPr>
          <p:cNvPr id="4" name="Footer Placeholder 3">
            <a:extLst>
              <a:ext uri="{FF2B5EF4-FFF2-40B4-BE49-F238E27FC236}">
                <a16:creationId xmlns:a16="http://schemas.microsoft.com/office/drawing/2014/main" id="{D38E5976-93A7-E882-0ACF-E8F66EEB2B67}"/>
              </a:ext>
            </a:extLst>
          </p:cNvPr>
          <p:cNvSpPr>
            <a:spLocks noGrp="1"/>
          </p:cNvSpPr>
          <p:nvPr>
            <p:ph type="ftr" sz="quarter" idx="2"/>
          </p:nvPr>
        </p:nvSpPr>
        <p:spPr>
          <a:xfrm>
            <a:off x="1" y="8893176"/>
            <a:ext cx="3067050" cy="469900"/>
          </a:xfrm>
          <a:prstGeom prst="rect">
            <a:avLst/>
          </a:prstGeom>
        </p:spPr>
        <p:txBody>
          <a:bodyPr vert="horz" lIns="91434" tIns="45717" rIns="91434" bIns="45717"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D1BA841A-C271-17BC-C73B-A2C40D9AFFA2}"/>
              </a:ext>
            </a:extLst>
          </p:cNvPr>
          <p:cNvSpPr>
            <a:spLocks noGrp="1"/>
          </p:cNvSpPr>
          <p:nvPr>
            <p:ph type="sldNum" sz="quarter" idx="3"/>
          </p:nvPr>
        </p:nvSpPr>
        <p:spPr>
          <a:xfrm>
            <a:off x="4008440" y="8893176"/>
            <a:ext cx="3067050" cy="469900"/>
          </a:xfrm>
          <a:prstGeom prst="rect">
            <a:avLst/>
          </a:prstGeom>
        </p:spPr>
        <p:txBody>
          <a:bodyPr vert="horz" lIns="91434" tIns="45717" rIns="91434" bIns="45717" rtlCol="0" anchor="b"/>
          <a:lstStyle>
            <a:lvl1pPr algn="r">
              <a:defRPr sz="1200"/>
            </a:lvl1pPr>
          </a:lstStyle>
          <a:p>
            <a:fld id="{6D4FECC6-365B-41AE-A081-73DBEFE8A112}" type="slidenum">
              <a:rPr lang="en-US" smtClean="0"/>
              <a:t>‹#›</a:t>
            </a:fld>
            <a:endParaRPr lang="en-US"/>
          </a:p>
        </p:txBody>
      </p:sp>
    </p:spTree>
    <p:extLst>
      <p:ext uri="{BB962C8B-B14F-4D97-AF65-F5344CB8AC3E}">
        <p14:creationId xmlns:p14="http://schemas.microsoft.com/office/powerpoint/2010/main" val="151923683"/>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0"/>
            <a:ext cx="3067050" cy="469900"/>
          </a:xfrm>
          <a:prstGeom prst="rect">
            <a:avLst/>
          </a:prstGeom>
        </p:spPr>
        <p:txBody>
          <a:bodyPr vert="horz" lIns="91434" tIns="45717" rIns="91434" bIns="45717" rtlCol="0"/>
          <a:lstStyle>
            <a:lvl1pPr algn="l">
              <a:defRPr sz="1200"/>
            </a:lvl1pPr>
          </a:lstStyle>
          <a:p>
            <a:endParaRPr lang="en-US"/>
          </a:p>
        </p:txBody>
      </p:sp>
      <p:sp>
        <p:nvSpPr>
          <p:cNvPr id="3" name="Date Placeholder 2"/>
          <p:cNvSpPr>
            <a:spLocks noGrp="1"/>
          </p:cNvSpPr>
          <p:nvPr>
            <p:ph type="dt" idx="1"/>
          </p:nvPr>
        </p:nvSpPr>
        <p:spPr>
          <a:xfrm>
            <a:off x="4008439" y="0"/>
            <a:ext cx="3067050" cy="469900"/>
          </a:xfrm>
          <a:prstGeom prst="rect">
            <a:avLst/>
          </a:prstGeom>
        </p:spPr>
        <p:txBody>
          <a:bodyPr vert="horz" lIns="91434" tIns="45717" rIns="91434" bIns="45717" rtlCol="0"/>
          <a:lstStyle>
            <a:lvl1pPr algn="r">
              <a:defRPr sz="1200"/>
            </a:lvl1pPr>
          </a:lstStyle>
          <a:p>
            <a:fld id="{B6E5A551-2EB6-46FD-81ED-3C116D8DD6D0}" type="datetimeFigureOut">
              <a:rPr lang="en-US" smtClean="0"/>
              <a:t>3/18/2025</a:t>
            </a:fld>
            <a:endParaRPr lang="en-US"/>
          </a:p>
        </p:txBody>
      </p:sp>
      <p:sp>
        <p:nvSpPr>
          <p:cNvPr id="4" name="Slide Image Placeholder 3"/>
          <p:cNvSpPr>
            <a:spLocks noGrp="1" noRot="1" noChangeAspect="1"/>
          </p:cNvSpPr>
          <p:nvPr>
            <p:ph type="sldImg" idx="2"/>
          </p:nvPr>
        </p:nvSpPr>
        <p:spPr>
          <a:xfrm>
            <a:off x="730250" y="1169988"/>
            <a:ext cx="5616575" cy="3160712"/>
          </a:xfrm>
          <a:prstGeom prst="rect">
            <a:avLst/>
          </a:prstGeom>
          <a:noFill/>
          <a:ln w="12700">
            <a:solidFill>
              <a:prstClr val="black"/>
            </a:solidFill>
          </a:ln>
        </p:spPr>
        <p:txBody>
          <a:bodyPr vert="horz" lIns="91434" tIns="45717" rIns="91434" bIns="45717" rtlCol="0" anchor="ctr"/>
          <a:lstStyle/>
          <a:p>
            <a:endParaRPr lang="en-US"/>
          </a:p>
        </p:txBody>
      </p:sp>
      <p:sp>
        <p:nvSpPr>
          <p:cNvPr id="5" name="Notes Placeholder 4"/>
          <p:cNvSpPr>
            <a:spLocks noGrp="1"/>
          </p:cNvSpPr>
          <p:nvPr>
            <p:ph type="body" sz="quarter" idx="3"/>
          </p:nvPr>
        </p:nvSpPr>
        <p:spPr>
          <a:xfrm>
            <a:off x="708026" y="4505325"/>
            <a:ext cx="5661025" cy="3687763"/>
          </a:xfrm>
          <a:prstGeom prst="rect">
            <a:avLst/>
          </a:prstGeom>
        </p:spPr>
        <p:txBody>
          <a:bodyPr vert="horz" lIns="91434" tIns="45717" rIns="91434" bIns="45717"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1" y="8893176"/>
            <a:ext cx="3067050" cy="469900"/>
          </a:xfrm>
          <a:prstGeom prst="rect">
            <a:avLst/>
          </a:prstGeom>
        </p:spPr>
        <p:txBody>
          <a:bodyPr vert="horz" lIns="91434" tIns="45717" rIns="91434" bIns="45717" rtlCol="0" anchor="b"/>
          <a:lstStyle>
            <a:lvl1pPr algn="l">
              <a:defRPr sz="1200"/>
            </a:lvl1pPr>
          </a:lstStyle>
          <a:p>
            <a:endParaRPr lang="en-US"/>
          </a:p>
        </p:txBody>
      </p:sp>
      <p:sp>
        <p:nvSpPr>
          <p:cNvPr id="7" name="Slide Number Placeholder 6"/>
          <p:cNvSpPr>
            <a:spLocks noGrp="1"/>
          </p:cNvSpPr>
          <p:nvPr>
            <p:ph type="sldNum" sz="quarter" idx="5"/>
          </p:nvPr>
        </p:nvSpPr>
        <p:spPr>
          <a:xfrm>
            <a:off x="4008439" y="8893176"/>
            <a:ext cx="3067050" cy="469900"/>
          </a:xfrm>
          <a:prstGeom prst="rect">
            <a:avLst/>
          </a:prstGeom>
        </p:spPr>
        <p:txBody>
          <a:bodyPr vert="horz" lIns="91434" tIns="45717" rIns="91434" bIns="45717" rtlCol="0" anchor="b"/>
          <a:lstStyle>
            <a:lvl1pPr algn="r">
              <a:defRPr sz="1200"/>
            </a:lvl1pPr>
          </a:lstStyle>
          <a:p>
            <a:fld id="{F55787FE-307F-4B3E-9461-8F4E0D432C3C}" type="slidenum">
              <a:rPr lang="en-US" smtClean="0"/>
              <a:t>‹#›</a:t>
            </a:fld>
            <a:endParaRPr lang="en-US"/>
          </a:p>
        </p:txBody>
      </p:sp>
    </p:spTree>
    <p:extLst>
      <p:ext uri="{BB962C8B-B14F-4D97-AF65-F5344CB8AC3E}">
        <p14:creationId xmlns:p14="http://schemas.microsoft.com/office/powerpoint/2010/main" val="2191893811"/>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F9775A-87B6-4CAA-9BFA-179D3363A938}"/>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B276830-6000-43B1-9A3F-D2F45C5E38A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65817399-D543-42AB-93B0-17FA277B2510}"/>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5" name="Footer Placeholder 4">
            <a:extLst>
              <a:ext uri="{FF2B5EF4-FFF2-40B4-BE49-F238E27FC236}">
                <a16:creationId xmlns:a16="http://schemas.microsoft.com/office/drawing/2014/main" id="{340F84F3-B73B-4067-B1F1-077F1AB98DC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A23549B-5727-4ABF-B5F6-35779268BB70}"/>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16941862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8F3982D-39EB-4B0B-BF1D-C5BFBB1E1CEF}"/>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89FCC746-D32B-4DE1-B91E-99E533AB1AFB}"/>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A0CDB36-2767-4871-ABA0-50600A5B61EC}"/>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5" name="Footer Placeholder 4">
            <a:extLst>
              <a:ext uri="{FF2B5EF4-FFF2-40B4-BE49-F238E27FC236}">
                <a16:creationId xmlns:a16="http://schemas.microsoft.com/office/drawing/2014/main" id="{0C3E2359-D923-4757-9281-FF8DD78BFF3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C673FFF-126B-4D4E-9C8C-7325D4745803}"/>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15977489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F831B9D-4902-4957-8FD6-1FE9CF2B7653}"/>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566370FC-81E1-4FFC-8A9A-03F4BD6EB28A}"/>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2707AC3-CAB3-45B6-AF40-C3125800B32E}"/>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5" name="Footer Placeholder 4">
            <a:extLst>
              <a:ext uri="{FF2B5EF4-FFF2-40B4-BE49-F238E27FC236}">
                <a16:creationId xmlns:a16="http://schemas.microsoft.com/office/drawing/2014/main" id="{D3AA9444-65E7-4D0E-9694-11F6E3CBE8E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655C4C1A-B988-4C09-BA5A-832BAAC257EE}"/>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357331758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00E871-D733-4046-AB3C-0E1CCF9FF8D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1DABB1D8-F904-4BC2-A8FB-F72DE9315EA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E0EC2EE-DD38-47A7-BE4E-5F00A8E0F76C}"/>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5" name="Footer Placeholder 4">
            <a:extLst>
              <a:ext uri="{FF2B5EF4-FFF2-40B4-BE49-F238E27FC236}">
                <a16:creationId xmlns:a16="http://schemas.microsoft.com/office/drawing/2014/main" id="{57014A84-0D65-4A73-8334-64651423AA0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9548296-EA75-4A2C-9988-829A47EBF901}"/>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40394801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58EE09F-2C4B-4006-A192-EC1C8F020BB6}"/>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68923461-237C-4F3B-99C6-3062149DA09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09E11D0-15EE-4FE2-B598-059AFB107321}"/>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5" name="Footer Placeholder 4">
            <a:extLst>
              <a:ext uri="{FF2B5EF4-FFF2-40B4-BE49-F238E27FC236}">
                <a16:creationId xmlns:a16="http://schemas.microsoft.com/office/drawing/2014/main" id="{16B939F3-DC77-4AAE-93EA-3370EC2F6DC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F275B75-9DAF-44A4-B823-EF2EE141731D}"/>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1247559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43F4D8-5849-4662-8618-30E7C7EEF1BE}"/>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6D7E6B5-942E-4F39-8B53-C3A1C96802D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77FC1E47-5DA7-4242-B4EA-94DA055ED250}"/>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ADC6320C-9879-48C6-A0B4-083E292481B0}"/>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6" name="Footer Placeholder 5">
            <a:extLst>
              <a:ext uri="{FF2B5EF4-FFF2-40B4-BE49-F238E27FC236}">
                <a16:creationId xmlns:a16="http://schemas.microsoft.com/office/drawing/2014/main" id="{E8C69F90-0AA2-4C6C-ABDB-FFE928B29D74}"/>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6C927BD-7C4D-4351-B327-6EE552CF0D29}"/>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289445839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7B659AA-4E3C-438D-8A17-79D748741177}"/>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DBEB4145-9EC6-4FE7-8F49-BFE438C1313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08DB2C0A-1B04-4000-917C-FBB66E66D9D3}"/>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C8A6AF6-2C5D-431D-A8D9-3115342EAED5}"/>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E1BBECC9-E623-4477-BB5A-8734060DEF63}"/>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B169011A-8D09-4AE7-9F0B-64D884C74C35}"/>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8" name="Footer Placeholder 7">
            <a:extLst>
              <a:ext uri="{FF2B5EF4-FFF2-40B4-BE49-F238E27FC236}">
                <a16:creationId xmlns:a16="http://schemas.microsoft.com/office/drawing/2014/main" id="{974DDE5F-3C33-4A53-98FD-05DEFEDDD986}"/>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C0D1AA45-3EFD-4807-91CD-EF07BCB378BC}"/>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237038529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EAFD43-1353-4608-B199-F212BCCD2C93}"/>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04F578C5-A569-44AD-A4FD-61F2E6E01FBE}"/>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4" name="Footer Placeholder 3">
            <a:extLst>
              <a:ext uri="{FF2B5EF4-FFF2-40B4-BE49-F238E27FC236}">
                <a16:creationId xmlns:a16="http://schemas.microsoft.com/office/drawing/2014/main" id="{559FCE00-B85E-4705-976C-C01337BC96A2}"/>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7D1D37DB-7B0E-46C2-944D-156F28010652}"/>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33728470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324D51C9-BA34-4B2B-8C64-0491246516AA}"/>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3" name="Footer Placeholder 2">
            <a:extLst>
              <a:ext uri="{FF2B5EF4-FFF2-40B4-BE49-F238E27FC236}">
                <a16:creationId xmlns:a16="http://schemas.microsoft.com/office/drawing/2014/main" id="{0031FBD5-A73C-4E98-A8B3-66E97966E224}"/>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1C618005-F100-46D5-B876-4727F6F30076}"/>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5726636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F30599-ACCF-40C6-B955-4E75F48F55E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36619643-971B-4E2E-A274-755B001A574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87B321D-7107-4CF1-A466-73B95BFF8E2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5AC419D-279F-4EB9-B65A-FE2ED70B1E99}"/>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6" name="Footer Placeholder 5">
            <a:extLst>
              <a:ext uri="{FF2B5EF4-FFF2-40B4-BE49-F238E27FC236}">
                <a16:creationId xmlns:a16="http://schemas.microsoft.com/office/drawing/2014/main" id="{7350BF7C-E39C-49DC-84BD-A4A5EBD1AC0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DB90A96E-116A-475D-BB23-7A498A8C64DE}"/>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21999552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9FB3B27-1090-4198-B5AD-6927C4312F20}"/>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BDC86B6C-3364-4C3B-8D12-00FCBB3779BE}"/>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795C902B-6B42-40BA-B8AA-81BC1E0F905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3AD2266-6D9C-494F-AE13-D3A944562468}"/>
              </a:ext>
            </a:extLst>
          </p:cNvPr>
          <p:cNvSpPr>
            <a:spLocks noGrp="1"/>
          </p:cNvSpPr>
          <p:nvPr>
            <p:ph type="dt" sz="half" idx="10"/>
          </p:nvPr>
        </p:nvSpPr>
        <p:spPr/>
        <p:txBody>
          <a:bodyPr/>
          <a:lstStyle/>
          <a:p>
            <a:fld id="{2ADDDB72-7502-4102-BBFC-8F5388DE3791}" type="datetimeFigureOut">
              <a:rPr lang="en-US" smtClean="0"/>
              <a:t>3/18/2025</a:t>
            </a:fld>
            <a:endParaRPr lang="en-US"/>
          </a:p>
        </p:txBody>
      </p:sp>
      <p:sp>
        <p:nvSpPr>
          <p:cNvPr id="6" name="Footer Placeholder 5">
            <a:extLst>
              <a:ext uri="{FF2B5EF4-FFF2-40B4-BE49-F238E27FC236}">
                <a16:creationId xmlns:a16="http://schemas.microsoft.com/office/drawing/2014/main" id="{04D59DF6-CF80-4E4F-9CE0-2DF7D485B1B3}"/>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275030F-ED31-4D82-8A00-C8B100B4C12B}"/>
              </a:ext>
            </a:extLst>
          </p:cNvPr>
          <p:cNvSpPr>
            <a:spLocks noGrp="1"/>
          </p:cNvSpPr>
          <p:nvPr>
            <p:ph type="sldNum" sz="quarter" idx="12"/>
          </p:nvPr>
        </p:nvSpPr>
        <p:spPr/>
        <p:txBody>
          <a:bodyPr/>
          <a:lstStyle/>
          <a:p>
            <a:fld id="{9D8DEDB6-4AAF-42CC-A085-8B3B92D2A163}" type="slidenum">
              <a:rPr lang="en-US" smtClean="0"/>
              <a:t>‹#›</a:t>
            </a:fld>
            <a:endParaRPr lang="en-US"/>
          </a:p>
        </p:txBody>
      </p:sp>
    </p:spTree>
    <p:extLst>
      <p:ext uri="{BB962C8B-B14F-4D97-AF65-F5344CB8AC3E}">
        <p14:creationId xmlns:p14="http://schemas.microsoft.com/office/powerpoint/2010/main" val="42588198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04D1A533-31B1-4078-983E-F7C19A2DA2D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0624BDAA-50CB-4098-A26D-87E849702FD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CE349DB7-D21A-4FD4-A8FF-321CACECB07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ADDDB72-7502-4102-BBFC-8F5388DE3791}" type="datetimeFigureOut">
              <a:rPr lang="en-US" smtClean="0"/>
              <a:t>3/18/2025</a:t>
            </a:fld>
            <a:endParaRPr lang="en-US"/>
          </a:p>
        </p:txBody>
      </p:sp>
      <p:sp>
        <p:nvSpPr>
          <p:cNvPr id="5" name="Footer Placeholder 4">
            <a:extLst>
              <a:ext uri="{FF2B5EF4-FFF2-40B4-BE49-F238E27FC236}">
                <a16:creationId xmlns:a16="http://schemas.microsoft.com/office/drawing/2014/main" id="{E92A405F-621C-4B47-9904-933D1990721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988E131A-AE46-4907-930F-0A1AB024664B}"/>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D8DEDB6-4AAF-42CC-A085-8B3B92D2A163}" type="slidenum">
              <a:rPr lang="en-US" smtClean="0"/>
              <a:t>‹#›</a:t>
            </a:fld>
            <a:endParaRPr lang="en-US"/>
          </a:p>
        </p:txBody>
      </p:sp>
    </p:spTree>
    <p:extLst>
      <p:ext uri="{BB962C8B-B14F-4D97-AF65-F5344CB8AC3E}">
        <p14:creationId xmlns:p14="http://schemas.microsoft.com/office/powerpoint/2010/main" val="287886855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FB1682D-45EC-4CEC-B96E-DEDF766A82D2}"/>
              </a:ext>
            </a:extLst>
          </p:cNvPr>
          <p:cNvSpPr>
            <a:spLocks noGrp="1"/>
          </p:cNvSpPr>
          <p:nvPr>
            <p:ph type="ctrTitle"/>
          </p:nvPr>
        </p:nvSpPr>
        <p:spPr>
          <a:xfrm>
            <a:off x="781050" y="1122363"/>
            <a:ext cx="10744200" cy="2387600"/>
          </a:xfrm>
        </p:spPr>
        <p:txBody>
          <a:bodyPr/>
          <a:lstStyle/>
          <a:p>
            <a:r>
              <a:rPr lang="en-US" dirty="0"/>
              <a:t>Utilizing Spiritual Gifts in Ministry</a:t>
            </a:r>
          </a:p>
        </p:txBody>
      </p:sp>
      <p:sp>
        <p:nvSpPr>
          <p:cNvPr id="3" name="Subtitle 2">
            <a:extLst>
              <a:ext uri="{FF2B5EF4-FFF2-40B4-BE49-F238E27FC236}">
                <a16:creationId xmlns:a16="http://schemas.microsoft.com/office/drawing/2014/main" id="{6676D0BF-9663-4F07-BF92-BBF79726AC4E}"/>
              </a:ext>
            </a:extLst>
          </p:cNvPr>
          <p:cNvSpPr>
            <a:spLocks noGrp="1"/>
          </p:cNvSpPr>
          <p:nvPr>
            <p:ph type="subTitle" idx="1"/>
          </p:nvPr>
        </p:nvSpPr>
        <p:spPr/>
        <p:txBody>
          <a:bodyPr/>
          <a:lstStyle/>
          <a:p>
            <a:r>
              <a:rPr lang="en-US" dirty="0"/>
              <a:t>March 2025</a:t>
            </a:r>
          </a:p>
          <a:p>
            <a:r>
              <a:rPr lang="en-US" dirty="0" err="1"/>
              <a:t>InFaith</a:t>
            </a:r>
            <a:r>
              <a:rPr lang="en-US" dirty="0"/>
              <a:t> Refresh Conference</a:t>
            </a:r>
          </a:p>
          <a:p>
            <a:r>
              <a:rPr lang="en-US" dirty="0"/>
              <a:t>Linda Stringfellow</a:t>
            </a:r>
          </a:p>
        </p:txBody>
      </p:sp>
    </p:spTree>
    <p:extLst>
      <p:ext uri="{BB962C8B-B14F-4D97-AF65-F5344CB8AC3E}">
        <p14:creationId xmlns:p14="http://schemas.microsoft.com/office/powerpoint/2010/main" val="274098324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C67DAA-38E2-437D-AB8E-C74CD6FFB89B}"/>
              </a:ext>
            </a:extLst>
          </p:cNvPr>
          <p:cNvSpPr>
            <a:spLocks noGrp="1"/>
          </p:cNvSpPr>
          <p:nvPr>
            <p:ph type="title"/>
          </p:nvPr>
        </p:nvSpPr>
        <p:spPr>
          <a:xfrm>
            <a:off x="838200" y="63283"/>
            <a:ext cx="10515600" cy="1056857"/>
          </a:xfrm>
        </p:spPr>
        <p:txBody>
          <a:bodyPr>
            <a:normAutofit/>
          </a:bodyPr>
          <a:lstStyle/>
          <a:p>
            <a:endParaRPr lang="en-US" dirty="0"/>
          </a:p>
        </p:txBody>
      </p:sp>
      <p:graphicFrame>
        <p:nvGraphicFramePr>
          <p:cNvPr id="4" name="Table 4">
            <a:extLst>
              <a:ext uri="{FF2B5EF4-FFF2-40B4-BE49-F238E27FC236}">
                <a16:creationId xmlns:a16="http://schemas.microsoft.com/office/drawing/2014/main" id="{10EEA7FB-4054-4BDE-8704-7C547AE6EC87}"/>
              </a:ext>
            </a:extLst>
          </p:cNvPr>
          <p:cNvGraphicFramePr>
            <a:graphicFrameLocks noGrp="1"/>
          </p:cNvGraphicFramePr>
          <p:nvPr>
            <p:ph idx="1"/>
            <p:extLst>
              <p:ext uri="{D42A27DB-BD31-4B8C-83A1-F6EECF244321}">
                <p14:modId xmlns:p14="http://schemas.microsoft.com/office/powerpoint/2010/main" val="3512887787"/>
              </p:ext>
            </p:extLst>
          </p:nvPr>
        </p:nvGraphicFramePr>
        <p:xfrm>
          <a:off x="2733237" y="1388846"/>
          <a:ext cx="6725526" cy="5202318"/>
        </p:xfrm>
        <a:graphic>
          <a:graphicData uri="http://schemas.openxmlformats.org/drawingml/2006/table">
            <a:tbl>
              <a:tblPr firstRow="1" bandRow="1">
                <a:tableStyleId>{5C22544A-7EE6-4342-B048-85BDC9FD1C3A}</a:tableStyleId>
              </a:tblPr>
              <a:tblGrid>
                <a:gridCol w="3362763">
                  <a:extLst>
                    <a:ext uri="{9D8B030D-6E8A-4147-A177-3AD203B41FA5}">
                      <a16:colId xmlns:a16="http://schemas.microsoft.com/office/drawing/2014/main" val="2970902363"/>
                    </a:ext>
                  </a:extLst>
                </a:gridCol>
                <a:gridCol w="3362763">
                  <a:extLst>
                    <a:ext uri="{9D8B030D-6E8A-4147-A177-3AD203B41FA5}">
                      <a16:colId xmlns:a16="http://schemas.microsoft.com/office/drawing/2014/main" val="1287414231"/>
                    </a:ext>
                  </a:extLst>
                </a:gridCol>
              </a:tblGrid>
              <a:tr h="460048">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WISDOM</a:t>
                      </a:r>
                    </a:p>
                  </a:txBody>
                  <a:tcPr marL="7620" marR="7620" marT="7620" marB="0" anchor="ctr"/>
                </a:tc>
                <a:extLst>
                  <a:ext uri="{0D108BD9-81ED-4DB2-BD59-A6C34878D82A}">
                    <a16:rowId xmlns:a16="http://schemas.microsoft.com/office/drawing/2014/main" val="3579988469"/>
                  </a:ext>
                </a:extLst>
              </a:tr>
              <a:tr h="916944">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kern="1200" dirty="0">
                          <a:solidFill>
                            <a:srgbClr val="000000"/>
                          </a:solidFill>
                          <a:effectLst/>
                          <a:latin typeface="Aptos Narrow"/>
                          <a:ea typeface="+mn-ea"/>
                          <a:cs typeface="+mn-cs"/>
                        </a:rPr>
                        <a:t>Wise Decision-making </a:t>
                      </a:r>
                    </a:p>
                  </a:txBody>
                  <a:tcPr marL="7620" marR="7620" marT="7620" marB="0" anchor="ctr"/>
                </a:tc>
                <a:extLst>
                  <a:ext uri="{0D108BD9-81ED-4DB2-BD59-A6C34878D82A}">
                    <a16:rowId xmlns:a16="http://schemas.microsoft.com/office/drawing/2014/main" val="3690887051"/>
                  </a:ext>
                </a:extLst>
              </a:tr>
              <a:tr h="614446">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Words</a:t>
                      </a:r>
                    </a:p>
                  </a:txBody>
                  <a:tcPr marL="7620" marR="7620" marT="7620" marB="0" anchor="ctr"/>
                </a:tc>
                <a:extLst>
                  <a:ext uri="{0D108BD9-81ED-4DB2-BD59-A6C34878D82A}">
                    <a16:rowId xmlns:a16="http://schemas.microsoft.com/office/drawing/2014/main" val="19458981"/>
                  </a:ext>
                </a:extLst>
              </a:tr>
              <a:tr h="460048">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Paul</a:t>
                      </a:r>
                    </a:p>
                  </a:txBody>
                  <a:tcPr marL="7620" marR="7620" marT="7620" marB="0" anchor="ctr"/>
                </a:tc>
                <a:extLst>
                  <a:ext uri="{0D108BD9-81ED-4DB2-BD59-A6C34878D82A}">
                    <a16:rowId xmlns:a16="http://schemas.microsoft.com/office/drawing/2014/main" val="31288858"/>
                  </a:ext>
                </a:extLst>
              </a:tr>
              <a:tr h="916944">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Ac 15:36-40, 18:9  </a:t>
                      </a:r>
                    </a:p>
                    <a:p>
                      <a:pPr marL="0" algn="ctr" defTabSz="914400" rtl="0" eaLnBrk="1" fontAlgn="ctr" latinLnBrk="0" hangingPunct="1"/>
                      <a:r>
                        <a:rPr lang="en-US" sz="2400" b="0" i="0" u="none" strike="noStrike" kern="1200" dirty="0">
                          <a:solidFill>
                            <a:schemeClr val="bg2"/>
                          </a:solidFill>
                          <a:effectLst/>
                          <a:latin typeface="Aptos Narrow"/>
                          <a:ea typeface="+mn-ea"/>
                          <a:cs typeface="+mn-cs"/>
                        </a:rPr>
                        <a:t>Ac 20:16-21:14</a:t>
                      </a:r>
                    </a:p>
                  </a:txBody>
                  <a:tcPr marL="7620" marR="7620" marT="7620" marB="0" anchor="ctr"/>
                </a:tc>
                <a:extLst>
                  <a:ext uri="{0D108BD9-81ED-4DB2-BD59-A6C34878D82A}">
                    <a16:rowId xmlns:a16="http://schemas.microsoft.com/office/drawing/2014/main" val="3871016202"/>
                  </a:ext>
                </a:extLst>
              </a:tr>
              <a:tr h="916944">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Strategist</a:t>
                      </a:r>
                    </a:p>
                    <a:p>
                      <a:pPr marL="0" algn="ctr" defTabSz="914400" rtl="0" eaLnBrk="1" fontAlgn="ctr" latinLnBrk="0" hangingPunct="1"/>
                      <a:r>
                        <a:rPr lang="en-US" sz="2400" b="0" i="0" u="none" strike="noStrike" kern="1200" dirty="0">
                          <a:solidFill>
                            <a:schemeClr val="bg2"/>
                          </a:solidFill>
                          <a:effectLst/>
                          <a:latin typeface="Aptos Narrow"/>
                          <a:ea typeface="+mn-ea"/>
                          <a:cs typeface="+mn-cs"/>
                        </a:rPr>
                        <a:t>"Navy Seal"</a:t>
                      </a:r>
                    </a:p>
                  </a:txBody>
                  <a:tcPr marL="7620" marR="7620" marT="7620" marB="0" anchor="ctr"/>
                </a:tc>
                <a:extLst>
                  <a:ext uri="{0D108BD9-81ED-4DB2-BD59-A6C34878D82A}">
                    <a16:rowId xmlns:a16="http://schemas.microsoft.com/office/drawing/2014/main" val="1119983041"/>
                  </a:ext>
                </a:extLst>
              </a:tr>
              <a:tr h="916944">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Being </a:t>
                      </a:r>
                      <a:r>
                        <a:rPr lang="en-US" sz="2400" b="0" i="0" u="none" strike="noStrike" kern="1200" dirty="0" err="1">
                          <a:solidFill>
                            <a:schemeClr val="bg2"/>
                          </a:solidFill>
                          <a:effectLst/>
                          <a:latin typeface="Aptos Narrow"/>
                          <a:ea typeface="+mn-ea"/>
                          <a:cs typeface="+mn-cs"/>
                        </a:rPr>
                        <a:t>Judgy</a:t>
                      </a:r>
                      <a:endParaRPr lang="en-US" sz="2400" b="0" i="0" u="none" strike="noStrike" kern="1200" dirty="0">
                        <a:solidFill>
                          <a:schemeClr val="bg2"/>
                        </a:solidFill>
                        <a:effectLst/>
                        <a:latin typeface="Aptos Narrow"/>
                        <a:ea typeface="+mn-ea"/>
                        <a:cs typeface="+mn-cs"/>
                      </a:endParaRP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124524319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98883C6-B14E-9A63-A76B-188C482EF3C4}"/>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A9B309C5-14DF-18AF-5439-A1B77172FD68}"/>
              </a:ext>
            </a:extLst>
          </p:cNvPr>
          <p:cNvSpPr>
            <a:spLocks noGrp="1"/>
          </p:cNvSpPr>
          <p:nvPr>
            <p:ph type="title"/>
          </p:nvPr>
        </p:nvSpPr>
        <p:spPr>
          <a:xfrm>
            <a:off x="838200" y="63283"/>
            <a:ext cx="10515600" cy="1064477"/>
          </a:xfrm>
        </p:spPr>
        <p:txBody>
          <a:bodyPr>
            <a:normAutofit/>
          </a:bodyPr>
          <a:lstStyle/>
          <a:p>
            <a:endParaRPr lang="en-US" dirty="0"/>
          </a:p>
        </p:txBody>
      </p:sp>
      <p:graphicFrame>
        <p:nvGraphicFramePr>
          <p:cNvPr id="4" name="Table 4">
            <a:extLst>
              <a:ext uri="{FF2B5EF4-FFF2-40B4-BE49-F238E27FC236}">
                <a16:creationId xmlns:a16="http://schemas.microsoft.com/office/drawing/2014/main" id="{E226D437-16A7-CDBC-EA66-CBC87397CC8C}"/>
              </a:ext>
            </a:extLst>
          </p:cNvPr>
          <p:cNvGraphicFramePr>
            <a:graphicFrameLocks noGrp="1"/>
          </p:cNvGraphicFramePr>
          <p:nvPr>
            <p:ph idx="1"/>
            <p:extLst>
              <p:ext uri="{D42A27DB-BD31-4B8C-83A1-F6EECF244321}">
                <p14:modId xmlns:p14="http://schemas.microsoft.com/office/powerpoint/2010/main" val="2578649044"/>
              </p:ext>
            </p:extLst>
          </p:nvPr>
        </p:nvGraphicFramePr>
        <p:xfrm>
          <a:off x="2738317" y="1388846"/>
          <a:ext cx="6715366" cy="5202318"/>
        </p:xfrm>
        <a:graphic>
          <a:graphicData uri="http://schemas.openxmlformats.org/drawingml/2006/table">
            <a:tbl>
              <a:tblPr firstRow="1" bandRow="1">
                <a:tableStyleId>{5C22544A-7EE6-4342-B048-85BDC9FD1C3A}</a:tableStyleId>
              </a:tblPr>
              <a:tblGrid>
                <a:gridCol w="3357683">
                  <a:extLst>
                    <a:ext uri="{9D8B030D-6E8A-4147-A177-3AD203B41FA5}">
                      <a16:colId xmlns:a16="http://schemas.microsoft.com/office/drawing/2014/main" val="2970902363"/>
                    </a:ext>
                  </a:extLst>
                </a:gridCol>
                <a:gridCol w="3357683">
                  <a:extLst>
                    <a:ext uri="{9D8B030D-6E8A-4147-A177-3AD203B41FA5}">
                      <a16:colId xmlns:a16="http://schemas.microsoft.com/office/drawing/2014/main" val="1287414231"/>
                    </a:ext>
                  </a:extLst>
                </a:gridCol>
              </a:tblGrid>
              <a:tr h="460048">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WISDOM</a:t>
                      </a:r>
                    </a:p>
                  </a:txBody>
                  <a:tcPr marL="7620" marR="7620" marT="7620" marB="0" anchor="ctr"/>
                </a:tc>
                <a:extLst>
                  <a:ext uri="{0D108BD9-81ED-4DB2-BD59-A6C34878D82A}">
                    <a16:rowId xmlns:a16="http://schemas.microsoft.com/office/drawing/2014/main" val="3579988469"/>
                  </a:ext>
                </a:extLst>
              </a:tr>
              <a:tr h="916944">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kern="1200" dirty="0">
                          <a:solidFill>
                            <a:srgbClr val="000000"/>
                          </a:solidFill>
                          <a:effectLst/>
                          <a:latin typeface="Aptos Narrow"/>
                          <a:ea typeface="+mn-ea"/>
                          <a:cs typeface="+mn-cs"/>
                        </a:rPr>
                        <a:t>Wise Decision-making </a:t>
                      </a:r>
                    </a:p>
                  </a:txBody>
                  <a:tcPr marL="7620" marR="7620" marT="7620" marB="0" anchor="ctr"/>
                </a:tc>
                <a:extLst>
                  <a:ext uri="{0D108BD9-81ED-4DB2-BD59-A6C34878D82A}">
                    <a16:rowId xmlns:a16="http://schemas.microsoft.com/office/drawing/2014/main" val="3690887051"/>
                  </a:ext>
                </a:extLst>
              </a:tr>
              <a:tr h="614446">
                <a:tc>
                  <a:txBody>
                    <a:bodyPr/>
                    <a:lstStyle/>
                    <a:p>
                      <a:pPr algn="ctr" fontAlgn="ctr"/>
                      <a:r>
                        <a:rPr lang="en-US" sz="2400" b="0" i="0" u="none" strike="noStrike">
                          <a:solidFill>
                            <a:srgbClr val="000000"/>
                          </a:solidFill>
                          <a:effectLst/>
                          <a:latin typeface="Aptos Narrow"/>
                        </a:rPr>
                        <a:t>Mode of Communication</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Words</a:t>
                      </a:r>
                    </a:p>
                  </a:txBody>
                  <a:tcPr marL="7620" marR="7620" marT="7620" marB="0" anchor="ctr"/>
                </a:tc>
                <a:extLst>
                  <a:ext uri="{0D108BD9-81ED-4DB2-BD59-A6C34878D82A}">
                    <a16:rowId xmlns:a16="http://schemas.microsoft.com/office/drawing/2014/main" val="19458981"/>
                  </a:ext>
                </a:extLst>
              </a:tr>
              <a:tr h="460048">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Paul</a:t>
                      </a:r>
                    </a:p>
                  </a:txBody>
                  <a:tcPr marL="7620" marR="7620" marT="7620" marB="0" anchor="ctr"/>
                </a:tc>
                <a:extLst>
                  <a:ext uri="{0D108BD9-81ED-4DB2-BD59-A6C34878D82A}">
                    <a16:rowId xmlns:a16="http://schemas.microsoft.com/office/drawing/2014/main" val="31288858"/>
                  </a:ext>
                </a:extLst>
              </a:tr>
              <a:tr h="916944">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Ac 15:36-40, 18:9  </a:t>
                      </a:r>
                    </a:p>
                    <a:p>
                      <a:pPr marL="0" algn="ctr" defTabSz="914400" rtl="0" eaLnBrk="1" fontAlgn="ctr" latinLnBrk="0" hangingPunct="1"/>
                      <a:r>
                        <a:rPr lang="en-US" sz="2400" b="0" i="0" u="none" strike="noStrike" kern="1200" dirty="0">
                          <a:solidFill>
                            <a:schemeClr val="bg2"/>
                          </a:solidFill>
                          <a:effectLst/>
                          <a:latin typeface="Aptos Narrow"/>
                          <a:ea typeface="+mn-ea"/>
                          <a:cs typeface="+mn-cs"/>
                        </a:rPr>
                        <a:t>Ac 20:16-21:14</a:t>
                      </a:r>
                    </a:p>
                  </a:txBody>
                  <a:tcPr marL="7620" marR="7620" marT="7620" marB="0" anchor="ctr"/>
                </a:tc>
                <a:extLst>
                  <a:ext uri="{0D108BD9-81ED-4DB2-BD59-A6C34878D82A}">
                    <a16:rowId xmlns:a16="http://schemas.microsoft.com/office/drawing/2014/main" val="3871016202"/>
                  </a:ext>
                </a:extLst>
              </a:tr>
              <a:tr h="916944">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Strategist</a:t>
                      </a:r>
                    </a:p>
                    <a:p>
                      <a:pPr marL="0" algn="ctr" defTabSz="914400" rtl="0" eaLnBrk="1" fontAlgn="ctr" latinLnBrk="0" hangingPunct="1"/>
                      <a:r>
                        <a:rPr lang="en-US" sz="2400" b="0" i="0" u="none" strike="noStrike" kern="1200" dirty="0">
                          <a:solidFill>
                            <a:schemeClr val="bg2"/>
                          </a:solidFill>
                          <a:effectLst/>
                          <a:latin typeface="Aptos Narrow"/>
                          <a:ea typeface="+mn-ea"/>
                          <a:cs typeface="+mn-cs"/>
                        </a:rPr>
                        <a:t>"Navy Seal"</a:t>
                      </a:r>
                    </a:p>
                  </a:txBody>
                  <a:tcPr marL="7620" marR="7620" marT="7620" marB="0" anchor="ctr"/>
                </a:tc>
                <a:extLst>
                  <a:ext uri="{0D108BD9-81ED-4DB2-BD59-A6C34878D82A}">
                    <a16:rowId xmlns:a16="http://schemas.microsoft.com/office/drawing/2014/main" val="1119983041"/>
                  </a:ext>
                </a:extLst>
              </a:tr>
              <a:tr h="916944">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Being </a:t>
                      </a:r>
                      <a:r>
                        <a:rPr lang="en-US" sz="2400" b="0" i="0" u="none" strike="noStrike" kern="1200" dirty="0" err="1">
                          <a:solidFill>
                            <a:schemeClr val="bg2"/>
                          </a:solidFill>
                          <a:effectLst/>
                          <a:latin typeface="Aptos Narrow"/>
                          <a:ea typeface="+mn-ea"/>
                          <a:cs typeface="+mn-cs"/>
                        </a:rPr>
                        <a:t>Judgy</a:t>
                      </a:r>
                      <a:endParaRPr lang="en-US" sz="2400" b="0" i="0" u="none" strike="noStrike" kern="1200" dirty="0">
                        <a:solidFill>
                          <a:schemeClr val="bg2"/>
                        </a:solidFill>
                        <a:effectLst/>
                        <a:latin typeface="Aptos Narrow"/>
                        <a:ea typeface="+mn-ea"/>
                        <a:cs typeface="+mn-cs"/>
                      </a:endParaRP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366958664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EC75B7D-DD89-F564-46E0-A5429557772F}"/>
            </a:ext>
          </a:extLst>
        </p:cNvPr>
        <p:cNvGrpSpPr/>
        <p:nvPr/>
      </p:nvGrpSpPr>
      <p:grpSpPr>
        <a:xfrm>
          <a:off x="0" y="0"/>
          <a:ext cx="0" cy="0"/>
          <a:chOff x="0" y="0"/>
          <a:chExt cx="0" cy="0"/>
        </a:xfrm>
      </p:grpSpPr>
      <p:graphicFrame>
        <p:nvGraphicFramePr>
          <p:cNvPr id="4" name="Table 4">
            <a:extLst>
              <a:ext uri="{FF2B5EF4-FFF2-40B4-BE49-F238E27FC236}">
                <a16:creationId xmlns:a16="http://schemas.microsoft.com/office/drawing/2014/main" id="{E73180E6-4FDB-60F4-A21C-B1C4BC35F417}"/>
              </a:ext>
            </a:extLst>
          </p:cNvPr>
          <p:cNvGraphicFramePr>
            <a:graphicFrameLocks noGrp="1"/>
          </p:cNvGraphicFramePr>
          <p:nvPr>
            <p:ph idx="1"/>
            <p:extLst>
              <p:ext uri="{D42A27DB-BD31-4B8C-83A1-F6EECF244321}">
                <p14:modId xmlns:p14="http://schemas.microsoft.com/office/powerpoint/2010/main" val="1525076167"/>
              </p:ext>
            </p:extLst>
          </p:nvPr>
        </p:nvGraphicFramePr>
        <p:xfrm>
          <a:off x="676472" y="1388846"/>
          <a:ext cx="6705206" cy="5202318"/>
        </p:xfrm>
        <a:graphic>
          <a:graphicData uri="http://schemas.openxmlformats.org/drawingml/2006/table">
            <a:tbl>
              <a:tblPr firstRow="1" bandRow="1">
                <a:tableStyleId>{5C22544A-7EE6-4342-B048-85BDC9FD1C3A}</a:tableStyleId>
              </a:tblPr>
              <a:tblGrid>
                <a:gridCol w="3352603">
                  <a:extLst>
                    <a:ext uri="{9D8B030D-6E8A-4147-A177-3AD203B41FA5}">
                      <a16:colId xmlns:a16="http://schemas.microsoft.com/office/drawing/2014/main" val="2970902363"/>
                    </a:ext>
                  </a:extLst>
                </a:gridCol>
                <a:gridCol w="3352603">
                  <a:extLst>
                    <a:ext uri="{9D8B030D-6E8A-4147-A177-3AD203B41FA5}">
                      <a16:colId xmlns:a16="http://schemas.microsoft.com/office/drawing/2014/main" val="1287414231"/>
                    </a:ext>
                  </a:extLst>
                </a:gridCol>
              </a:tblGrid>
              <a:tr h="460048">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WISDOM</a:t>
                      </a:r>
                    </a:p>
                  </a:txBody>
                  <a:tcPr marL="7620" marR="7620" marT="7620" marB="0" anchor="ctr"/>
                </a:tc>
                <a:extLst>
                  <a:ext uri="{0D108BD9-81ED-4DB2-BD59-A6C34878D82A}">
                    <a16:rowId xmlns:a16="http://schemas.microsoft.com/office/drawing/2014/main" val="3579988469"/>
                  </a:ext>
                </a:extLst>
              </a:tr>
              <a:tr h="916944">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kern="1200" dirty="0">
                          <a:solidFill>
                            <a:srgbClr val="000000"/>
                          </a:solidFill>
                          <a:effectLst/>
                          <a:latin typeface="Aptos Narrow"/>
                          <a:ea typeface="+mn-ea"/>
                          <a:cs typeface="+mn-cs"/>
                        </a:rPr>
                        <a:t>Wise Decision-making </a:t>
                      </a:r>
                    </a:p>
                  </a:txBody>
                  <a:tcPr marL="7620" marR="7620" marT="7620" marB="0" anchor="ctr"/>
                </a:tc>
                <a:extLst>
                  <a:ext uri="{0D108BD9-81ED-4DB2-BD59-A6C34878D82A}">
                    <a16:rowId xmlns:a16="http://schemas.microsoft.com/office/drawing/2014/main" val="3690887051"/>
                  </a:ext>
                </a:extLst>
              </a:tr>
              <a:tr h="614446">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Words</a:t>
                      </a:r>
                    </a:p>
                  </a:txBody>
                  <a:tcPr marL="7620" marR="7620" marT="7620" marB="0" anchor="ctr"/>
                </a:tc>
                <a:extLst>
                  <a:ext uri="{0D108BD9-81ED-4DB2-BD59-A6C34878D82A}">
                    <a16:rowId xmlns:a16="http://schemas.microsoft.com/office/drawing/2014/main" val="19458981"/>
                  </a:ext>
                </a:extLst>
              </a:tr>
              <a:tr h="460048">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Paul</a:t>
                      </a:r>
                    </a:p>
                  </a:txBody>
                  <a:tcPr marL="7620" marR="7620" marT="7620" marB="0" anchor="ctr"/>
                </a:tc>
                <a:extLst>
                  <a:ext uri="{0D108BD9-81ED-4DB2-BD59-A6C34878D82A}">
                    <a16:rowId xmlns:a16="http://schemas.microsoft.com/office/drawing/2014/main" val="31288858"/>
                  </a:ext>
                </a:extLst>
              </a:tr>
              <a:tr h="916944">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Ac 15:36-40, 18:9  </a:t>
                      </a:r>
                    </a:p>
                    <a:p>
                      <a:pPr marL="0" algn="ctr" defTabSz="914400" rtl="0" eaLnBrk="1" fontAlgn="ctr" latinLnBrk="0" hangingPunct="1"/>
                      <a:r>
                        <a:rPr lang="en-US" sz="2400" b="0" i="0" u="none" strike="noStrike" kern="1200" dirty="0">
                          <a:solidFill>
                            <a:schemeClr val="tx1"/>
                          </a:solidFill>
                          <a:effectLst/>
                          <a:latin typeface="Aptos Narrow"/>
                          <a:ea typeface="+mn-ea"/>
                          <a:cs typeface="+mn-cs"/>
                        </a:rPr>
                        <a:t>Ac 20:16-21:14</a:t>
                      </a:r>
                    </a:p>
                  </a:txBody>
                  <a:tcPr marL="7620" marR="7620" marT="7620" marB="0" anchor="ctr"/>
                </a:tc>
                <a:extLst>
                  <a:ext uri="{0D108BD9-81ED-4DB2-BD59-A6C34878D82A}">
                    <a16:rowId xmlns:a16="http://schemas.microsoft.com/office/drawing/2014/main" val="3871016202"/>
                  </a:ext>
                </a:extLst>
              </a:tr>
              <a:tr h="916944">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Strategist</a:t>
                      </a:r>
                    </a:p>
                    <a:p>
                      <a:pPr marL="0" algn="ctr" defTabSz="914400" rtl="0" eaLnBrk="1" fontAlgn="ctr" latinLnBrk="0" hangingPunct="1"/>
                      <a:r>
                        <a:rPr lang="en-US" sz="2400" b="0" i="0" u="none" strike="noStrike" kern="1200" dirty="0">
                          <a:solidFill>
                            <a:schemeClr val="bg2"/>
                          </a:solidFill>
                          <a:effectLst/>
                          <a:latin typeface="Aptos Narrow"/>
                          <a:ea typeface="+mn-ea"/>
                          <a:cs typeface="+mn-cs"/>
                        </a:rPr>
                        <a:t>"Navy Seal"</a:t>
                      </a:r>
                    </a:p>
                  </a:txBody>
                  <a:tcPr marL="7620" marR="7620" marT="7620" marB="0" anchor="ctr"/>
                </a:tc>
                <a:extLst>
                  <a:ext uri="{0D108BD9-81ED-4DB2-BD59-A6C34878D82A}">
                    <a16:rowId xmlns:a16="http://schemas.microsoft.com/office/drawing/2014/main" val="1119983041"/>
                  </a:ext>
                </a:extLst>
              </a:tr>
              <a:tr h="916944">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Being </a:t>
                      </a:r>
                      <a:r>
                        <a:rPr lang="en-US" sz="2400" b="0" i="0" u="none" strike="noStrike" kern="1200" dirty="0" err="1">
                          <a:solidFill>
                            <a:schemeClr val="bg2"/>
                          </a:solidFill>
                          <a:effectLst/>
                          <a:latin typeface="Aptos Narrow"/>
                          <a:ea typeface="+mn-ea"/>
                          <a:cs typeface="+mn-cs"/>
                        </a:rPr>
                        <a:t>Judgy</a:t>
                      </a:r>
                      <a:endParaRPr lang="en-US" sz="2400" b="0" i="0" u="none" strike="noStrike" kern="1200" dirty="0">
                        <a:solidFill>
                          <a:schemeClr val="bg2"/>
                        </a:solidFill>
                        <a:effectLst/>
                        <a:latin typeface="Aptos Narrow"/>
                        <a:ea typeface="+mn-ea"/>
                        <a:cs typeface="+mn-cs"/>
                      </a:endParaRPr>
                    </a:p>
                  </a:txBody>
                  <a:tcPr marL="7620" marR="7620" marT="7620" marB="0" anchor="ctr"/>
                </a:tc>
                <a:extLst>
                  <a:ext uri="{0D108BD9-81ED-4DB2-BD59-A6C34878D82A}">
                    <a16:rowId xmlns:a16="http://schemas.microsoft.com/office/drawing/2014/main" val="342353578"/>
                  </a:ext>
                </a:extLst>
              </a:tr>
            </a:tbl>
          </a:graphicData>
        </a:graphic>
      </p:graphicFrame>
      <p:sp>
        <p:nvSpPr>
          <p:cNvPr id="7" name="TextBox 6">
            <a:extLst>
              <a:ext uri="{FF2B5EF4-FFF2-40B4-BE49-F238E27FC236}">
                <a16:creationId xmlns:a16="http://schemas.microsoft.com/office/drawing/2014/main" id="{61C5E742-AE46-E25A-D322-08C59614DE1F}"/>
              </a:ext>
            </a:extLst>
          </p:cNvPr>
          <p:cNvSpPr txBox="1"/>
          <p:nvPr/>
        </p:nvSpPr>
        <p:spPr>
          <a:xfrm>
            <a:off x="7553324" y="1478340"/>
            <a:ext cx="3962203" cy="5324535"/>
          </a:xfrm>
          <a:prstGeom prst="rect">
            <a:avLst/>
          </a:prstGeom>
          <a:noFill/>
        </p:spPr>
        <p:txBody>
          <a:bodyPr wrap="square">
            <a:spAutoFit/>
          </a:bodyPr>
          <a:lstStyle/>
          <a:p>
            <a:r>
              <a:rPr lang="en-US" sz="2000" dirty="0"/>
              <a:t>Act 15:36-40 NIV - Some time later Paul said to Barnabas, "Let us go back and visit the believers in all the towns where we preached the word of the Lord and see how they are doing." Barnabas wanted to take John, also called Mark, with them, but Paul did not think it wise to take him, because he had deserted them in Pamphylia and had not continued with them in the work. They had such a sharp disagreement that they parted company. Barnabas took Mark and sailed for Cyprus, but Paul chose Silas and left, commended by the believers to the grace of the Lord.</a:t>
            </a:r>
          </a:p>
        </p:txBody>
      </p:sp>
      <p:sp>
        <p:nvSpPr>
          <p:cNvPr id="9" name="Title 8">
            <a:extLst>
              <a:ext uri="{FF2B5EF4-FFF2-40B4-BE49-F238E27FC236}">
                <a16:creationId xmlns:a16="http://schemas.microsoft.com/office/drawing/2014/main" id="{4AE42AF8-5DFD-152E-5732-622A9A6953B3}"/>
              </a:ext>
            </a:extLst>
          </p:cNvPr>
          <p:cNvSpPr>
            <a:spLocks noGrp="1"/>
          </p:cNvSpPr>
          <p:nvPr>
            <p:ph type="title"/>
          </p:nvPr>
        </p:nvSpPr>
        <p:spPr>
          <a:xfrm>
            <a:off x="838200" y="365125"/>
            <a:ext cx="10515600" cy="793115"/>
          </a:xfrm>
        </p:spPr>
        <p:txBody>
          <a:bodyPr/>
          <a:lstStyle/>
          <a:p>
            <a:endParaRPr lang="en-US" dirty="0"/>
          </a:p>
        </p:txBody>
      </p:sp>
    </p:spTree>
    <p:extLst>
      <p:ext uri="{BB962C8B-B14F-4D97-AF65-F5344CB8AC3E}">
        <p14:creationId xmlns:p14="http://schemas.microsoft.com/office/powerpoint/2010/main" val="341942933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97B9CCE-58BA-029E-0713-D61A1A6B073A}"/>
            </a:ext>
          </a:extLst>
        </p:cNvPr>
        <p:cNvGrpSpPr/>
        <p:nvPr/>
      </p:nvGrpSpPr>
      <p:grpSpPr>
        <a:xfrm>
          <a:off x="0" y="0"/>
          <a:ext cx="0" cy="0"/>
          <a:chOff x="0" y="0"/>
          <a:chExt cx="0" cy="0"/>
        </a:xfrm>
      </p:grpSpPr>
      <p:graphicFrame>
        <p:nvGraphicFramePr>
          <p:cNvPr id="4" name="Table 4">
            <a:extLst>
              <a:ext uri="{FF2B5EF4-FFF2-40B4-BE49-F238E27FC236}">
                <a16:creationId xmlns:a16="http://schemas.microsoft.com/office/drawing/2014/main" id="{003E64DE-1C3D-E969-EE35-4EF051B85D79}"/>
              </a:ext>
            </a:extLst>
          </p:cNvPr>
          <p:cNvGraphicFramePr>
            <a:graphicFrameLocks noGrp="1"/>
          </p:cNvGraphicFramePr>
          <p:nvPr>
            <p:ph idx="1"/>
            <p:extLst>
              <p:ext uri="{D42A27DB-BD31-4B8C-83A1-F6EECF244321}">
                <p14:modId xmlns:p14="http://schemas.microsoft.com/office/powerpoint/2010/main" val="2009155158"/>
              </p:ext>
            </p:extLst>
          </p:nvPr>
        </p:nvGraphicFramePr>
        <p:xfrm>
          <a:off x="2697578" y="1381226"/>
          <a:ext cx="6796844" cy="5202318"/>
        </p:xfrm>
        <a:graphic>
          <a:graphicData uri="http://schemas.openxmlformats.org/drawingml/2006/table">
            <a:tbl>
              <a:tblPr firstRow="1" bandRow="1">
                <a:tableStyleId>{5C22544A-7EE6-4342-B048-85BDC9FD1C3A}</a:tableStyleId>
              </a:tblPr>
              <a:tblGrid>
                <a:gridCol w="3398422">
                  <a:extLst>
                    <a:ext uri="{9D8B030D-6E8A-4147-A177-3AD203B41FA5}">
                      <a16:colId xmlns:a16="http://schemas.microsoft.com/office/drawing/2014/main" val="2970902363"/>
                    </a:ext>
                  </a:extLst>
                </a:gridCol>
                <a:gridCol w="3398422">
                  <a:extLst>
                    <a:ext uri="{9D8B030D-6E8A-4147-A177-3AD203B41FA5}">
                      <a16:colId xmlns:a16="http://schemas.microsoft.com/office/drawing/2014/main" val="1287414231"/>
                    </a:ext>
                  </a:extLst>
                </a:gridCol>
              </a:tblGrid>
              <a:tr h="460048">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WISDOM</a:t>
                      </a:r>
                    </a:p>
                  </a:txBody>
                  <a:tcPr marL="7620" marR="7620" marT="7620" marB="0" anchor="ctr"/>
                </a:tc>
                <a:extLst>
                  <a:ext uri="{0D108BD9-81ED-4DB2-BD59-A6C34878D82A}">
                    <a16:rowId xmlns:a16="http://schemas.microsoft.com/office/drawing/2014/main" val="3579988469"/>
                  </a:ext>
                </a:extLst>
              </a:tr>
              <a:tr h="916944">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kern="1200" dirty="0">
                          <a:solidFill>
                            <a:srgbClr val="000000"/>
                          </a:solidFill>
                          <a:effectLst/>
                          <a:latin typeface="Aptos Narrow"/>
                          <a:ea typeface="+mn-ea"/>
                          <a:cs typeface="+mn-cs"/>
                        </a:rPr>
                        <a:t>Wise Decision-making </a:t>
                      </a:r>
                    </a:p>
                  </a:txBody>
                  <a:tcPr marL="7620" marR="7620" marT="7620" marB="0" anchor="ctr"/>
                </a:tc>
                <a:extLst>
                  <a:ext uri="{0D108BD9-81ED-4DB2-BD59-A6C34878D82A}">
                    <a16:rowId xmlns:a16="http://schemas.microsoft.com/office/drawing/2014/main" val="3690887051"/>
                  </a:ext>
                </a:extLst>
              </a:tr>
              <a:tr h="614446">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Words</a:t>
                      </a:r>
                    </a:p>
                  </a:txBody>
                  <a:tcPr marL="7620" marR="7620" marT="7620" marB="0" anchor="ctr"/>
                </a:tc>
                <a:extLst>
                  <a:ext uri="{0D108BD9-81ED-4DB2-BD59-A6C34878D82A}">
                    <a16:rowId xmlns:a16="http://schemas.microsoft.com/office/drawing/2014/main" val="19458981"/>
                  </a:ext>
                </a:extLst>
              </a:tr>
              <a:tr h="460048">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Paul</a:t>
                      </a:r>
                    </a:p>
                  </a:txBody>
                  <a:tcPr marL="7620" marR="7620" marT="7620" marB="0" anchor="ctr"/>
                </a:tc>
                <a:extLst>
                  <a:ext uri="{0D108BD9-81ED-4DB2-BD59-A6C34878D82A}">
                    <a16:rowId xmlns:a16="http://schemas.microsoft.com/office/drawing/2014/main" val="31288858"/>
                  </a:ext>
                </a:extLst>
              </a:tr>
              <a:tr h="916944">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Ac 15:36-40, 18:9  </a:t>
                      </a:r>
                    </a:p>
                    <a:p>
                      <a:pPr marL="0" algn="ctr" defTabSz="914400" rtl="0" eaLnBrk="1" fontAlgn="ctr" latinLnBrk="0" hangingPunct="1"/>
                      <a:r>
                        <a:rPr lang="en-US" sz="2400" b="0" i="0" u="none" strike="noStrike" kern="1200" dirty="0">
                          <a:solidFill>
                            <a:schemeClr val="tx1"/>
                          </a:solidFill>
                          <a:effectLst/>
                          <a:latin typeface="Aptos Narrow"/>
                          <a:ea typeface="+mn-ea"/>
                          <a:cs typeface="+mn-cs"/>
                        </a:rPr>
                        <a:t>Ac 20:16-21:14</a:t>
                      </a:r>
                    </a:p>
                  </a:txBody>
                  <a:tcPr marL="7620" marR="7620" marT="7620" marB="0" anchor="ctr"/>
                </a:tc>
                <a:extLst>
                  <a:ext uri="{0D108BD9-81ED-4DB2-BD59-A6C34878D82A}">
                    <a16:rowId xmlns:a16="http://schemas.microsoft.com/office/drawing/2014/main" val="3871016202"/>
                  </a:ext>
                </a:extLst>
              </a:tr>
              <a:tr h="916944">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Strategist – Problem Solver</a:t>
                      </a:r>
                    </a:p>
                    <a:p>
                      <a:pPr marL="0" algn="ctr" defTabSz="914400" rtl="0" eaLnBrk="1" fontAlgn="ctr" latinLnBrk="0" hangingPunct="1"/>
                      <a:r>
                        <a:rPr lang="en-US" sz="2400" b="0" i="0" u="none" strike="noStrike" kern="1200" dirty="0">
                          <a:solidFill>
                            <a:schemeClr val="tx1"/>
                          </a:solidFill>
                          <a:effectLst/>
                          <a:latin typeface="Aptos Narrow"/>
                          <a:ea typeface="+mn-ea"/>
                          <a:cs typeface="+mn-cs"/>
                        </a:rPr>
                        <a:t>"Navy Seal"</a:t>
                      </a:r>
                    </a:p>
                  </a:txBody>
                  <a:tcPr marL="7620" marR="7620" marT="7620" marB="0" anchor="ctr"/>
                </a:tc>
                <a:extLst>
                  <a:ext uri="{0D108BD9-81ED-4DB2-BD59-A6C34878D82A}">
                    <a16:rowId xmlns:a16="http://schemas.microsoft.com/office/drawing/2014/main" val="1119983041"/>
                  </a:ext>
                </a:extLst>
              </a:tr>
              <a:tr h="916944">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bg2"/>
                          </a:solidFill>
                          <a:effectLst/>
                          <a:latin typeface="Aptos Narrow"/>
                          <a:ea typeface="+mn-ea"/>
                          <a:cs typeface="+mn-cs"/>
                        </a:rPr>
                        <a:t>Being </a:t>
                      </a:r>
                      <a:r>
                        <a:rPr lang="en-US" sz="2400" b="0" i="0" u="none" strike="noStrike" kern="1200" dirty="0" err="1">
                          <a:solidFill>
                            <a:schemeClr val="bg2"/>
                          </a:solidFill>
                          <a:effectLst/>
                          <a:latin typeface="Aptos Narrow"/>
                          <a:ea typeface="+mn-ea"/>
                          <a:cs typeface="+mn-cs"/>
                        </a:rPr>
                        <a:t>Judgy</a:t>
                      </a:r>
                      <a:endParaRPr lang="en-US" sz="2400" b="0" i="0" u="none" strike="noStrike" kern="1200" dirty="0">
                        <a:solidFill>
                          <a:schemeClr val="bg2"/>
                        </a:solidFill>
                        <a:effectLst/>
                        <a:latin typeface="Aptos Narrow"/>
                        <a:ea typeface="+mn-ea"/>
                        <a:cs typeface="+mn-cs"/>
                      </a:endParaRPr>
                    </a:p>
                  </a:txBody>
                  <a:tcPr marL="7620" marR="7620" marT="7620" marB="0" anchor="ctr"/>
                </a:tc>
                <a:extLst>
                  <a:ext uri="{0D108BD9-81ED-4DB2-BD59-A6C34878D82A}">
                    <a16:rowId xmlns:a16="http://schemas.microsoft.com/office/drawing/2014/main" val="342353578"/>
                  </a:ext>
                </a:extLst>
              </a:tr>
            </a:tbl>
          </a:graphicData>
        </a:graphic>
      </p:graphicFrame>
      <p:sp>
        <p:nvSpPr>
          <p:cNvPr id="5" name="Title 4">
            <a:extLst>
              <a:ext uri="{FF2B5EF4-FFF2-40B4-BE49-F238E27FC236}">
                <a16:creationId xmlns:a16="http://schemas.microsoft.com/office/drawing/2014/main" id="{6650CD35-130A-7A67-D720-147C961F523B}"/>
              </a:ext>
            </a:extLst>
          </p:cNvPr>
          <p:cNvSpPr>
            <a:spLocks noGrp="1"/>
          </p:cNvSpPr>
          <p:nvPr>
            <p:ph type="title"/>
          </p:nvPr>
        </p:nvSpPr>
        <p:spPr>
          <a:xfrm>
            <a:off x="838200" y="365125"/>
            <a:ext cx="10515600" cy="793115"/>
          </a:xfrm>
        </p:spPr>
        <p:txBody>
          <a:bodyPr/>
          <a:lstStyle/>
          <a:p>
            <a:endParaRPr lang="en-US" dirty="0"/>
          </a:p>
        </p:txBody>
      </p:sp>
    </p:spTree>
    <p:extLst>
      <p:ext uri="{BB962C8B-B14F-4D97-AF65-F5344CB8AC3E}">
        <p14:creationId xmlns:p14="http://schemas.microsoft.com/office/powerpoint/2010/main" val="125458791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CFEF53E-154B-F726-CC74-75C19C9A0C04}"/>
            </a:ext>
          </a:extLst>
        </p:cNvPr>
        <p:cNvGrpSpPr/>
        <p:nvPr/>
      </p:nvGrpSpPr>
      <p:grpSpPr>
        <a:xfrm>
          <a:off x="0" y="0"/>
          <a:ext cx="0" cy="0"/>
          <a:chOff x="0" y="0"/>
          <a:chExt cx="0" cy="0"/>
        </a:xfrm>
      </p:grpSpPr>
      <p:graphicFrame>
        <p:nvGraphicFramePr>
          <p:cNvPr id="4" name="Table 4">
            <a:extLst>
              <a:ext uri="{FF2B5EF4-FFF2-40B4-BE49-F238E27FC236}">
                <a16:creationId xmlns:a16="http://schemas.microsoft.com/office/drawing/2014/main" id="{C64F7D81-66DF-43FE-FACC-36CDD6F6F013}"/>
              </a:ext>
            </a:extLst>
          </p:cNvPr>
          <p:cNvGraphicFramePr>
            <a:graphicFrameLocks noGrp="1"/>
          </p:cNvGraphicFramePr>
          <p:nvPr>
            <p:ph idx="1"/>
            <p:extLst>
              <p:ext uri="{D42A27DB-BD31-4B8C-83A1-F6EECF244321}">
                <p14:modId xmlns:p14="http://schemas.microsoft.com/office/powerpoint/2010/main" val="2174332313"/>
              </p:ext>
            </p:extLst>
          </p:nvPr>
        </p:nvGraphicFramePr>
        <p:xfrm>
          <a:off x="2691228" y="1388846"/>
          <a:ext cx="6809544" cy="5202318"/>
        </p:xfrm>
        <a:graphic>
          <a:graphicData uri="http://schemas.openxmlformats.org/drawingml/2006/table">
            <a:tbl>
              <a:tblPr firstRow="1" bandRow="1">
                <a:tableStyleId>{5C22544A-7EE6-4342-B048-85BDC9FD1C3A}</a:tableStyleId>
              </a:tblPr>
              <a:tblGrid>
                <a:gridCol w="3404772">
                  <a:extLst>
                    <a:ext uri="{9D8B030D-6E8A-4147-A177-3AD203B41FA5}">
                      <a16:colId xmlns:a16="http://schemas.microsoft.com/office/drawing/2014/main" val="2970902363"/>
                    </a:ext>
                  </a:extLst>
                </a:gridCol>
                <a:gridCol w="3404772">
                  <a:extLst>
                    <a:ext uri="{9D8B030D-6E8A-4147-A177-3AD203B41FA5}">
                      <a16:colId xmlns:a16="http://schemas.microsoft.com/office/drawing/2014/main" val="1287414231"/>
                    </a:ext>
                  </a:extLst>
                </a:gridCol>
              </a:tblGrid>
              <a:tr h="460048">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WISDOM</a:t>
                      </a:r>
                    </a:p>
                  </a:txBody>
                  <a:tcPr marL="7620" marR="7620" marT="7620" marB="0" anchor="ctr"/>
                </a:tc>
                <a:extLst>
                  <a:ext uri="{0D108BD9-81ED-4DB2-BD59-A6C34878D82A}">
                    <a16:rowId xmlns:a16="http://schemas.microsoft.com/office/drawing/2014/main" val="3579988469"/>
                  </a:ext>
                </a:extLst>
              </a:tr>
              <a:tr h="916944">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kern="1200" dirty="0">
                          <a:solidFill>
                            <a:srgbClr val="000000"/>
                          </a:solidFill>
                          <a:effectLst/>
                          <a:latin typeface="Aptos Narrow"/>
                          <a:ea typeface="+mn-ea"/>
                          <a:cs typeface="+mn-cs"/>
                        </a:rPr>
                        <a:t>Wise Decision-making </a:t>
                      </a:r>
                    </a:p>
                  </a:txBody>
                  <a:tcPr marL="7620" marR="7620" marT="7620" marB="0" anchor="ctr"/>
                </a:tc>
                <a:extLst>
                  <a:ext uri="{0D108BD9-81ED-4DB2-BD59-A6C34878D82A}">
                    <a16:rowId xmlns:a16="http://schemas.microsoft.com/office/drawing/2014/main" val="3690887051"/>
                  </a:ext>
                </a:extLst>
              </a:tr>
              <a:tr h="614446">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Words</a:t>
                      </a:r>
                    </a:p>
                  </a:txBody>
                  <a:tcPr marL="7620" marR="7620" marT="7620" marB="0" anchor="ctr"/>
                </a:tc>
                <a:extLst>
                  <a:ext uri="{0D108BD9-81ED-4DB2-BD59-A6C34878D82A}">
                    <a16:rowId xmlns:a16="http://schemas.microsoft.com/office/drawing/2014/main" val="19458981"/>
                  </a:ext>
                </a:extLst>
              </a:tr>
              <a:tr h="460048">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Paul</a:t>
                      </a:r>
                    </a:p>
                  </a:txBody>
                  <a:tcPr marL="7620" marR="7620" marT="7620" marB="0" anchor="ctr"/>
                </a:tc>
                <a:extLst>
                  <a:ext uri="{0D108BD9-81ED-4DB2-BD59-A6C34878D82A}">
                    <a16:rowId xmlns:a16="http://schemas.microsoft.com/office/drawing/2014/main" val="31288858"/>
                  </a:ext>
                </a:extLst>
              </a:tr>
              <a:tr h="916944">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Ac 15:36-40, 18:9  </a:t>
                      </a:r>
                    </a:p>
                    <a:p>
                      <a:pPr marL="0" algn="ctr" defTabSz="914400" rtl="0" eaLnBrk="1" fontAlgn="ctr" latinLnBrk="0" hangingPunct="1"/>
                      <a:r>
                        <a:rPr lang="en-US" sz="2400" b="0" i="0" u="none" strike="noStrike" kern="1200" dirty="0">
                          <a:solidFill>
                            <a:schemeClr val="tx1"/>
                          </a:solidFill>
                          <a:effectLst/>
                          <a:latin typeface="Aptos Narrow"/>
                          <a:ea typeface="+mn-ea"/>
                          <a:cs typeface="+mn-cs"/>
                        </a:rPr>
                        <a:t>Ac 20:16-21:14</a:t>
                      </a:r>
                    </a:p>
                  </a:txBody>
                  <a:tcPr marL="7620" marR="7620" marT="7620" marB="0" anchor="ctr"/>
                </a:tc>
                <a:extLst>
                  <a:ext uri="{0D108BD9-81ED-4DB2-BD59-A6C34878D82A}">
                    <a16:rowId xmlns:a16="http://schemas.microsoft.com/office/drawing/2014/main" val="3871016202"/>
                  </a:ext>
                </a:extLst>
              </a:tr>
              <a:tr h="916944">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Strategist -Problem Solver</a:t>
                      </a:r>
                    </a:p>
                    <a:p>
                      <a:pPr marL="0" algn="ctr" defTabSz="914400" rtl="0" eaLnBrk="1" fontAlgn="ctr" latinLnBrk="0" hangingPunct="1"/>
                      <a:r>
                        <a:rPr lang="en-US" sz="2400" b="0" i="0" u="none" strike="noStrike" kern="1200" dirty="0">
                          <a:solidFill>
                            <a:schemeClr val="tx1"/>
                          </a:solidFill>
                          <a:effectLst/>
                          <a:latin typeface="Aptos Narrow"/>
                          <a:ea typeface="+mn-ea"/>
                          <a:cs typeface="+mn-cs"/>
                        </a:rPr>
                        <a:t>"Navy Seal"</a:t>
                      </a:r>
                    </a:p>
                  </a:txBody>
                  <a:tcPr marL="7620" marR="7620" marT="7620" marB="0" anchor="ctr"/>
                </a:tc>
                <a:extLst>
                  <a:ext uri="{0D108BD9-81ED-4DB2-BD59-A6C34878D82A}">
                    <a16:rowId xmlns:a16="http://schemas.microsoft.com/office/drawing/2014/main" val="1119983041"/>
                  </a:ext>
                </a:extLst>
              </a:tr>
              <a:tr h="916944">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marL="0" algn="ctr" defTabSz="914400" rtl="0" eaLnBrk="1" fontAlgn="ctr" latinLnBrk="0" hangingPunct="1"/>
                      <a:r>
                        <a:rPr lang="en-US" sz="2400" b="0" i="0" u="none" strike="noStrike" kern="1200" dirty="0">
                          <a:solidFill>
                            <a:schemeClr val="tx1"/>
                          </a:solidFill>
                          <a:effectLst/>
                          <a:latin typeface="Aptos Narrow"/>
                          <a:ea typeface="+mn-ea"/>
                          <a:cs typeface="+mn-cs"/>
                        </a:rPr>
                        <a:t>Being Judgmental</a:t>
                      </a:r>
                    </a:p>
                  </a:txBody>
                  <a:tcPr marL="7620" marR="7620" marT="7620" marB="0" anchor="ctr"/>
                </a:tc>
                <a:extLst>
                  <a:ext uri="{0D108BD9-81ED-4DB2-BD59-A6C34878D82A}">
                    <a16:rowId xmlns:a16="http://schemas.microsoft.com/office/drawing/2014/main" val="342353578"/>
                  </a:ext>
                </a:extLst>
              </a:tr>
            </a:tbl>
          </a:graphicData>
        </a:graphic>
      </p:graphicFrame>
      <p:sp>
        <p:nvSpPr>
          <p:cNvPr id="5" name="Title 4">
            <a:extLst>
              <a:ext uri="{FF2B5EF4-FFF2-40B4-BE49-F238E27FC236}">
                <a16:creationId xmlns:a16="http://schemas.microsoft.com/office/drawing/2014/main" id="{D78FB0B8-59D1-FDC2-4A93-9BCA5EF73CF9}"/>
              </a:ext>
            </a:extLst>
          </p:cNvPr>
          <p:cNvSpPr>
            <a:spLocks noGrp="1"/>
          </p:cNvSpPr>
          <p:nvPr>
            <p:ph type="title"/>
          </p:nvPr>
        </p:nvSpPr>
        <p:spPr>
          <a:xfrm>
            <a:off x="838200" y="365125"/>
            <a:ext cx="10515600" cy="755015"/>
          </a:xfrm>
        </p:spPr>
        <p:txBody>
          <a:bodyPr/>
          <a:lstStyle/>
          <a:p>
            <a:endParaRPr lang="en-US" dirty="0"/>
          </a:p>
        </p:txBody>
      </p:sp>
    </p:spTree>
    <p:extLst>
      <p:ext uri="{BB962C8B-B14F-4D97-AF65-F5344CB8AC3E}">
        <p14:creationId xmlns:p14="http://schemas.microsoft.com/office/powerpoint/2010/main" val="196852238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C67DAA-38E2-437D-AB8E-C74CD6FFB89B}"/>
              </a:ext>
            </a:extLst>
          </p:cNvPr>
          <p:cNvSpPr>
            <a:spLocks noGrp="1"/>
          </p:cNvSpPr>
          <p:nvPr>
            <p:ph type="title"/>
          </p:nvPr>
        </p:nvSpPr>
        <p:spPr>
          <a:xfrm>
            <a:off x="838200" y="177583"/>
            <a:ext cx="10515600" cy="980657"/>
          </a:xfrm>
        </p:spPr>
        <p:txBody>
          <a:bodyPr>
            <a:normAutofit/>
          </a:bodyPr>
          <a:lstStyle/>
          <a:p>
            <a:endParaRPr lang="en-US" dirty="0"/>
          </a:p>
        </p:txBody>
      </p:sp>
      <p:graphicFrame>
        <p:nvGraphicFramePr>
          <p:cNvPr id="4" name="Table 4">
            <a:extLst>
              <a:ext uri="{FF2B5EF4-FFF2-40B4-BE49-F238E27FC236}">
                <a16:creationId xmlns:a16="http://schemas.microsoft.com/office/drawing/2014/main" id="{10EEA7FB-4054-4BDE-8704-7C547AE6EC87}"/>
              </a:ext>
            </a:extLst>
          </p:cNvPr>
          <p:cNvGraphicFramePr>
            <a:graphicFrameLocks noGrp="1"/>
          </p:cNvGraphicFramePr>
          <p:nvPr>
            <p:ph idx="1"/>
            <p:extLst>
              <p:ext uri="{D42A27DB-BD31-4B8C-83A1-F6EECF244321}">
                <p14:modId xmlns:p14="http://schemas.microsoft.com/office/powerpoint/2010/main" val="2777975916"/>
              </p:ext>
            </p:extLst>
          </p:nvPr>
        </p:nvGraphicFramePr>
        <p:xfrm>
          <a:off x="2331818" y="1388846"/>
          <a:ext cx="7528364" cy="5143170"/>
        </p:xfrm>
        <a:graphic>
          <a:graphicData uri="http://schemas.openxmlformats.org/drawingml/2006/table">
            <a:tbl>
              <a:tblPr firstRow="1" bandRow="1">
                <a:tableStyleId>{5C22544A-7EE6-4342-B048-85BDC9FD1C3A}</a:tableStyleId>
              </a:tblPr>
              <a:tblGrid>
                <a:gridCol w="3764182">
                  <a:extLst>
                    <a:ext uri="{9D8B030D-6E8A-4147-A177-3AD203B41FA5}">
                      <a16:colId xmlns:a16="http://schemas.microsoft.com/office/drawing/2014/main" val="2970902363"/>
                    </a:ext>
                  </a:extLst>
                </a:gridCol>
                <a:gridCol w="3764182">
                  <a:extLst>
                    <a:ext uri="{9D8B030D-6E8A-4147-A177-3AD203B41FA5}">
                      <a16:colId xmlns:a16="http://schemas.microsoft.com/office/drawing/2014/main" val="1287414231"/>
                    </a:ext>
                  </a:extLst>
                </a:gridCol>
              </a:tblGrid>
              <a:tr h="441613">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KNOWLEDGE</a:t>
                      </a:r>
                    </a:p>
                  </a:txBody>
                  <a:tcPr marL="7620" marR="7620" marT="7620" marB="0" anchor="ctr"/>
                </a:tc>
                <a:extLst>
                  <a:ext uri="{0D108BD9-81ED-4DB2-BD59-A6C34878D82A}">
                    <a16:rowId xmlns:a16="http://schemas.microsoft.com/office/drawing/2014/main" val="3579988469"/>
                  </a:ext>
                </a:extLst>
              </a:tr>
              <a:tr h="880201">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rgbClr val="000000"/>
                          </a:solidFill>
                          <a:effectLst/>
                          <a:latin typeface="Aptos Narrow"/>
                        </a:rPr>
                        <a:t>Knowledge / Information</a:t>
                      </a:r>
                    </a:p>
                  </a:txBody>
                  <a:tcPr marL="7620" marR="7620" marT="7620" marB="0" anchor="ctr"/>
                </a:tc>
                <a:extLst>
                  <a:ext uri="{0D108BD9-81ED-4DB2-BD59-A6C34878D82A}">
                    <a16:rowId xmlns:a16="http://schemas.microsoft.com/office/drawing/2014/main" val="3690887051"/>
                  </a:ext>
                </a:extLst>
              </a:tr>
              <a:tr h="70952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bg2"/>
                          </a:solidFill>
                          <a:effectLst/>
                          <a:latin typeface="Aptos Narrow"/>
                        </a:rPr>
                        <a:t>Understanding Info, </a:t>
                      </a:r>
                    </a:p>
                    <a:p>
                      <a:pPr algn="ctr" fontAlgn="ctr"/>
                      <a:r>
                        <a:rPr lang="en-US" sz="2400" b="0" i="0" u="none" strike="noStrike" dirty="0">
                          <a:solidFill>
                            <a:schemeClr val="bg2"/>
                          </a:solidFill>
                          <a:effectLst/>
                          <a:latin typeface="Aptos Narrow"/>
                        </a:rPr>
                        <a:t>Download of Info</a:t>
                      </a:r>
                    </a:p>
                  </a:txBody>
                  <a:tcPr marL="7620" marR="7620" marT="7620" marB="0" anchor="ctr"/>
                </a:tc>
                <a:extLst>
                  <a:ext uri="{0D108BD9-81ED-4DB2-BD59-A6C34878D82A}">
                    <a16:rowId xmlns:a16="http://schemas.microsoft.com/office/drawing/2014/main" val="19458981"/>
                  </a:ext>
                </a:extLst>
              </a:tr>
              <a:tr h="441613">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bg2"/>
                          </a:solidFill>
                          <a:effectLst/>
                          <a:latin typeface="Aptos Narrow"/>
                        </a:rPr>
                        <a:t>Luke</a:t>
                      </a:r>
                    </a:p>
                  </a:txBody>
                  <a:tcPr marL="7620" marR="7620" marT="7620" marB="0" anchor="ctr"/>
                </a:tc>
                <a:extLst>
                  <a:ext uri="{0D108BD9-81ED-4DB2-BD59-A6C34878D82A}">
                    <a16:rowId xmlns:a16="http://schemas.microsoft.com/office/drawing/2014/main" val="31288858"/>
                  </a:ext>
                </a:extLst>
              </a:tr>
              <a:tr h="880201">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bg2"/>
                          </a:solidFill>
                          <a:effectLst/>
                          <a:latin typeface="Aptos Narrow"/>
                        </a:rPr>
                        <a:t>Lk 1:3  </a:t>
                      </a:r>
                    </a:p>
                    <a:p>
                      <a:pPr algn="ctr" fontAlgn="ctr"/>
                      <a:r>
                        <a:rPr lang="en-US" sz="2400" b="0" i="0" u="none" strike="noStrike" dirty="0">
                          <a:solidFill>
                            <a:schemeClr val="bg2"/>
                          </a:solidFill>
                          <a:effectLst/>
                          <a:latin typeface="Aptos Narrow"/>
                        </a:rPr>
                        <a:t>Luke &amp; Acts</a:t>
                      </a:r>
                    </a:p>
                  </a:txBody>
                  <a:tcPr marL="7620" marR="7620" marT="7620" marB="0" anchor="ctr"/>
                </a:tc>
                <a:extLst>
                  <a:ext uri="{0D108BD9-81ED-4DB2-BD59-A6C34878D82A}">
                    <a16:rowId xmlns:a16="http://schemas.microsoft.com/office/drawing/2014/main" val="3871016202"/>
                  </a:ext>
                </a:extLst>
              </a:tr>
              <a:tr h="880201">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solidFill>
                          <a:effectLst/>
                          <a:latin typeface="Aptos Narrow"/>
                        </a:rPr>
                        <a:t>Problem-Identifier</a:t>
                      </a:r>
                    </a:p>
                    <a:p>
                      <a:pPr algn="ctr" fontAlgn="ctr"/>
                      <a:r>
                        <a:rPr lang="en-US" sz="2400" b="0" i="0" u="none" strike="noStrike" dirty="0">
                          <a:solidFill>
                            <a:schemeClr val="bg2"/>
                          </a:solidFill>
                          <a:effectLst/>
                          <a:latin typeface="Aptos Narrow"/>
                        </a:rPr>
                        <a:t>"Sniper"</a:t>
                      </a:r>
                    </a:p>
                  </a:txBody>
                  <a:tcPr marL="7620" marR="7620" marT="7620" marB="0" anchor="ctr"/>
                </a:tc>
                <a:extLst>
                  <a:ext uri="{0D108BD9-81ED-4DB2-BD59-A6C34878D82A}">
                    <a16:rowId xmlns:a16="http://schemas.microsoft.com/office/drawing/2014/main" val="1119983041"/>
                  </a:ext>
                </a:extLst>
              </a:tr>
              <a:tr h="880201">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solidFill>
                          <a:effectLst/>
                          <a:latin typeface="Aptos Narrow"/>
                        </a:rPr>
                        <a:t>Lose the Plot</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47909698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2B1B094-AF7A-77FF-4189-C7020D47EAA2}"/>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0C57BFB7-4936-B374-BEBE-25525C4554C7}"/>
              </a:ext>
            </a:extLst>
          </p:cNvPr>
          <p:cNvSpPr>
            <a:spLocks noGrp="1"/>
          </p:cNvSpPr>
          <p:nvPr>
            <p:ph type="title"/>
          </p:nvPr>
        </p:nvSpPr>
        <p:spPr>
          <a:xfrm>
            <a:off x="838200" y="251460"/>
            <a:ext cx="10515600" cy="876300"/>
          </a:xfrm>
        </p:spPr>
        <p:txBody>
          <a:bodyPr>
            <a:normAutofit/>
          </a:bodyPr>
          <a:lstStyle/>
          <a:p>
            <a:endParaRPr lang="en-US" dirty="0"/>
          </a:p>
        </p:txBody>
      </p:sp>
      <p:graphicFrame>
        <p:nvGraphicFramePr>
          <p:cNvPr id="4" name="Table 4">
            <a:extLst>
              <a:ext uri="{FF2B5EF4-FFF2-40B4-BE49-F238E27FC236}">
                <a16:creationId xmlns:a16="http://schemas.microsoft.com/office/drawing/2014/main" id="{1EFEBC3C-7F86-45FC-ADAD-92A137FEF65D}"/>
              </a:ext>
            </a:extLst>
          </p:cNvPr>
          <p:cNvGraphicFramePr>
            <a:graphicFrameLocks noGrp="1"/>
          </p:cNvGraphicFramePr>
          <p:nvPr>
            <p:ph idx="1"/>
            <p:extLst>
              <p:ext uri="{D42A27DB-BD31-4B8C-83A1-F6EECF244321}">
                <p14:modId xmlns:p14="http://schemas.microsoft.com/office/powerpoint/2010/main" val="1165689062"/>
              </p:ext>
            </p:extLst>
          </p:nvPr>
        </p:nvGraphicFramePr>
        <p:xfrm>
          <a:off x="2359758" y="1375612"/>
          <a:ext cx="7472484" cy="5154568"/>
        </p:xfrm>
        <a:graphic>
          <a:graphicData uri="http://schemas.openxmlformats.org/drawingml/2006/table">
            <a:tbl>
              <a:tblPr firstRow="1" bandRow="1">
                <a:tableStyleId>{5C22544A-7EE6-4342-B048-85BDC9FD1C3A}</a:tableStyleId>
              </a:tblPr>
              <a:tblGrid>
                <a:gridCol w="3736242">
                  <a:extLst>
                    <a:ext uri="{9D8B030D-6E8A-4147-A177-3AD203B41FA5}">
                      <a16:colId xmlns:a16="http://schemas.microsoft.com/office/drawing/2014/main" val="2970902363"/>
                    </a:ext>
                  </a:extLst>
                </a:gridCol>
                <a:gridCol w="3736242">
                  <a:extLst>
                    <a:ext uri="{9D8B030D-6E8A-4147-A177-3AD203B41FA5}">
                      <a16:colId xmlns:a16="http://schemas.microsoft.com/office/drawing/2014/main" val="1287414231"/>
                    </a:ext>
                  </a:extLst>
                </a:gridCol>
              </a:tblGrid>
              <a:tr h="442756">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KNOWLEDGE</a:t>
                      </a:r>
                    </a:p>
                  </a:txBody>
                  <a:tcPr marL="7620" marR="7620" marT="7620" marB="0" anchor="ctr"/>
                </a:tc>
                <a:extLst>
                  <a:ext uri="{0D108BD9-81ED-4DB2-BD59-A6C34878D82A}">
                    <a16:rowId xmlns:a16="http://schemas.microsoft.com/office/drawing/2014/main" val="3579988469"/>
                  </a:ext>
                </a:extLst>
              </a:tr>
              <a:tr h="882479">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rgbClr val="000000"/>
                          </a:solidFill>
                          <a:effectLst/>
                          <a:latin typeface="Aptos Narrow"/>
                        </a:rPr>
                        <a:t>Knowledge / Information</a:t>
                      </a:r>
                    </a:p>
                  </a:txBody>
                  <a:tcPr marL="7620" marR="7620" marT="7620" marB="0" anchor="ctr"/>
                </a:tc>
                <a:extLst>
                  <a:ext uri="{0D108BD9-81ED-4DB2-BD59-A6C34878D82A}">
                    <a16:rowId xmlns:a16="http://schemas.microsoft.com/office/drawing/2014/main" val="3690887051"/>
                  </a:ext>
                </a:extLst>
              </a:tr>
              <a:tr h="711358">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Understanding Info, </a:t>
                      </a:r>
                    </a:p>
                    <a:p>
                      <a:pPr algn="ctr" fontAlgn="ctr"/>
                      <a:r>
                        <a:rPr lang="en-US" sz="2400" b="0" i="0" u="none" strike="noStrike" dirty="0">
                          <a:solidFill>
                            <a:schemeClr val="tx1"/>
                          </a:solidFill>
                          <a:effectLst/>
                          <a:latin typeface="Aptos Narrow"/>
                        </a:rPr>
                        <a:t>Download of Info</a:t>
                      </a:r>
                    </a:p>
                  </a:txBody>
                  <a:tcPr marL="7620" marR="7620" marT="7620" marB="0" anchor="ctr"/>
                </a:tc>
                <a:extLst>
                  <a:ext uri="{0D108BD9-81ED-4DB2-BD59-A6C34878D82A}">
                    <a16:rowId xmlns:a16="http://schemas.microsoft.com/office/drawing/2014/main" val="19458981"/>
                  </a:ext>
                </a:extLst>
              </a:tr>
              <a:tr h="442756">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bg2"/>
                          </a:solidFill>
                          <a:effectLst/>
                          <a:latin typeface="Aptos Narrow"/>
                        </a:rPr>
                        <a:t>Luke</a:t>
                      </a:r>
                    </a:p>
                  </a:txBody>
                  <a:tcPr marL="7620" marR="7620" marT="7620" marB="0" anchor="ctr"/>
                </a:tc>
                <a:extLst>
                  <a:ext uri="{0D108BD9-81ED-4DB2-BD59-A6C34878D82A}">
                    <a16:rowId xmlns:a16="http://schemas.microsoft.com/office/drawing/2014/main" val="31288858"/>
                  </a:ext>
                </a:extLst>
              </a:tr>
              <a:tr h="882479">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bg2"/>
                          </a:solidFill>
                          <a:effectLst/>
                          <a:latin typeface="Aptos Narrow"/>
                        </a:rPr>
                        <a:t>Lk 1:3  </a:t>
                      </a:r>
                    </a:p>
                    <a:p>
                      <a:pPr algn="ctr" fontAlgn="ctr"/>
                      <a:r>
                        <a:rPr lang="en-US" sz="2400" b="0" i="0" u="none" strike="noStrike" dirty="0">
                          <a:solidFill>
                            <a:schemeClr val="bg2"/>
                          </a:solidFill>
                          <a:effectLst/>
                          <a:latin typeface="Aptos Narrow"/>
                        </a:rPr>
                        <a:t>Luke &amp; Acts</a:t>
                      </a:r>
                    </a:p>
                  </a:txBody>
                  <a:tcPr marL="7620" marR="7620" marT="7620" marB="0" anchor="ctr"/>
                </a:tc>
                <a:extLst>
                  <a:ext uri="{0D108BD9-81ED-4DB2-BD59-A6C34878D82A}">
                    <a16:rowId xmlns:a16="http://schemas.microsoft.com/office/drawing/2014/main" val="3871016202"/>
                  </a:ext>
                </a:extLst>
              </a:tr>
              <a:tr h="882479">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solidFill>
                          <a:effectLst/>
                          <a:latin typeface="Aptos Narrow"/>
                        </a:rPr>
                        <a:t>Problem-Identifier</a:t>
                      </a:r>
                    </a:p>
                    <a:p>
                      <a:pPr algn="ctr" fontAlgn="ctr"/>
                      <a:r>
                        <a:rPr lang="en-US" sz="2400" b="0" i="0" u="none" strike="noStrike" dirty="0">
                          <a:solidFill>
                            <a:schemeClr val="bg2"/>
                          </a:solidFill>
                          <a:effectLst/>
                          <a:latin typeface="Aptos Narrow"/>
                        </a:rPr>
                        <a:t>"Sniper"</a:t>
                      </a:r>
                    </a:p>
                  </a:txBody>
                  <a:tcPr marL="7620" marR="7620" marT="7620" marB="0" anchor="ctr"/>
                </a:tc>
                <a:extLst>
                  <a:ext uri="{0D108BD9-81ED-4DB2-BD59-A6C34878D82A}">
                    <a16:rowId xmlns:a16="http://schemas.microsoft.com/office/drawing/2014/main" val="1119983041"/>
                  </a:ext>
                </a:extLst>
              </a:tr>
              <a:tr h="882479">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solidFill>
                          <a:effectLst/>
                          <a:latin typeface="Aptos Narrow"/>
                        </a:rPr>
                        <a:t>Lose the Plot</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197716667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6E3608-24EE-F8AA-2F9F-45AE1E3F8CA0}"/>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8FBC5769-A26C-638F-ED40-127589763262}"/>
              </a:ext>
            </a:extLst>
          </p:cNvPr>
          <p:cNvSpPr>
            <a:spLocks noGrp="1"/>
          </p:cNvSpPr>
          <p:nvPr>
            <p:ph type="title"/>
          </p:nvPr>
        </p:nvSpPr>
        <p:spPr>
          <a:xfrm>
            <a:off x="838200" y="236220"/>
            <a:ext cx="10515600" cy="899160"/>
          </a:xfrm>
        </p:spPr>
        <p:txBody>
          <a:bodyPr>
            <a:normAutofit/>
          </a:bodyPr>
          <a:lstStyle/>
          <a:p>
            <a:endParaRPr lang="en-US" dirty="0"/>
          </a:p>
        </p:txBody>
      </p:sp>
      <p:graphicFrame>
        <p:nvGraphicFramePr>
          <p:cNvPr id="4" name="Table 4">
            <a:extLst>
              <a:ext uri="{FF2B5EF4-FFF2-40B4-BE49-F238E27FC236}">
                <a16:creationId xmlns:a16="http://schemas.microsoft.com/office/drawing/2014/main" id="{D7B42AE8-3342-5AB8-4F3F-47E627D2B5EA}"/>
              </a:ext>
            </a:extLst>
          </p:cNvPr>
          <p:cNvGraphicFramePr>
            <a:graphicFrameLocks noGrp="1"/>
          </p:cNvGraphicFramePr>
          <p:nvPr>
            <p:ph idx="1"/>
            <p:extLst>
              <p:ext uri="{D42A27DB-BD31-4B8C-83A1-F6EECF244321}">
                <p14:modId xmlns:p14="http://schemas.microsoft.com/office/powerpoint/2010/main" val="1632125471"/>
              </p:ext>
            </p:extLst>
          </p:nvPr>
        </p:nvGraphicFramePr>
        <p:xfrm>
          <a:off x="1445358" y="1305026"/>
          <a:ext cx="7472484" cy="5116922"/>
        </p:xfrm>
        <a:graphic>
          <a:graphicData uri="http://schemas.openxmlformats.org/drawingml/2006/table">
            <a:tbl>
              <a:tblPr firstRow="1" bandRow="1">
                <a:tableStyleId>{5C22544A-7EE6-4342-B048-85BDC9FD1C3A}</a:tableStyleId>
              </a:tblPr>
              <a:tblGrid>
                <a:gridCol w="3736242">
                  <a:extLst>
                    <a:ext uri="{9D8B030D-6E8A-4147-A177-3AD203B41FA5}">
                      <a16:colId xmlns:a16="http://schemas.microsoft.com/office/drawing/2014/main" val="2970902363"/>
                    </a:ext>
                  </a:extLst>
                </a:gridCol>
                <a:gridCol w="3736242">
                  <a:extLst>
                    <a:ext uri="{9D8B030D-6E8A-4147-A177-3AD203B41FA5}">
                      <a16:colId xmlns:a16="http://schemas.microsoft.com/office/drawing/2014/main" val="1287414231"/>
                    </a:ext>
                  </a:extLst>
                </a:gridCol>
              </a:tblGrid>
              <a:tr h="438981">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KNOWLEDGE</a:t>
                      </a:r>
                    </a:p>
                  </a:txBody>
                  <a:tcPr marL="7620" marR="7620" marT="7620" marB="0" anchor="ctr"/>
                </a:tc>
                <a:extLst>
                  <a:ext uri="{0D108BD9-81ED-4DB2-BD59-A6C34878D82A}">
                    <a16:rowId xmlns:a16="http://schemas.microsoft.com/office/drawing/2014/main" val="3579988469"/>
                  </a:ext>
                </a:extLst>
              </a:tr>
              <a:tr h="874955">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rgbClr val="000000"/>
                          </a:solidFill>
                          <a:effectLst/>
                          <a:latin typeface="Aptos Narrow"/>
                        </a:rPr>
                        <a:t>Knowledge / Information</a:t>
                      </a:r>
                    </a:p>
                  </a:txBody>
                  <a:tcPr marL="7620" marR="7620" marT="7620" marB="0" anchor="ctr"/>
                </a:tc>
                <a:extLst>
                  <a:ext uri="{0D108BD9-81ED-4DB2-BD59-A6C34878D82A}">
                    <a16:rowId xmlns:a16="http://schemas.microsoft.com/office/drawing/2014/main" val="3690887051"/>
                  </a:ext>
                </a:extLst>
              </a:tr>
              <a:tr h="705293">
                <a:tc>
                  <a:txBody>
                    <a:bodyPr/>
                    <a:lstStyle/>
                    <a:p>
                      <a:pPr algn="ctr" fontAlgn="ctr"/>
                      <a:r>
                        <a:rPr lang="en-US" sz="2400" b="0" i="0" u="none" strike="noStrike">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Understanding Info, </a:t>
                      </a:r>
                    </a:p>
                    <a:p>
                      <a:pPr algn="ctr" fontAlgn="ctr"/>
                      <a:r>
                        <a:rPr lang="en-US" sz="2400" b="0" i="0" u="none" strike="noStrike" dirty="0">
                          <a:solidFill>
                            <a:schemeClr val="tx1"/>
                          </a:solidFill>
                          <a:effectLst/>
                          <a:latin typeface="Aptos Narrow"/>
                        </a:rPr>
                        <a:t>Download of Info</a:t>
                      </a:r>
                    </a:p>
                  </a:txBody>
                  <a:tcPr marL="7620" marR="7620" marT="7620" marB="0" anchor="ctr"/>
                </a:tc>
                <a:extLst>
                  <a:ext uri="{0D108BD9-81ED-4DB2-BD59-A6C34878D82A}">
                    <a16:rowId xmlns:a16="http://schemas.microsoft.com/office/drawing/2014/main" val="19458981"/>
                  </a:ext>
                </a:extLst>
              </a:tr>
              <a:tr h="438981">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Luke</a:t>
                      </a:r>
                    </a:p>
                  </a:txBody>
                  <a:tcPr marL="7620" marR="7620" marT="7620" marB="0" anchor="ctr"/>
                </a:tc>
                <a:extLst>
                  <a:ext uri="{0D108BD9-81ED-4DB2-BD59-A6C34878D82A}">
                    <a16:rowId xmlns:a16="http://schemas.microsoft.com/office/drawing/2014/main" val="31288858"/>
                  </a:ext>
                </a:extLst>
              </a:tr>
              <a:tr h="874955">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tx1"/>
                          </a:solidFill>
                          <a:effectLst/>
                          <a:latin typeface="Aptos Narrow"/>
                        </a:rPr>
                        <a:t>Lk 1:3  </a:t>
                      </a:r>
                    </a:p>
                    <a:p>
                      <a:pPr algn="ctr" fontAlgn="ctr"/>
                      <a:r>
                        <a:rPr lang="en-US" sz="2400" b="0" i="0" u="none" strike="noStrike" dirty="0">
                          <a:solidFill>
                            <a:schemeClr val="tx1"/>
                          </a:solidFill>
                          <a:effectLst/>
                          <a:latin typeface="Aptos Narrow"/>
                        </a:rPr>
                        <a:t>Luke &amp; Acts</a:t>
                      </a:r>
                    </a:p>
                  </a:txBody>
                  <a:tcPr marL="7620" marR="7620" marT="7620" marB="0" anchor="ctr"/>
                </a:tc>
                <a:extLst>
                  <a:ext uri="{0D108BD9-81ED-4DB2-BD59-A6C34878D82A}">
                    <a16:rowId xmlns:a16="http://schemas.microsoft.com/office/drawing/2014/main" val="3871016202"/>
                  </a:ext>
                </a:extLst>
              </a:tr>
              <a:tr h="874955">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solidFill>
                          <a:effectLst/>
                          <a:latin typeface="Aptos Narrow"/>
                        </a:rPr>
                        <a:t>Problem-Identifier</a:t>
                      </a:r>
                    </a:p>
                    <a:p>
                      <a:pPr algn="ctr" fontAlgn="ctr"/>
                      <a:r>
                        <a:rPr lang="en-US" sz="2400" b="0" i="0" u="none" strike="noStrike" dirty="0">
                          <a:solidFill>
                            <a:schemeClr val="bg2"/>
                          </a:solidFill>
                          <a:effectLst/>
                          <a:latin typeface="Aptos Narrow"/>
                        </a:rPr>
                        <a:t>"Sniper"</a:t>
                      </a:r>
                    </a:p>
                  </a:txBody>
                  <a:tcPr marL="7620" marR="7620" marT="7620" marB="0" anchor="ctr"/>
                </a:tc>
                <a:extLst>
                  <a:ext uri="{0D108BD9-81ED-4DB2-BD59-A6C34878D82A}">
                    <a16:rowId xmlns:a16="http://schemas.microsoft.com/office/drawing/2014/main" val="1119983041"/>
                  </a:ext>
                </a:extLst>
              </a:tr>
              <a:tr h="874955">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solidFill>
                          <a:effectLst/>
                          <a:latin typeface="Aptos Narrow"/>
                        </a:rPr>
                        <a:t>Lose the Plot</a:t>
                      </a:r>
                    </a:p>
                  </a:txBody>
                  <a:tcPr marL="7620" marR="7620" marT="7620" marB="0" anchor="ctr"/>
                </a:tc>
                <a:extLst>
                  <a:ext uri="{0D108BD9-81ED-4DB2-BD59-A6C34878D82A}">
                    <a16:rowId xmlns:a16="http://schemas.microsoft.com/office/drawing/2014/main" val="342353578"/>
                  </a:ext>
                </a:extLst>
              </a:tr>
            </a:tbl>
          </a:graphicData>
        </a:graphic>
      </p:graphicFrame>
      <p:sp>
        <p:nvSpPr>
          <p:cNvPr id="3" name="TextBox 2">
            <a:extLst>
              <a:ext uri="{FF2B5EF4-FFF2-40B4-BE49-F238E27FC236}">
                <a16:creationId xmlns:a16="http://schemas.microsoft.com/office/drawing/2014/main" id="{A0BACF0E-7137-12C9-7FC8-251C41E7F271}"/>
              </a:ext>
            </a:extLst>
          </p:cNvPr>
          <p:cNvSpPr txBox="1"/>
          <p:nvPr/>
        </p:nvSpPr>
        <p:spPr>
          <a:xfrm>
            <a:off x="9136380" y="1965960"/>
            <a:ext cx="2499360" cy="3170099"/>
          </a:xfrm>
          <a:prstGeom prst="rect">
            <a:avLst/>
          </a:prstGeom>
          <a:noFill/>
        </p:spPr>
        <p:txBody>
          <a:bodyPr wrap="square" rtlCol="0">
            <a:spAutoFit/>
          </a:bodyPr>
          <a:lstStyle/>
          <a:p>
            <a:r>
              <a:rPr lang="en-US" sz="2000" dirty="0"/>
              <a:t>Luk 1:3 NIV – </a:t>
            </a:r>
          </a:p>
          <a:p>
            <a:r>
              <a:rPr lang="en-US" sz="2000" dirty="0"/>
              <a:t>With this in mind, since I myself have carefully investigated everything from the beginning, I too decided to write an orderly account for you, most excellent Theophilus,</a:t>
            </a:r>
          </a:p>
        </p:txBody>
      </p:sp>
    </p:spTree>
    <p:extLst>
      <p:ext uri="{BB962C8B-B14F-4D97-AF65-F5344CB8AC3E}">
        <p14:creationId xmlns:p14="http://schemas.microsoft.com/office/powerpoint/2010/main" val="394728822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DD66FFF-8AA6-DB36-39FD-A634F939FB0B}"/>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133BF1F4-51D9-5C25-D9E7-22FBE1EA4763}"/>
              </a:ext>
            </a:extLst>
          </p:cNvPr>
          <p:cNvSpPr>
            <a:spLocks noGrp="1"/>
          </p:cNvSpPr>
          <p:nvPr>
            <p:ph type="title"/>
          </p:nvPr>
        </p:nvSpPr>
        <p:spPr>
          <a:xfrm>
            <a:off x="838200" y="228600"/>
            <a:ext cx="10515600" cy="914400"/>
          </a:xfrm>
        </p:spPr>
        <p:txBody>
          <a:bodyPr>
            <a:normAutofit/>
          </a:bodyPr>
          <a:lstStyle/>
          <a:p>
            <a:endParaRPr lang="en-US" dirty="0"/>
          </a:p>
        </p:txBody>
      </p:sp>
      <p:graphicFrame>
        <p:nvGraphicFramePr>
          <p:cNvPr id="4" name="Table 4">
            <a:extLst>
              <a:ext uri="{FF2B5EF4-FFF2-40B4-BE49-F238E27FC236}">
                <a16:creationId xmlns:a16="http://schemas.microsoft.com/office/drawing/2014/main" id="{4DE845BF-A297-E8A3-5417-EC4FEB744E89}"/>
              </a:ext>
            </a:extLst>
          </p:cNvPr>
          <p:cNvGraphicFramePr>
            <a:graphicFrameLocks noGrp="1"/>
          </p:cNvGraphicFramePr>
          <p:nvPr>
            <p:ph idx="1"/>
            <p:extLst>
              <p:ext uri="{D42A27DB-BD31-4B8C-83A1-F6EECF244321}">
                <p14:modId xmlns:p14="http://schemas.microsoft.com/office/powerpoint/2010/main" val="3666647587"/>
              </p:ext>
            </p:extLst>
          </p:nvPr>
        </p:nvGraphicFramePr>
        <p:xfrm>
          <a:off x="2352138" y="1388846"/>
          <a:ext cx="7487724" cy="5178174"/>
        </p:xfrm>
        <a:graphic>
          <a:graphicData uri="http://schemas.openxmlformats.org/drawingml/2006/table">
            <a:tbl>
              <a:tblPr firstRow="1" bandRow="1">
                <a:tableStyleId>{5C22544A-7EE6-4342-B048-85BDC9FD1C3A}</a:tableStyleId>
              </a:tblPr>
              <a:tblGrid>
                <a:gridCol w="3743862">
                  <a:extLst>
                    <a:ext uri="{9D8B030D-6E8A-4147-A177-3AD203B41FA5}">
                      <a16:colId xmlns:a16="http://schemas.microsoft.com/office/drawing/2014/main" val="2970902363"/>
                    </a:ext>
                  </a:extLst>
                </a:gridCol>
                <a:gridCol w="3743862">
                  <a:extLst>
                    <a:ext uri="{9D8B030D-6E8A-4147-A177-3AD203B41FA5}">
                      <a16:colId xmlns:a16="http://schemas.microsoft.com/office/drawing/2014/main" val="1287414231"/>
                    </a:ext>
                  </a:extLst>
                </a:gridCol>
              </a:tblGrid>
              <a:tr h="445123">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KNOWLEDGE</a:t>
                      </a:r>
                    </a:p>
                  </a:txBody>
                  <a:tcPr marL="7620" marR="7620" marT="7620" marB="0" anchor="ctr"/>
                </a:tc>
                <a:extLst>
                  <a:ext uri="{0D108BD9-81ED-4DB2-BD59-A6C34878D82A}">
                    <a16:rowId xmlns:a16="http://schemas.microsoft.com/office/drawing/2014/main" val="3579988469"/>
                  </a:ext>
                </a:extLst>
              </a:tr>
              <a:tr h="887197">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rgbClr val="000000"/>
                          </a:solidFill>
                          <a:effectLst/>
                          <a:latin typeface="Aptos Narrow"/>
                        </a:rPr>
                        <a:t>Knowledge / Information</a:t>
                      </a:r>
                    </a:p>
                  </a:txBody>
                  <a:tcPr marL="7620" marR="7620" marT="7620" marB="0" anchor="ctr"/>
                </a:tc>
                <a:extLst>
                  <a:ext uri="{0D108BD9-81ED-4DB2-BD59-A6C34878D82A}">
                    <a16:rowId xmlns:a16="http://schemas.microsoft.com/office/drawing/2014/main" val="3690887051"/>
                  </a:ext>
                </a:extLst>
              </a:tr>
              <a:tr h="715161">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Understanding Info, </a:t>
                      </a:r>
                    </a:p>
                    <a:p>
                      <a:pPr algn="ctr" fontAlgn="ctr"/>
                      <a:r>
                        <a:rPr lang="en-US" sz="2400" b="0" i="0" u="none" strike="noStrike" dirty="0">
                          <a:solidFill>
                            <a:schemeClr val="tx1"/>
                          </a:solidFill>
                          <a:effectLst/>
                          <a:latin typeface="Aptos Narrow"/>
                        </a:rPr>
                        <a:t>Download of Info</a:t>
                      </a:r>
                    </a:p>
                  </a:txBody>
                  <a:tcPr marL="7620" marR="7620" marT="7620" marB="0" anchor="ctr"/>
                </a:tc>
                <a:extLst>
                  <a:ext uri="{0D108BD9-81ED-4DB2-BD59-A6C34878D82A}">
                    <a16:rowId xmlns:a16="http://schemas.microsoft.com/office/drawing/2014/main" val="19458981"/>
                  </a:ext>
                </a:extLst>
              </a:tr>
              <a:tr h="445123">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Luke</a:t>
                      </a:r>
                    </a:p>
                  </a:txBody>
                  <a:tcPr marL="7620" marR="7620" marT="7620" marB="0" anchor="ctr"/>
                </a:tc>
                <a:extLst>
                  <a:ext uri="{0D108BD9-81ED-4DB2-BD59-A6C34878D82A}">
                    <a16:rowId xmlns:a16="http://schemas.microsoft.com/office/drawing/2014/main" val="31288858"/>
                  </a:ext>
                </a:extLst>
              </a:tr>
              <a:tr h="887197">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tx1"/>
                          </a:solidFill>
                          <a:effectLst/>
                          <a:latin typeface="Aptos Narrow"/>
                        </a:rPr>
                        <a:t>Lk 1:3  </a:t>
                      </a:r>
                    </a:p>
                    <a:p>
                      <a:pPr algn="ctr" fontAlgn="ctr"/>
                      <a:r>
                        <a:rPr lang="en-US" sz="2400" b="0" i="0" u="none" strike="noStrike" dirty="0">
                          <a:solidFill>
                            <a:schemeClr val="tx1"/>
                          </a:solidFill>
                          <a:effectLst/>
                          <a:latin typeface="Aptos Narrow"/>
                        </a:rPr>
                        <a:t>Luke &amp; Acts</a:t>
                      </a:r>
                    </a:p>
                  </a:txBody>
                  <a:tcPr marL="7620" marR="7620" marT="7620" marB="0" anchor="ctr"/>
                </a:tc>
                <a:extLst>
                  <a:ext uri="{0D108BD9-81ED-4DB2-BD59-A6C34878D82A}">
                    <a16:rowId xmlns:a16="http://schemas.microsoft.com/office/drawing/2014/main" val="3871016202"/>
                  </a:ext>
                </a:extLst>
              </a:tr>
              <a:tr h="887197">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Problem-Identifier</a:t>
                      </a:r>
                    </a:p>
                    <a:p>
                      <a:pPr algn="ctr" fontAlgn="ctr"/>
                      <a:r>
                        <a:rPr lang="en-US" sz="2400" b="0" i="0" u="none" strike="noStrike" dirty="0">
                          <a:solidFill>
                            <a:schemeClr val="tx1"/>
                          </a:solidFill>
                          <a:effectLst/>
                          <a:latin typeface="Aptos Narrow"/>
                        </a:rPr>
                        <a:t>"Sniper"</a:t>
                      </a:r>
                    </a:p>
                  </a:txBody>
                  <a:tcPr marL="7620" marR="7620" marT="7620" marB="0" anchor="ctr"/>
                </a:tc>
                <a:extLst>
                  <a:ext uri="{0D108BD9-81ED-4DB2-BD59-A6C34878D82A}">
                    <a16:rowId xmlns:a16="http://schemas.microsoft.com/office/drawing/2014/main" val="1119983041"/>
                  </a:ext>
                </a:extLst>
              </a:tr>
              <a:tr h="887197">
                <a:tc>
                  <a:txBody>
                    <a:bodyPr/>
                    <a:lstStyle/>
                    <a:p>
                      <a:pPr algn="ctr" fontAlgn="ctr"/>
                      <a:r>
                        <a:rPr lang="en-US" sz="2400" b="0" i="0" u="none" strike="noStrike" dirty="0">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solidFill>
                          <a:effectLst/>
                          <a:latin typeface="Aptos Narrow"/>
                        </a:rPr>
                        <a:t>Lose the Plot</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347882652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ABC7206-5074-5B00-3471-DFE240E43EE2}"/>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4755E1D8-714B-7901-EDB2-5CF5525A726D}"/>
              </a:ext>
            </a:extLst>
          </p:cNvPr>
          <p:cNvSpPr>
            <a:spLocks noGrp="1"/>
          </p:cNvSpPr>
          <p:nvPr>
            <p:ph type="title"/>
          </p:nvPr>
        </p:nvSpPr>
        <p:spPr>
          <a:xfrm>
            <a:off x="838200" y="292848"/>
            <a:ext cx="10515600" cy="850152"/>
          </a:xfrm>
        </p:spPr>
        <p:txBody>
          <a:bodyPr>
            <a:normAutofit/>
          </a:bodyPr>
          <a:lstStyle/>
          <a:p>
            <a:endParaRPr lang="en-US" dirty="0"/>
          </a:p>
        </p:txBody>
      </p:sp>
      <p:graphicFrame>
        <p:nvGraphicFramePr>
          <p:cNvPr id="4" name="Table 4">
            <a:extLst>
              <a:ext uri="{FF2B5EF4-FFF2-40B4-BE49-F238E27FC236}">
                <a16:creationId xmlns:a16="http://schemas.microsoft.com/office/drawing/2014/main" id="{741A5894-B8F8-112B-AEC9-79372718FA57}"/>
              </a:ext>
            </a:extLst>
          </p:cNvPr>
          <p:cNvGraphicFramePr>
            <a:graphicFrameLocks noGrp="1"/>
          </p:cNvGraphicFramePr>
          <p:nvPr>
            <p:ph idx="1"/>
            <p:extLst>
              <p:ext uri="{D42A27DB-BD31-4B8C-83A1-F6EECF244321}">
                <p14:modId xmlns:p14="http://schemas.microsoft.com/office/powerpoint/2010/main" val="276339833"/>
              </p:ext>
            </p:extLst>
          </p:nvPr>
        </p:nvGraphicFramePr>
        <p:xfrm>
          <a:off x="2380029" y="1368526"/>
          <a:ext cx="7431942" cy="5196626"/>
        </p:xfrm>
        <a:graphic>
          <a:graphicData uri="http://schemas.openxmlformats.org/drawingml/2006/table">
            <a:tbl>
              <a:tblPr firstRow="1" bandRow="1">
                <a:tableStyleId>{5C22544A-7EE6-4342-B048-85BDC9FD1C3A}</a:tableStyleId>
              </a:tblPr>
              <a:tblGrid>
                <a:gridCol w="3715971">
                  <a:extLst>
                    <a:ext uri="{9D8B030D-6E8A-4147-A177-3AD203B41FA5}">
                      <a16:colId xmlns:a16="http://schemas.microsoft.com/office/drawing/2014/main" val="2970902363"/>
                    </a:ext>
                  </a:extLst>
                </a:gridCol>
                <a:gridCol w="3715971">
                  <a:extLst>
                    <a:ext uri="{9D8B030D-6E8A-4147-A177-3AD203B41FA5}">
                      <a16:colId xmlns:a16="http://schemas.microsoft.com/office/drawing/2014/main" val="1287414231"/>
                    </a:ext>
                  </a:extLst>
                </a:gridCol>
              </a:tblGrid>
              <a:tr h="446973">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KNOWLEDGE</a:t>
                      </a:r>
                    </a:p>
                  </a:txBody>
                  <a:tcPr marL="7620" marR="7620" marT="7620" marB="0" anchor="ctr"/>
                </a:tc>
                <a:extLst>
                  <a:ext uri="{0D108BD9-81ED-4DB2-BD59-A6C34878D82A}">
                    <a16:rowId xmlns:a16="http://schemas.microsoft.com/office/drawing/2014/main" val="3579988469"/>
                  </a:ext>
                </a:extLst>
              </a:tr>
              <a:tr h="890885">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rgbClr val="000000"/>
                          </a:solidFill>
                          <a:effectLst/>
                          <a:latin typeface="Aptos Narrow"/>
                        </a:rPr>
                        <a:t>Knowledge / Information</a:t>
                      </a:r>
                    </a:p>
                  </a:txBody>
                  <a:tcPr marL="7620" marR="7620" marT="7620" marB="0" anchor="ctr"/>
                </a:tc>
                <a:extLst>
                  <a:ext uri="{0D108BD9-81ED-4DB2-BD59-A6C34878D82A}">
                    <a16:rowId xmlns:a16="http://schemas.microsoft.com/office/drawing/2014/main" val="3690887051"/>
                  </a:ext>
                </a:extLst>
              </a:tr>
              <a:tr h="730261">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Understanding Info, </a:t>
                      </a:r>
                    </a:p>
                    <a:p>
                      <a:pPr algn="ctr" fontAlgn="ctr"/>
                      <a:r>
                        <a:rPr lang="en-US" sz="2400" b="0" i="0" u="none" strike="noStrike" dirty="0">
                          <a:solidFill>
                            <a:schemeClr val="tx1"/>
                          </a:solidFill>
                          <a:effectLst/>
                          <a:latin typeface="Aptos Narrow"/>
                        </a:rPr>
                        <a:t>Download of Info</a:t>
                      </a:r>
                    </a:p>
                  </a:txBody>
                  <a:tcPr marL="7620" marR="7620" marT="7620" marB="0" anchor="ctr"/>
                </a:tc>
                <a:extLst>
                  <a:ext uri="{0D108BD9-81ED-4DB2-BD59-A6C34878D82A}">
                    <a16:rowId xmlns:a16="http://schemas.microsoft.com/office/drawing/2014/main" val="19458981"/>
                  </a:ext>
                </a:extLst>
              </a:tr>
              <a:tr h="446973">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Luke</a:t>
                      </a:r>
                    </a:p>
                  </a:txBody>
                  <a:tcPr marL="7620" marR="7620" marT="7620" marB="0" anchor="ctr"/>
                </a:tc>
                <a:extLst>
                  <a:ext uri="{0D108BD9-81ED-4DB2-BD59-A6C34878D82A}">
                    <a16:rowId xmlns:a16="http://schemas.microsoft.com/office/drawing/2014/main" val="31288858"/>
                  </a:ext>
                </a:extLst>
              </a:tr>
              <a:tr h="890885">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tx1"/>
                          </a:solidFill>
                          <a:effectLst/>
                          <a:latin typeface="Aptos Narrow"/>
                        </a:rPr>
                        <a:t>Lk 1:3  </a:t>
                      </a:r>
                    </a:p>
                    <a:p>
                      <a:pPr algn="ctr" fontAlgn="ctr"/>
                      <a:r>
                        <a:rPr lang="en-US" sz="2400" b="0" i="0" u="none" strike="noStrike" dirty="0">
                          <a:solidFill>
                            <a:schemeClr val="tx1"/>
                          </a:solidFill>
                          <a:effectLst/>
                          <a:latin typeface="Aptos Narrow"/>
                        </a:rPr>
                        <a:t>Luke &amp; Acts</a:t>
                      </a:r>
                    </a:p>
                  </a:txBody>
                  <a:tcPr marL="7620" marR="7620" marT="7620" marB="0" anchor="ctr"/>
                </a:tc>
                <a:extLst>
                  <a:ext uri="{0D108BD9-81ED-4DB2-BD59-A6C34878D82A}">
                    <a16:rowId xmlns:a16="http://schemas.microsoft.com/office/drawing/2014/main" val="3871016202"/>
                  </a:ext>
                </a:extLst>
              </a:tr>
              <a:tr h="890885">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Problem-Identifier</a:t>
                      </a:r>
                    </a:p>
                    <a:p>
                      <a:pPr algn="ctr" fontAlgn="ctr"/>
                      <a:r>
                        <a:rPr lang="en-US" sz="2400" b="0" i="0" u="none" strike="noStrike" dirty="0">
                          <a:solidFill>
                            <a:schemeClr val="tx1"/>
                          </a:solidFill>
                          <a:effectLst/>
                          <a:latin typeface="Aptos Narrow"/>
                        </a:rPr>
                        <a:t>"Sniper"</a:t>
                      </a:r>
                    </a:p>
                  </a:txBody>
                  <a:tcPr marL="7620" marR="7620" marT="7620" marB="0" anchor="ctr"/>
                </a:tc>
                <a:extLst>
                  <a:ext uri="{0D108BD9-81ED-4DB2-BD59-A6C34878D82A}">
                    <a16:rowId xmlns:a16="http://schemas.microsoft.com/office/drawing/2014/main" val="1119983041"/>
                  </a:ext>
                </a:extLst>
              </a:tr>
              <a:tr h="890885">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tx1"/>
                          </a:solidFill>
                          <a:effectLst/>
                          <a:latin typeface="Aptos Narrow"/>
                        </a:rPr>
                        <a:t>Losing the Plot</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8122727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EA39D44-FB95-F02D-C6DB-D3F497C80216}"/>
            </a:ext>
          </a:extLst>
        </p:cNvPr>
        <p:cNvGrpSpPr/>
        <p:nvPr/>
      </p:nvGrpSpPr>
      <p:grpSpPr>
        <a:xfrm>
          <a:off x="0" y="0"/>
          <a:ext cx="0" cy="0"/>
          <a:chOff x="0" y="0"/>
          <a:chExt cx="0" cy="0"/>
        </a:xfrm>
      </p:grpSpPr>
      <p:sp>
        <p:nvSpPr>
          <p:cNvPr id="9" name="Rectangle 8">
            <a:extLst>
              <a:ext uri="{FF2B5EF4-FFF2-40B4-BE49-F238E27FC236}">
                <a16:creationId xmlns:a16="http://schemas.microsoft.com/office/drawing/2014/main" id="{75A3F920-F4D0-4B5E-DE4E-27F5FA3F9855}"/>
              </a:ext>
            </a:extLst>
          </p:cNvPr>
          <p:cNvSpPr/>
          <p:nvPr/>
        </p:nvSpPr>
        <p:spPr>
          <a:xfrm>
            <a:off x="2237908" y="1726288"/>
            <a:ext cx="3934291" cy="461664"/>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2400" dirty="0">
                <a:solidFill>
                  <a:schemeClr val="tx1"/>
                </a:solidFill>
              </a:rPr>
              <a:t>          LOGOS</a:t>
            </a:r>
          </a:p>
        </p:txBody>
      </p:sp>
      <p:sp>
        <p:nvSpPr>
          <p:cNvPr id="2" name="Title 1">
            <a:extLst>
              <a:ext uri="{FF2B5EF4-FFF2-40B4-BE49-F238E27FC236}">
                <a16:creationId xmlns:a16="http://schemas.microsoft.com/office/drawing/2014/main" id="{BF2F167F-9C55-F6CB-9458-7D72010C4166}"/>
              </a:ext>
            </a:extLst>
          </p:cNvPr>
          <p:cNvSpPr>
            <a:spLocks noGrp="1"/>
          </p:cNvSpPr>
          <p:nvPr>
            <p:ph type="title"/>
          </p:nvPr>
        </p:nvSpPr>
        <p:spPr>
          <a:xfrm>
            <a:off x="838200" y="180975"/>
            <a:ext cx="10515600" cy="875441"/>
          </a:xfrm>
        </p:spPr>
        <p:txBody>
          <a:bodyPr/>
          <a:lstStyle/>
          <a:p>
            <a:pPr algn="ctr"/>
            <a:r>
              <a:rPr lang="en-US" dirty="0"/>
              <a:t>UTILIZING SPIRITUAL GIFTS IN MINISTRY</a:t>
            </a:r>
          </a:p>
        </p:txBody>
      </p:sp>
      <p:sp>
        <p:nvSpPr>
          <p:cNvPr id="5" name="TextBox 4">
            <a:extLst>
              <a:ext uri="{FF2B5EF4-FFF2-40B4-BE49-F238E27FC236}">
                <a16:creationId xmlns:a16="http://schemas.microsoft.com/office/drawing/2014/main" id="{69C12DCE-C5AD-E807-C84D-220805C72772}"/>
              </a:ext>
            </a:extLst>
          </p:cNvPr>
          <p:cNvSpPr txBox="1"/>
          <p:nvPr/>
        </p:nvSpPr>
        <p:spPr>
          <a:xfrm>
            <a:off x="2237908" y="1244991"/>
            <a:ext cx="9773583" cy="461665"/>
          </a:xfrm>
          <a:prstGeom prst="rect">
            <a:avLst/>
          </a:prstGeom>
          <a:noFill/>
          <a:ln>
            <a:solidFill>
              <a:schemeClr val="tx1"/>
            </a:solidFill>
          </a:ln>
        </p:spPr>
        <p:txBody>
          <a:bodyPr wrap="square" rtlCol="0">
            <a:spAutoFit/>
          </a:bodyPr>
          <a:lstStyle/>
          <a:p>
            <a:pPr algn="ctr"/>
            <a:r>
              <a:rPr lang="en-US" sz="2400" dirty="0"/>
              <a:t>TRUE BELIEVERS</a:t>
            </a:r>
          </a:p>
        </p:txBody>
      </p:sp>
      <p:sp>
        <p:nvSpPr>
          <p:cNvPr id="6" name="TextBox 5">
            <a:extLst>
              <a:ext uri="{FF2B5EF4-FFF2-40B4-BE49-F238E27FC236}">
                <a16:creationId xmlns:a16="http://schemas.microsoft.com/office/drawing/2014/main" id="{5257BBE1-6855-74C8-B564-9928BBFC4D25}"/>
              </a:ext>
            </a:extLst>
          </p:cNvPr>
          <p:cNvSpPr txBox="1"/>
          <p:nvPr/>
        </p:nvSpPr>
        <p:spPr>
          <a:xfrm>
            <a:off x="292963" y="1706656"/>
            <a:ext cx="1657120" cy="461665"/>
          </a:xfrm>
          <a:prstGeom prst="rect">
            <a:avLst/>
          </a:prstGeom>
          <a:noFill/>
        </p:spPr>
        <p:txBody>
          <a:bodyPr wrap="none" rtlCol="0">
            <a:spAutoFit/>
          </a:bodyPr>
          <a:lstStyle/>
          <a:p>
            <a:r>
              <a:rPr lang="en-US" sz="2400" dirty="0"/>
              <a:t>APPROACH:</a:t>
            </a:r>
          </a:p>
        </p:txBody>
      </p:sp>
      <p:sp>
        <p:nvSpPr>
          <p:cNvPr id="8" name="TextBox 7">
            <a:extLst>
              <a:ext uri="{FF2B5EF4-FFF2-40B4-BE49-F238E27FC236}">
                <a16:creationId xmlns:a16="http://schemas.microsoft.com/office/drawing/2014/main" id="{D1DA4E3A-CBD4-314E-709A-08BDD63243A3}"/>
              </a:ext>
            </a:extLst>
          </p:cNvPr>
          <p:cNvSpPr txBox="1"/>
          <p:nvPr/>
        </p:nvSpPr>
        <p:spPr>
          <a:xfrm>
            <a:off x="8077200" y="1727180"/>
            <a:ext cx="3934291" cy="461665"/>
          </a:xfrm>
          <a:prstGeom prst="rect">
            <a:avLst/>
          </a:prstGeom>
          <a:solidFill>
            <a:srgbClr val="FFFF00"/>
          </a:solidFill>
        </p:spPr>
        <p:txBody>
          <a:bodyPr wrap="square" rtlCol="0">
            <a:spAutoFit/>
          </a:bodyPr>
          <a:lstStyle/>
          <a:p>
            <a:pPr algn="ctr"/>
            <a:r>
              <a:rPr lang="en-US" sz="2400" dirty="0"/>
              <a:t>         </a:t>
            </a:r>
            <a:endParaRPr lang="en-US" sz="2000" dirty="0"/>
          </a:p>
        </p:txBody>
      </p:sp>
      <p:sp>
        <p:nvSpPr>
          <p:cNvPr id="10" name="TextBox 9">
            <a:extLst>
              <a:ext uri="{FF2B5EF4-FFF2-40B4-BE49-F238E27FC236}">
                <a16:creationId xmlns:a16="http://schemas.microsoft.com/office/drawing/2014/main" id="{C27E3CFF-0075-7A70-BA7A-BEE0762161A2}"/>
              </a:ext>
            </a:extLst>
          </p:cNvPr>
          <p:cNvSpPr txBox="1"/>
          <p:nvPr/>
        </p:nvSpPr>
        <p:spPr>
          <a:xfrm>
            <a:off x="6172199" y="1726734"/>
            <a:ext cx="1905001" cy="461665"/>
          </a:xfrm>
          <a:prstGeom prst="rect">
            <a:avLst/>
          </a:prstGeom>
          <a:solidFill>
            <a:srgbClr val="92D050"/>
          </a:solidFill>
        </p:spPr>
        <p:txBody>
          <a:bodyPr wrap="square" rtlCol="0">
            <a:spAutoFit/>
          </a:bodyPr>
          <a:lstStyle/>
          <a:p>
            <a:endParaRPr lang="en-US" sz="2400" dirty="0"/>
          </a:p>
        </p:txBody>
      </p:sp>
    </p:spTree>
    <p:extLst>
      <p:ext uri="{BB962C8B-B14F-4D97-AF65-F5344CB8AC3E}">
        <p14:creationId xmlns:p14="http://schemas.microsoft.com/office/powerpoint/2010/main" val="340070573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C67DAA-38E2-437D-AB8E-C74CD6FFB89B}"/>
              </a:ext>
            </a:extLst>
          </p:cNvPr>
          <p:cNvSpPr>
            <a:spLocks noGrp="1"/>
          </p:cNvSpPr>
          <p:nvPr>
            <p:ph type="title"/>
          </p:nvPr>
        </p:nvSpPr>
        <p:spPr>
          <a:xfrm>
            <a:off x="838200" y="365125"/>
            <a:ext cx="10515600" cy="793115"/>
          </a:xfrm>
        </p:spPr>
        <p:txBody>
          <a:bodyPr/>
          <a:lstStyle/>
          <a:p>
            <a:pPr algn="ctr"/>
            <a:endParaRPr lang="en-US" dirty="0"/>
          </a:p>
        </p:txBody>
      </p:sp>
      <p:graphicFrame>
        <p:nvGraphicFramePr>
          <p:cNvPr id="4" name="Table 4">
            <a:extLst>
              <a:ext uri="{FF2B5EF4-FFF2-40B4-BE49-F238E27FC236}">
                <a16:creationId xmlns:a16="http://schemas.microsoft.com/office/drawing/2014/main" id="{10EEA7FB-4054-4BDE-8704-7C547AE6EC87}"/>
              </a:ext>
            </a:extLst>
          </p:cNvPr>
          <p:cNvGraphicFramePr>
            <a:graphicFrameLocks noGrp="1"/>
          </p:cNvGraphicFramePr>
          <p:nvPr>
            <p:ph idx="1"/>
            <p:extLst>
              <p:ext uri="{D42A27DB-BD31-4B8C-83A1-F6EECF244321}">
                <p14:modId xmlns:p14="http://schemas.microsoft.com/office/powerpoint/2010/main" val="2827201492"/>
              </p:ext>
            </p:extLst>
          </p:nvPr>
        </p:nvGraphicFramePr>
        <p:xfrm>
          <a:off x="2402840" y="1361440"/>
          <a:ext cx="7386320" cy="4917440"/>
        </p:xfrm>
        <a:graphic>
          <a:graphicData uri="http://schemas.openxmlformats.org/drawingml/2006/table">
            <a:tbl>
              <a:tblPr firstRow="1" bandRow="1">
                <a:tableStyleId>{5C22544A-7EE6-4342-B048-85BDC9FD1C3A}</a:tableStyleId>
              </a:tblPr>
              <a:tblGrid>
                <a:gridCol w="3693160">
                  <a:extLst>
                    <a:ext uri="{9D8B030D-6E8A-4147-A177-3AD203B41FA5}">
                      <a16:colId xmlns:a16="http://schemas.microsoft.com/office/drawing/2014/main" val="2970902363"/>
                    </a:ext>
                  </a:extLst>
                </a:gridCol>
                <a:gridCol w="3693160">
                  <a:extLst>
                    <a:ext uri="{9D8B030D-6E8A-4147-A177-3AD203B41FA5}">
                      <a16:colId xmlns:a16="http://schemas.microsoft.com/office/drawing/2014/main" val="2994965344"/>
                    </a:ext>
                  </a:extLst>
                </a:gridCol>
              </a:tblGrid>
              <a:tr h="434856">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FAITH</a:t>
                      </a:r>
                    </a:p>
                  </a:txBody>
                  <a:tcPr marL="7620" marR="7620" marT="7620" marB="0" anchor="ctr"/>
                </a:tc>
                <a:extLst>
                  <a:ext uri="{0D108BD9-81ED-4DB2-BD59-A6C34878D82A}">
                    <a16:rowId xmlns:a16="http://schemas.microsoft.com/office/drawing/2014/main" val="3579988469"/>
                  </a:ext>
                </a:extLst>
              </a:tr>
              <a:tr h="866732">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Strong conviction of who God is / what He can do</a:t>
                      </a:r>
                    </a:p>
                  </a:txBody>
                  <a:tcPr marL="7620" marR="7620" marT="7620" marB="0" anchor="ctr"/>
                </a:tc>
                <a:extLst>
                  <a:ext uri="{0D108BD9-81ED-4DB2-BD59-A6C34878D82A}">
                    <a16:rowId xmlns:a16="http://schemas.microsoft.com/office/drawing/2014/main" val="3690887051"/>
                  </a:ext>
                </a:extLst>
              </a:tr>
              <a:tr h="580800">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Visual</a:t>
                      </a:r>
                    </a:p>
                  </a:txBody>
                  <a:tcPr marL="7620" marR="7620" marT="7620" marB="0" anchor="ctr"/>
                </a:tc>
                <a:extLst>
                  <a:ext uri="{0D108BD9-81ED-4DB2-BD59-A6C34878D82A}">
                    <a16:rowId xmlns:a16="http://schemas.microsoft.com/office/drawing/2014/main" val="19458981"/>
                  </a:ext>
                </a:extLst>
              </a:tr>
              <a:tr h="434856">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Peter</a:t>
                      </a:r>
                    </a:p>
                  </a:txBody>
                  <a:tcPr marL="7620" marR="7620" marT="7620" marB="0" anchor="ctr"/>
                </a:tc>
                <a:extLst>
                  <a:ext uri="{0D108BD9-81ED-4DB2-BD59-A6C34878D82A}">
                    <a16:rowId xmlns:a16="http://schemas.microsoft.com/office/drawing/2014/main" val="31288858"/>
                  </a:ext>
                </a:extLst>
              </a:tr>
              <a:tr h="866732">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nl-NL" sz="2400" b="0" i="0" u="none" strike="noStrike" dirty="0">
                          <a:solidFill>
                            <a:schemeClr val="bg2">
                              <a:lumMod val="75000"/>
                            </a:schemeClr>
                          </a:solidFill>
                          <a:effectLst/>
                          <a:latin typeface="Aptos Narrow"/>
                        </a:rPr>
                        <a:t>Mt 14:28-31, 16:13-17</a:t>
                      </a:r>
                    </a:p>
                    <a:p>
                      <a:pPr algn="ctr" fontAlgn="ctr"/>
                      <a:r>
                        <a:rPr lang="nl-NL" sz="2400" b="0" i="0" u="none" strike="noStrike" dirty="0">
                          <a:solidFill>
                            <a:schemeClr val="bg2">
                              <a:lumMod val="75000"/>
                            </a:schemeClr>
                          </a:solidFill>
                          <a:effectLst/>
                          <a:latin typeface="Aptos Narrow"/>
                        </a:rPr>
                        <a:t>Ac 10:9-35</a:t>
                      </a:r>
                    </a:p>
                  </a:txBody>
                  <a:tcPr marL="7620" marR="7620" marT="7620" marB="0" anchor="ctr"/>
                </a:tc>
                <a:extLst>
                  <a:ext uri="{0D108BD9-81ED-4DB2-BD59-A6C34878D82A}">
                    <a16:rowId xmlns:a16="http://schemas.microsoft.com/office/drawing/2014/main" val="3871016202"/>
                  </a:ext>
                </a:extLst>
              </a:tr>
              <a:tr h="866732">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Purposes of God /  Jesus as Victor      "Banner of Hope"</a:t>
                      </a:r>
                    </a:p>
                  </a:txBody>
                  <a:tcPr marL="7620" marR="7620" marT="7620" marB="0" anchor="ctr"/>
                </a:tc>
                <a:extLst>
                  <a:ext uri="{0D108BD9-81ED-4DB2-BD59-A6C34878D82A}">
                    <a16:rowId xmlns:a16="http://schemas.microsoft.com/office/drawing/2014/main" val="1119983041"/>
                  </a:ext>
                </a:extLst>
              </a:tr>
              <a:tr h="866732">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Being Dismissive</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373186490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64EB7A9-721A-0365-D774-06AD95B88644}"/>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BA664829-21FE-FB78-FF77-3500395EF071}"/>
              </a:ext>
            </a:extLst>
          </p:cNvPr>
          <p:cNvSpPr>
            <a:spLocks noGrp="1"/>
          </p:cNvSpPr>
          <p:nvPr>
            <p:ph type="title"/>
          </p:nvPr>
        </p:nvSpPr>
        <p:spPr>
          <a:xfrm>
            <a:off x="838200" y="365125"/>
            <a:ext cx="10515600" cy="777875"/>
          </a:xfrm>
        </p:spPr>
        <p:txBody>
          <a:bodyPr/>
          <a:lstStyle/>
          <a:p>
            <a:pPr algn="ctr"/>
            <a:endParaRPr lang="en-US" dirty="0"/>
          </a:p>
        </p:txBody>
      </p:sp>
      <p:graphicFrame>
        <p:nvGraphicFramePr>
          <p:cNvPr id="4" name="Table 4">
            <a:extLst>
              <a:ext uri="{FF2B5EF4-FFF2-40B4-BE49-F238E27FC236}">
                <a16:creationId xmlns:a16="http://schemas.microsoft.com/office/drawing/2014/main" id="{6660F67F-084C-249D-F16A-3B0B3FFCF38B}"/>
              </a:ext>
            </a:extLst>
          </p:cNvPr>
          <p:cNvGraphicFramePr>
            <a:graphicFrameLocks noGrp="1"/>
          </p:cNvGraphicFramePr>
          <p:nvPr>
            <p:ph idx="1"/>
            <p:extLst>
              <p:ext uri="{D42A27DB-BD31-4B8C-83A1-F6EECF244321}">
                <p14:modId xmlns:p14="http://schemas.microsoft.com/office/powerpoint/2010/main" val="4121482043"/>
              </p:ext>
            </p:extLst>
          </p:nvPr>
        </p:nvGraphicFramePr>
        <p:xfrm>
          <a:off x="2402840" y="1361440"/>
          <a:ext cx="7386320" cy="4917440"/>
        </p:xfrm>
        <a:graphic>
          <a:graphicData uri="http://schemas.openxmlformats.org/drawingml/2006/table">
            <a:tbl>
              <a:tblPr firstRow="1" bandRow="1">
                <a:tableStyleId>{5C22544A-7EE6-4342-B048-85BDC9FD1C3A}</a:tableStyleId>
              </a:tblPr>
              <a:tblGrid>
                <a:gridCol w="3693160">
                  <a:extLst>
                    <a:ext uri="{9D8B030D-6E8A-4147-A177-3AD203B41FA5}">
                      <a16:colId xmlns:a16="http://schemas.microsoft.com/office/drawing/2014/main" val="2970902363"/>
                    </a:ext>
                  </a:extLst>
                </a:gridCol>
                <a:gridCol w="3693160">
                  <a:extLst>
                    <a:ext uri="{9D8B030D-6E8A-4147-A177-3AD203B41FA5}">
                      <a16:colId xmlns:a16="http://schemas.microsoft.com/office/drawing/2014/main" val="2994965344"/>
                    </a:ext>
                  </a:extLst>
                </a:gridCol>
              </a:tblGrid>
              <a:tr h="434856">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FAITH</a:t>
                      </a:r>
                    </a:p>
                  </a:txBody>
                  <a:tcPr marL="7620" marR="7620" marT="7620" marB="0" anchor="ctr"/>
                </a:tc>
                <a:extLst>
                  <a:ext uri="{0D108BD9-81ED-4DB2-BD59-A6C34878D82A}">
                    <a16:rowId xmlns:a16="http://schemas.microsoft.com/office/drawing/2014/main" val="3579988469"/>
                  </a:ext>
                </a:extLst>
              </a:tr>
              <a:tr h="866732">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Strong conviction of who God is / what He can do</a:t>
                      </a:r>
                    </a:p>
                  </a:txBody>
                  <a:tcPr marL="7620" marR="7620" marT="7620" marB="0" anchor="ctr"/>
                </a:tc>
                <a:extLst>
                  <a:ext uri="{0D108BD9-81ED-4DB2-BD59-A6C34878D82A}">
                    <a16:rowId xmlns:a16="http://schemas.microsoft.com/office/drawing/2014/main" val="3690887051"/>
                  </a:ext>
                </a:extLst>
              </a:tr>
              <a:tr h="580800">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Visual</a:t>
                      </a:r>
                    </a:p>
                  </a:txBody>
                  <a:tcPr marL="7620" marR="7620" marT="7620" marB="0" anchor="ctr"/>
                </a:tc>
                <a:extLst>
                  <a:ext uri="{0D108BD9-81ED-4DB2-BD59-A6C34878D82A}">
                    <a16:rowId xmlns:a16="http://schemas.microsoft.com/office/drawing/2014/main" val="19458981"/>
                  </a:ext>
                </a:extLst>
              </a:tr>
              <a:tr h="434856">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Peter</a:t>
                      </a:r>
                    </a:p>
                  </a:txBody>
                  <a:tcPr marL="7620" marR="7620" marT="7620" marB="0" anchor="ctr"/>
                </a:tc>
                <a:extLst>
                  <a:ext uri="{0D108BD9-81ED-4DB2-BD59-A6C34878D82A}">
                    <a16:rowId xmlns:a16="http://schemas.microsoft.com/office/drawing/2014/main" val="31288858"/>
                  </a:ext>
                </a:extLst>
              </a:tr>
              <a:tr h="866732">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nl-NL" sz="2400" b="0" i="0" u="none" strike="noStrike" dirty="0">
                          <a:solidFill>
                            <a:schemeClr val="bg2">
                              <a:lumMod val="75000"/>
                            </a:schemeClr>
                          </a:solidFill>
                          <a:effectLst/>
                          <a:latin typeface="Aptos Narrow"/>
                        </a:rPr>
                        <a:t>Mt 14:28-31, 16:13-17</a:t>
                      </a:r>
                    </a:p>
                    <a:p>
                      <a:pPr algn="ctr" fontAlgn="ctr"/>
                      <a:r>
                        <a:rPr lang="nl-NL" sz="2400" b="0" i="0" u="none" strike="noStrike" dirty="0">
                          <a:solidFill>
                            <a:schemeClr val="bg2">
                              <a:lumMod val="75000"/>
                            </a:schemeClr>
                          </a:solidFill>
                          <a:effectLst/>
                          <a:latin typeface="Aptos Narrow"/>
                        </a:rPr>
                        <a:t>Ac 10:9-35</a:t>
                      </a:r>
                    </a:p>
                  </a:txBody>
                  <a:tcPr marL="7620" marR="7620" marT="7620" marB="0" anchor="ctr"/>
                </a:tc>
                <a:extLst>
                  <a:ext uri="{0D108BD9-81ED-4DB2-BD59-A6C34878D82A}">
                    <a16:rowId xmlns:a16="http://schemas.microsoft.com/office/drawing/2014/main" val="3871016202"/>
                  </a:ext>
                </a:extLst>
              </a:tr>
              <a:tr h="866732">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Purposes of God /  Jesus as Victor      "Banner of Hope"</a:t>
                      </a:r>
                    </a:p>
                  </a:txBody>
                  <a:tcPr marL="7620" marR="7620" marT="7620" marB="0" anchor="ctr"/>
                </a:tc>
                <a:extLst>
                  <a:ext uri="{0D108BD9-81ED-4DB2-BD59-A6C34878D82A}">
                    <a16:rowId xmlns:a16="http://schemas.microsoft.com/office/drawing/2014/main" val="1119983041"/>
                  </a:ext>
                </a:extLst>
              </a:tr>
              <a:tr h="866732">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Being Dismissive</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416877397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EEF8615-7869-DAB8-9AA9-B36C1D09733E}"/>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24A9C11A-9832-BB2F-85CE-EBD150693EC7}"/>
              </a:ext>
            </a:extLst>
          </p:cNvPr>
          <p:cNvSpPr>
            <a:spLocks noGrp="1"/>
          </p:cNvSpPr>
          <p:nvPr>
            <p:ph type="title"/>
          </p:nvPr>
        </p:nvSpPr>
        <p:spPr>
          <a:xfrm>
            <a:off x="838200" y="365125"/>
            <a:ext cx="10515600" cy="785495"/>
          </a:xfrm>
        </p:spPr>
        <p:txBody>
          <a:bodyPr/>
          <a:lstStyle/>
          <a:p>
            <a:pPr algn="ctr"/>
            <a:endParaRPr lang="en-US" dirty="0"/>
          </a:p>
        </p:txBody>
      </p:sp>
      <p:graphicFrame>
        <p:nvGraphicFramePr>
          <p:cNvPr id="4" name="Table 4">
            <a:extLst>
              <a:ext uri="{FF2B5EF4-FFF2-40B4-BE49-F238E27FC236}">
                <a16:creationId xmlns:a16="http://schemas.microsoft.com/office/drawing/2014/main" id="{927F65A2-0D6C-56CE-C044-88060BF0ACE4}"/>
              </a:ext>
            </a:extLst>
          </p:cNvPr>
          <p:cNvGraphicFramePr>
            <a:graphicFrameLocks noGrp="1"/>
          </p:cNvGraphicFramePr>
          <p:nvPr>
            <p:ph idx="1"/>
            <p:extLst>
              <p:ext uri="{D42A27DB-BD31-4B8C-83A1-F6EECF244321}">
                <p14:modId xmlns:p14="http://schemas.microsoft.com/office/powerpoint/2010/main" val="316384666"/>
              </p:ext>
            </p:extLst>
          </p:nvPr>
        </p:nvGraphicFramePr>
        <p:xfrm>
          <a:off x="2402840" y="1361440"/>
          <a:ext cx="7386320" cy="4917440"/>
        </p:xfrm>
        <a:graphic>
          <a:graphicData uri="http://schemas.openxmlformats.org/drawingml/2006/table">
            <a:tbl>
              <a:tblPr firstRow="1" bandRow="1">
                <a:tableStyleId>{5C22544A-7EE6-4342-B048-85BDC9FD1C3A}</a:tableStyleId>
              </a:tblPr>
              <a:tblGrid>
                <a:gridCol w="3693160">
                  <a:extLst>
                    <a:ext uri="{9D8B030D-6E8A-4147-A177-3AD203B41FA5}">
                      <a16:colId xmlns:a16="http://schemas.microsoft.com/office/drawing/2014/main" val="2970902363"/>
                    </a:ext>
                  </a:extLst>
                </a:gridCol>
                <a:gridCol w="3693160">
                  <a:extLst>
                    <a:ext uri="{9D8B030D-6E8A-4147-A177-3AD203B41FA5}">
                      <a16:colId xmlns:a16="http://schemas.microsoft.com/office/drawing/2014/main" val="2994965344"/>
                    </a:ext>
                  </a:extLst>
                </a:gridCol>
              </a:tblGrid>
              <a:tr h="434856">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FAITH</a:t>
                      </a:r>
                    </a:p>
                  </a:txBody>
                  <a:tcPr marL="7620" marR="7620" marT="7620" marB="0" anchor="ctr"/>
                </a:tc>
                <a:extLst>
                  <a:ext uri="{0D108BD9-81ED-4DB2-BD59-A6C34878D82A}">
                    <a16:rowId xmlns:a16="http://schemas.microsoft.com/office/drawing/2014/main" val="3579988469"/>
                  </a:ext>
                </a:extLst>
              </a:tr>
              <a:tr h="866732">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Strong conviction of who God is / what He can do</a:t>
                      </a:r>
                    </a:p>
                  </a:txBody>
                  <a:tcPr marL="7620" marR="7620" marT="7620" marB="0" anchor="ctr"/>
                </a:tc>
                <a:extLst>
                  <a:ext uri="{0D108BD9-81ED-4DB2-BD59-A6C34878D82A}">
                    <a16:rowId xmlns:a16="http://schemas.microsoft.com/office/drawing/2014/main" val="3690887051"/>
                  </a:ext>
                </a:extLst>
              </a:tr>
              <a:tr h="580800">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Visual</a:t>
                      </a:r>
                    </a:p>
                  </a:txBody>
                  <a:tcPr marL="7620" marR="7620" marT="7620" marB="0" anchor="ctr"/>
                </a:tc>
                <a:extLst>
                  <a:ext uri="{0D108BD9-81ED-4DB2-BD59-A6C34878D82A}">
                    <a16:rowId xmlns:a16="http://schemas.microsoft.com/office/drawing/2014/main" val="19458981"/>
                  </a:ext>
                </a:extLst>
              </a:tr>
              <a:tr h="434856">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Peter</a:t>
                      </a:r>
                    </a:p>
                  </a:txBody>
                  <a:tcPr marL="7620" marR="7620" marT="7620" marB="0" anchor="ctr"/>
                </a:tc>
                <a:extLst>
                  <a:ext uri="{0D108BD9-81ED-4DB2-BD59-A6C34878D82A}">
                    <a16:rowId xmlns:a16="http://schemas.microsoft.com/office/drawing/2014/main" val="31288858"/>
                  </a:ext>
                </a:extLst>
              </a:tr>
              <a:tr h="866732">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nl-NL" sz="2400" b="0" i="0" u="none" strike="noStrike" dirty="0">
                          <a:solidFill>
                            <a:schemeClr val="tx1"/>
                          </a:solidFill>
                          <a:effectLst/>
                          <a:latin typeface="Aptos Narrow"/>
                        </a:rPr>
                        <a:t>Mt 14:28-31, 16:13-17</a:t>
                      </a:r>
                    </a:p>
                    <a:p>
                      <a:pPr algn="ctr" fontAlgn="ctr"/>
                      <a:r>
                        <a:rPr lang="nl-NL" sz="2400" b="0" i="0" u="none" strike="noStrike" dirty="0">
                          <a:solidFill>
                            <a:schemeClr val="tx1"/>
                          </a:solidFill>
                          <a:effectLst/>
                          <a:latin typeface="Aptos Narrow"/>
                        </a:rPr>
                        <a:t>Ac 10:9-35</a:t>
                      </a:r>
                    </a:p>
                  </a:txBody>
                  <a:tcPr marL="7620" marR="7620" marT="7620" marB="0" anchor="ctr"/>
                </a:tc>
                <a:extLst>
                  <a:ext uri="{0D108BD9-81ED-4DB2-BD59-A6C34878D82A}">
                    <a16:rowId xmlns:a16="http://schemas.microsoft.com/office/drawing/2014/main" val="3871016202"/>
                  </a:ext>
                </a:extLst>
              </a:tr>
              <a:tr h="866732">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Purposes of God /  Jesus as Victor      "Banner of Hope"</a:t>
                      </a:r>
                    </a:p>
                  </a:txBody>
                  <a:tcPr marL="7620" marR="7620" marT="7620" marB="0" anchor="ctr"/>
                </a:tc>
                <a:extLst>
                  <a:ext uri="{0D108BD9-81ED-4DB2-BD59-A6C34878D82A}">
                    <a16:rowId xmlns:a16="http://schemas.microsoft.com/office/drawing/2014/main" val="1119983041"/>
                  </a:ext>
                </a:extLst>
              </a:tr>
              <a:tr h="866732">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Being Dismissive</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126440128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F90A69D-40DC-0730-ACD8-A84E4039657E}"/>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EFA08361-40E5-A997-A664-7EA6118DF210}"/>
              </a:ext>
            </a:extLst>
          </p:cNvPr>
          <p:cNvSpPr>
            <a:spLocks noGrp="1"/>
          </p:cNvSpPr>
          <p:nvPr>
            <p:ph type="title"/>
          </p:nvPr>
        </p:nvSpPr>
        <p:spPr>
          <a:xfrm>
            <a:off x="838200" y="365125"/>
            <a:ext cx="10515600" cy="747395"/>
          </a:xfrm>
        </p:spPr>
        <p:txBody>
          <a:bodyPr/>
          <a:lstStyle/>
          <a:p>
            <a:pPr algn="ctr"/>
            <a:endParaRPr lang="en-US" dirty="0"/>
          </a:p>
        </p:txBody>
      </p:sp>
      <p:graphicFrame>
        <p:nvGraphicFramePr>
          <p:cNvPr id="4" name="Table 4">
            <a:extLst>
              <a:ext uri="{FF2B5EF4-FFF2-40B4-BE49-F238E27FC236}">
                <a16:creationId xmlns:a16="http://schemas.microsoft.com/office/drawing/2014/main" id="{C35E0E9A-95A0-2ABA-8540-EB5B848BDCB1}"/>
              </a:ext>
            </a:extLst>
          </p:cNvPr>
          <p:cNvGraphicFramePr>
            <a:graphicFrameLocks noGrp="1"/>
          </p:cNvGraphicFramePr>
          <p:nvPr>
            <p:ph idx="1"/>
            <p:extLst>
              <p:ext uri="{D42A27DB-BD31-4B8C-83A1-F6EECF244321}">
                <p14:modId xmlns:p14="http://schemas.microsoft.com/office/powerpoint/2010/main" val="1697531484"/>
              </p:ext>
            </p:extLst>
          </p:nvPr>
        </p:nvGraphicFramePr>
        <p:xfrm>
          <a:off x="2402840" y="1361440"/>
          <a:ext cx="7386320" cy="4917440"/>
        </p:xfrm>
        <a:graphic>
          <a:graphicData uri="http://schemas.openxmlformats.org/drawingml/2006/table">
            <a:tbl>
              <a:tblPr firstRow="1" bandRow="1">
                <a:tableStyleId>{5C22544A-7EE6-4342-B048-85BDC9FD1C3A}</a:tableStyleId>
              </a:tblPr>
              <a:tblGrid>
                <a:gridCol w="3693160">
                  <a:extLst>
                    <a:ext uri="{9D8B030D-6E8A-4147-A177-3AD203B41FA5}">
                      <a16:colId xmlns:a16="http://schemas.microsoft.com/office/drawing/2014/main" val="2970902363"/>
                    </a:ext>
                  </a:extLst>
                </a:gridCol>
                <a:gridCol w="3693160">
                  <a:extLst>
                    <a:ext uri="{9D8B030D-6E8A-4147-A177-3AD203B41FA5}">
                      <a16:colId xmlns:a16="http://schemas.microsoft.com/office/drawing/2014/main" val="2994965344"/>
                    </a:ext>
                  </a:extLst>
                </a:gridCol>
              </a:tblGrid>
              <a:tr h="434856">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FAITH</a:t>
                      </a:r>
                    </a:p>
                  </a:txBody>
                  <a:tcPr marL="7620" marR="7620" marT="7620" marB="0" anchor="ctr"/>
                </a:tc>
                <a:extLst>
                  <a:ext uri="{0D108BD9-81ED-4DB2-BD59-A6C34878D82A}">
                    <a16:rowId xmlns:a16="http://schemas.microsoft.com/office/drawing/2014/main" val="3579988469"/>
                  </a:ext>
                </a:extLst>
              </a:tr>
              <a:tr h="866732">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Strong conviction of who God is / what He can do</a:t>
                      </a:r>
                    </a:p>
                  </a:txBody>
                  <a:tcPr marL="7620" marR="7620" marT="7620" marB="0" anchor="ctr"/>
                </a:tc>
                <a:extLst>
                  <a:ext uri="{0D108BD9-81ED-4DB2-BD59-A6C34878D82A}">
                    <a16:rowId xmlns:a16="http://schemas.microsoft.com/office/drawing/2014/main" val="3690887051"/>
                  </a:ext>
                </a:extLst>
              </a:tr>
              <a:tr h="580800">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Visual</a:t>
                      </a:r>
                    </a:p>
                  </a:txBody>
                  <a:tcPr marL="7620" marR="7620" marT="7620" marB="0" anchor="ctr"/>
                </a:tc>
                <a:extLst>
                  <a:ext uri="{0D108BD9-81ED-4DB2-BD59-A6C34878D82A}">
                    <a16:rowId xmlns:a16="http://schemas.microsoft.com/office/drawing/2014/main" val="19458981"/>
                  </a:ext>
                </a:extLst>
              </a:tr>
              <a:tr h="434856">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Peter</a:t>
                      </a:r>
                    </a:p>
                  </a:txBody>
                  <a:tcPr marL="7620" marR="7620" marT="7620" marB="0" anchor="ctr"/>
                </a:tc>
                <a:extLst>
                  <a:ext uri="{0D108BD9-81ED-4DB2-BD59-A6C34878D82A}">
                    <a16:rowId xmlns:a16="http://schemas.microsoft.com/office/drawing/2014/main" val="31288858"/>
                  </a:ext>
                </a:extLst>
              </a:tr>
              <a:tr h="866732">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nl-NL" sz="2400" b="0" i="0" u="none" strike="noStrike" dirty="0">
                          <a:solidFill>
                            <a:schemeClr val="tx1"/>
                          </a:solidFill>
                          <a:effectLst/>
                          <a:latin typeface="Aptos Narrow"/>
                        </a:rPr>
                        <a:t>Mt 14:28-31, 16:13-17</a:t>
                      </a:r>
                    </a:p>
                    <a:p>
                      <a:pPr algn="ctr" fontAlgn="ctr"/>
                      <a:r>
                        <a:rPr lang="nl-NL" sz="2400" b="0" i="0" u="none" strike="noStrike" dirty="0">
                          <a:solidFill>
                            <a:schemeClr val="tx1"/>
                          </a:solidFill>
                          <a:effectLst/>
                          <a:latin typeface="Aptos Narrow"/>
                        </a:rPr>
                        <a:t>Ac 10:9-35</a:t>
                      </a:r>
                    </a:p>
                  </a:txBody>
                  <a:tcPr marL="7620" marR="7620" marT="7620" marB="0" anchor="ctr"/>
                </a:tc>
                <a:extLst>
                  <a:ext uri="{0D108BD9-81ED-4DB2-BD59-A6C34878D82A}">
                    <a16:rowId xmlns:a16="http://schemas.microsoft.com/office/drawing/2014/main" val="3871016202"/>
                  </a:ext>
                </a:extLst>
              </a:tr>
              <a:tr h="866732">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Purposes of God /  Jesus as Victor      "Banner of Hope"</a:t>
                      </a:r>
                    </a:p>
                  </a:txBody>
                  <a:tcPr marL="7620" marR="7620" marT="7620" marB="0" anchor="ctr"/>
                </a:tc>
                <a:extLst>
                  <a:ext uri="{0D108BD9-81ED-4DB2-BD59-A6C34878D82A}">
                    <a16:rowId xmlns:a16="http://schemas.microsoft.com/office/drawing/2014/main" val="1119983041"/>
                  </a:ext>
                </a:extLst>
              </a:tr>
              <a:tr h="866732">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Being Dismissive</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64534735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F783F7E-321A-5A70-3CF7-2BB1B5270FEF}"/>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544401FC-BAD8-C969-2BB6-F5B043E6D861}"/>
              </a:ext>
            </a:extLst>
          </p:cNvPr>
          <p:cNvSpPr>
            <a:spLocks noGrp="1"/>
          </p:cNvSpPr>
          <p:nvPr>
            <p:ph type="title"/>
          </p:nvPr>
        </p:nvSpPr>
        <p:spPr>
          <a:xfrm>
            <a:off x="838200" y="365125"/>
            <a:ext cx="10515600" cy="854075"/>
          </a:xfrm>
        </p:spPr>
        <p:txBody>
          <a:bodyPr/>
          <a:lstStyle/>
          <a:p>
            <a:pPr algn="ctr"/>
            <a:endParaRPr lang="en-US" dirty="0"/>
          </a:p>
        </p:txBody>
      </p:sp>
      <p:graphicFrame>
        <p:nvGraphicFramePr>
          <p:cNvPr id="4" name="Table 4">
            <a:extLst>
              <a:ext uri="{FF2B5EF4-FFF2-40B4-BE49-F238E27FC236}">
                <a16:creationId xmlns:a16="http://schemas.microsoft.com/office/drawing/2014/main" id="{57F384A9-D9CB-C9FC-FFF9-F9E5BF4DA589}"/>
              </a:ext>
            </a:extLst>
          </p:cNvPr>
          <p:cNvGraphicFramePr>
            <a:graphicFrameLocks noGrp="1"/>
          </p:cNvGraphicFramePr>
          <p:nvPr>
            <p:ph idx="1"/>
            <p:extLst>
              <p:ext uri="{D42A27DB-BD31-4B8C-83A1-F6EECF244321}">
                <p14:modId xmlns:p14="http://schemas.microsoft.com/office/powerpoint/2010/main" val="990484267"/>
              </p:ext>
            </p:extLst>
          </p:nvPr>
        </p:nvGraphicFramePr>
        <p:xfrm>
          <a:off x="2402840" y="1361440"/>
          <a:ext cx="7386320" cy="4917440"/>
        </p:xfrm>
        <a:graphic>
          <a:graphicData uri="http://schemas.openxmlformats.org/drawingml/2006/table">
            <a:tbl>
              <a:tblPr firstRow="1" bandRow="1">
                <a:tableStyleId>{5C22544A-7EE6-4342-B048-85BDC9FD1C3A}</a:tableStyleId>
              </a:tblPr>
              <a:tblGrid>
                <a:gridCol w="3693160">
                  <a:extLst>
                    <a:ext uri="{9D8B030D-6E8A-4147-A177-3AD203B41FA5}">
                      <a16:colId xmlns:a16="http://schemas.microsoft.com/office/drawing/2014/main" val="2970902363"/>
                    </a:ext>
                  </a:extLst>
                </a:gridCol>
                <a:gridCol w="3693160">
                  <a:extLst>
                    <a:ext uri="{9D8B030D-6E8A-4147-A177-3AD203B41FA5}">
                      <a16:colId xmlns:a16="http://schemas.microsoft.com/office/drawing/2014/main" val="2994965344"/>
                    </a:ext>
                  </a:extLst>
                </a:gridCol>
              </a:tblGrid>
              <a:tr h="434856">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FAITH</a:t>
                      </a:r>
                    </a:p>
                  </a:txBody>
                  <a:tcPr marL="7620" marR="7620" marT="7620" marB="0" anchor="ctr"/>
                </a:tc>
                <a:extLst>
                  <a:ext uri="{0D108BD9-81ED-4DB2-BD59-A6C34878D82A}">
                    <a16:rowId xmlns:a16="http://schemas.microsoft.com/office/drawing/2014/main" val="3579988469"/>
                  </a:ext>
                </a:extLst>
              </a:tr>
              <a:tr h="866732">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Strong conviction of who God is / what He can do</a:t>
                      </a:r>
                    </a:p>
                  </a:txBody>
                  <a:tcPr marL="7620" marR="7620" marT="7620" marB="0" anchor="ctr"/>
                </a:tc>
                <a:extLst>
                  <a:ext uri="{0D108BD9-81ED-4DB2-BD59-A6C34878D82A}">
                    <a16:rowId xmlns:a16="http://schemas.microsoft.com/office/drawing/2014/main" val="3690887051"/>
                  </a:ext>
                </a:extLst>
              </a:tr>
              <a:tr h="580800">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Visual</a:t>
                      </a:r>
                    </a:p>
                  </a:txBody>
                  <a:tcPr marL="7620" marR="7620" marT="7620" marB="0" anchor="ctr"/>
                </a:tc>
                <a:extLst>
                  <a:ext uri="{0D108BD9-81ED-4DB2-BD59-A6C34878D82A}">
                    <a16:rowId xmlns:a16="http://schemas.microsoft.com/office/drawing/2014/main" val="19458981"/>
                  </a:ext>
                </a:extLst>
              </a:tr>
              <a:tr h="434856">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Peter</a:t>
                      </a:r>
                    </a:p>
                  </a:txBody>
                  <a:tcPr marL="7620" marR="7620" marT="7620" marB="0" anchor="ctr"/>
                </a:tc>
                <a:extLst>
                  <a:ext uri="{0D108BD9-81ED-4DB2-BD59-A6C34878D82A}">
                    <a16:rowId xmlns:a16="http://schemas.microsoft.com/office/drawing/2014/main" val="31288858"/>
                  </a:ext>
                </a:extLst>
              </a:tr>
              <a:tr h="866732">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nl-NL" sz="2400" b="0" i="0" u="none" strike="noStrike" dirty="0">
                          <a:solidFill>
                            <a:schemeClr val="tx1"/>
                          </a:solidFill>
                          <a:effectLst/>
                          <a:latin typeface="Aptos Narrow"/>
                        </a:rPr>
                        <a:t>Mt 14:28-31, 16:13-17</a:t>
                      </a:r>
                    </a:p>
                    <a:p>
                      <a:pPr algn="ctr" fontAlgn="ctr"/>
                      <a:r>
                        <a:rPr lang="nl-NL" sz="2400" b="0" i="0" u="none" strike="noStrike" dirty="0">
                          <a:solidFill>
                            <a:schemeClr val="tx1"/>
                          </a:solidFill>
                          <a:effectLst/>
                          <a:latin typeface="Aptos Narrow"/>
                        </a:rPr>
                        <a:t>Ac 10:9-35</a:t>
                      </a:r>
                    </a:p>
                  </a:txBody>
                  <a:tcPr marL="7620" marR="7620" marT="7620" marB="0" anchor="ctr"/>
                </a:tc>
                <a:extLst>
                  <a:ext uri="{0D108BD9-81ED-4DB2-BD59-A6C34878D82A}">
                    <a16:rowId xmlns:a16="http://schemas.microsoft.com/office/drawing/2014/main" val="3871016202"/>
                  </a:ext>
                </a:extLst>
              </a:tr>
              <a:tr h="866732">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Purposes of God /  Jesus as Victor      "Banner of Hope"</a:t>
                      </a:r>
                    </a:p>
                  </a:txBody>
                  <a:tcPr marL="7620" marR="7620" marT="7620" marB="0" anchor="ctr"/>
                </a:tc>
                <a:extLst>
                  <a:ext uri="{0D108BD9-81ED-4DB2-BD59-A6C34878D82A}">
                    <a16:rowId xmlns:a16="http://schemas.microsoft.com/office/drawing/2014/main" val="1119983041"/>
                  </a:ext>
                </a:extLst>
              </a:tr>
              <a:tr h="866732">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tx1"/>
                          </a:solidFill>
                          <a:effectLst/>
                          <a:latin typeface="Aptos Narrow"/>
                        </a:rPr>
                        <a:t>Being Dismissive</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72877254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C67DAA-38E2-437D-AB8E-C74CD6FFB89B}"/>
              </a:ext>
            </a:extLst>
          </p:cNvPr>
          <p:cNvSpPr>
            <a:spLocks noGrp="1"/>
          </p:cNvSpPr>
          <p:nvPr>
            <p:ph type="title"/>
          </p:nvPr>
        </p:nvSpPr>
        <p:spPr>
          <a:xfrm>
            <a:off x="838200" y="365125"/>
            <a:ext cx="10515600" cy="815975"/>
          </a:xfrm>
        </p:spPr>
        <p:txBody>
          <a:bodyPr/>
          <a:lstStyle/>
          <a:p>
            <a:pPr algn="ctr"/>
            <a:endParaRPr lang="en-US" dirty="0"/>
          </a:p>
        </p:txBody>
      </p:sp>
      <p:graphicFrame>
        <p:nvGraphicFramePr>
          <p:cNvPr id="4" name="Table 4">
            <a:extLst>
              <a:ext uri="{FF2B5EF4-FFF2-40B4-BE49-F238E27FC236}">
                <a16:creationId xmlns:a16="http://schemas.microsoft.com/office/drawing/2014/main" id="{10EEA7FB-4054-4BDE-8704-7C547AE6EC87}"/>
              </a:ext>
            </a:extLst>
          </p:cNvPr>
          <p:cNvGraphicFramePr>
            <a:graphicFrameLocks noGrp="1"/>
          </p:cNvGraphicFramePr>
          <p:nvPr>
            <p:ph idx="1"/>
            <p:extLst>
              <p:ext uri="{D42A27DB-BD31-4B8C-83A1-F6EECF244321}">
                <p14:modId xmlns:p14="http://schemas.microsoft.com/office/powerpoint/2010/main" val="1881606047"/>
              </p:ext>
            </p:extLst>
          </p:nvPr>
        </p:nvGraphicFramePr>
        <p:xfrm>
          <a:off x="2651562" y="1400286"/>
          <a:ext cx="6888876" cy="4939556"/>
        </p:xfrm>
        <a:graphic>
          <a:graphicData uri="http://schemas.openxmlformats.org/drawingml/2006/table">
            <a:tbl>
              <a:tblPr firstRow="1" bandRow="1">
                <a:tableStyleId>{5C22544A-7EE6-4342-B048-85BDC9FD1C3A}</a:tableStyleId>
              </a:tblPr>
              <a:tblGrid>
                <a:gridCol w="3444438">
                  <a:extLst>
                    <a:ext uri="{9D8B030D-6E8A-4147-A177-3AD203B41FA5}">
                      <a16:colId xmlns:a16="http://schemas.microsoft.com/office/drawing/2014/main" val="2970902363"/>
                    </a:ext>
                  </a:extLst>
                </a:gridCol>
                <a:gridCol w="3444438">
                  <a:extLst>
                    <a:ext uri="{9D8B030D-6E8A-4147-A177-3AD203B41FA5}">
                      <a16:colId xmlns:a16="http://schemas.microsoft.com/office/drawing/2014/main" val="2345255686"/>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MERCY</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Compassion</a:t>
                      </a: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Emotions</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a:solidFill>
                            <a:schemeClr val="bg2">
                              <a:lumMod val="75000"/>
                            </a:schemeClr>
                          </a:solidFill>
                          <a:effectLst/>
                          <a:latin typeface="Aptos Narrow"/>
                        </a:rPr>
                        <a:t>Barnabas</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Ac 9:26-28, 11:22-26</a:t>
                      </a:r>
                    </a:p>
                    <a:p>
                      <a:pPr algn="ctr" fontAlgn="ctr"/>
                      <a:r>
                        <a:rPr lang="en-US" sz="2400" b="0" i="0" u="none" strike="noStrike" dirty="0">
                          <a:solidFill>
                            <a:schemeClr val="bg2">
                              <a:lumMod val="75000"/>
                            </a:schemeClr>
                          </a:solidFill>
                          <a:effectLst/>
                          <a:latin typeface="Aptos Narrow"/>
                        </a:rPr>
                        <a:t>Ac 15:36-40</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Care for Wounded</a:t>
                      </a:r>
                    </a:p>
                    <a:p>
                      <a:pPr algn="ctr" fontAlgn="ctr"/>
                      <a:r>
                        <a:rPr lang="en-US" sz="2400" b="0" i="0" u="none" strike="noStrike" dirty="0">
                          <a:solidFill>
                            <a:schemeClr val="bg2">
                              <a:lumMod val="75000"/>
                            </a:schemeClr>
                          </a:solidFill>
                          <a:effectLst/>
                          <a:latin typeface="Aptos Narrow"/>
                        </a:rPr>
                        <a:t>"Medic, Medevac"</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Overwhelmed w/ Emotions,    Worn out</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43790406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3DCD9DF-FC31-0A9B-011D-8ABE16A69208}"/>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46F8FF7D-AF21-2211-4CC9-CDCAD514F273}"/>
              </a:ext>
            </a:extLst>
          </p:cNvPr>
          <p:cNvSpPr>
            <a:spLocks noGrp="1"/>
          </p:cNvSpPr>
          <p:nvPr>
            <p:ph type="title"/>
          </p:nvPr>
        </p:nvSpPr>
        <p:spPr>
          <a:xfrm>
            <a:off x="838200" y="365125"/>
            <a:ext cx="10515600" cy="777875"/>
          </a:xfrm>
        </p:spPr>
        <p:txBody>
          <a:bodyPr/>
          <a:lstStyle/>
          <a:p>
            <a:pPr algn="ctr"/>
            <a:endParaRPr lang="en-US" dirty="0"/>
          </a:p>
        </p:txBody>
      </p:sp>
      <p:graphicFrame>
        <p:nvGraphicFramePr>
          <p:cNvPr id="4" name="Table 4">
            <a:extLst>
              <a:ext uri="{FF2B5EF4-FFF2-40B4-BE49-F238E27FC236}">
                <a16:creationId xmlns:a16="http://schemas.microsoft.com/office/drawing/2014/main" id="{DDCDCD5A-6470-1D7B-7086-91B21E62AD94}"/>
              </a:ext>
            </a:extLst>
          </p:cNvPr>
          <p:cNvGraphicFramePr>
            <a:graphicFrameLocks noGrp="1"/>
          </p:cNvGraphicFramePr>
          <p:nvPr>
            <p:ph idx="1"/>
            <p:extLst>
              <p:ext uri="{D42A27DB-BD31-4B8C-83A1-F6EECF244321}">
                <p14:modId xmlns:p14="http://schemas.microsoft.com/office/powerpoint/2010/main" val="2402272885"/>
              </p:ext>
            </p:extLst>
          </p:nvPr>
        </p:nvGraphicFramePr>
        <p:xfrm>
          <a:off x="586542" y="1270746"/>
          <a:ext cx="6888876" cy="4939556"/>
        </p:xfrm>
        <a:graphic>
          <a:graphicData uri="http://schemas.openxmlformats.org/drawingml/2006/table">
            <a:tbl>
              <a:tblPr firstRow="1" bandRow="1">
                <a:tableStyleId>{5C22544A-7EE6-4342-B048-85BDC9FD1C3A}</a:tableStyleId>
              </a:tblPr>
              <a:tblGrid>
                <a:gridCol w="3444438">
                  <a:extLst>
                    <a:ext uri="{9D8B030D-6E8A-4147-A177-3AD203B41FA5}">
                      <a16:colId xmlns:a16="http://schemas.microsoft.com/office/drawing/2014/main" val="2970902363"/>
                    </a:ext>
                  </a:extLst>
                </a:gridCol>
                <a:gridCol w="3444438">
                  <a:extLst>
                    <a:ext uri="{9D8B030D-6E8A-4147-A177-3AD203B41FA5}">
                      <a16:colId xmlns:a16="http://schemas.microsoft.com/office/drawing/2014/main" val="2345255686"/>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MERCY</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Compassion</a:t>
                      </a: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Emotions</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a:solidFill>
                            <a:schemeClr val="bg2">
                              <a:lumMod val="75000"/>
                            </a:schemeClr>
                          </a:solidFill>
                          <a:effectLst/>
                          <a:latin typeface="Aptos Narrow"/>
                        </a:rPr>
                        <a:t>Barnabas</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Ac 9:26-28, 11:22-26</a:t>
                      </a:r>
                    </a:p>
                    <a:p>
                      <a:pPr algn="ctr" fontAlgn="ctr"/>
                      <a:r>
                        <a:rPr lang="en-US" sz="2400" b="0" i="0" u="none" strike="noStrike" dirty="0">
                          <a:solidFill>
                            <a:schemeClr val="bg2">
                              <a:lumMod val="75000"/>
                            </a:schemeClr>
                          </a:solidFill>
                          <a:effectLst/>
                          <a:latin typeface="Aptos Narrow"/>
                        </a:rPr>
                        <a:t>Ac 15:36-40</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Care for Wounded</a:t>
                      </a:r>
                    </a:p>
                    <a:p>
                      <a:pPr algn="ctr" fontAlgn="ctr"/>
                      <a:r>
                        <a:rPr lang="en-US" sz="2400" b="0" i="0" u="none" strike="noStrike" dirty="0">
                          <a:solidFill>
                            <a:schemeClr val="bg2">
                              <a:lumMod val="75000"/>
                            </a:schemeClr>
                          </a:solidFill>
                          <a:effectLst/>
                          <a:latin typeface="Aptos Narrow"/>
                        </a:rPr>
                        <a:t>"Medic, Medevac"</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Overwhelmed w/ Emotions,    Worn out</a:t>
                      </a:r>
                    </a:p>
                  </a:txBody>
                  <a:tcPr marL="7620" marR="7620" marT="7620" marB="0" anchor="ctr"/>
                </a:tc>
                <a:extLst>
                  <a:ext uri="{0D108BD9-81ED-4DB2-BD59-A6C34878D82A}">
                    <a16:rowId xmlns:a16="http://schemas.microsoft.com/office/drawing/2014/main" val="342353578"/>
                  </a:ext>
                </a:extLst>
              </a:tr>
            </a:tbl>
          </a:graphicData>
        </a:graphic>
      </p:graphicFrame>
      <p:sp>
        <p:nvSpPr>
          <p:cNvPr id="3" name="TextBox 2">
            <a:extLst>
              <a:ext uri="{FF2B5EF4-FFF2-40B4-BE49-F238E27FC236}">
                <a16:creationId xmlns:a16="http://schemas.microsoft.com/office/drawing/2014/main" id="{A2C8F1D5-084B-9E85-8E68-DF028F1342A6}"/>
              </a:ext>
            </a:extLst>
          </p:cNvPr>
          <p:cNvSpPr txBox="1"/>
          <p:nvPr/>
        </p:nvSpPr>
        <p:spPr>
          <a:xfrm>
            <a:off x="7802880" y="1798320"/>
            <a:ext cx="3101340" cy="2677656"/>
          </a:xfrm>
          <a:prstGeom prst="rect">
            <a:avLst/>
          </a:prstGeom>
          <a:noFill/>
        </p:spPr>
        <p:txBody>
          <a:bodyPr wrap="square" rtlCol="0">
            <a:spAutoFit/>
          </a:bodyPr>
          <a:lstStyle/>
          <a:p>
            <a:pPr marL="0" indent="0">
              <a:buNone/>
            </a:pPr>
            <a:r>
              <a:rPr lang="en-US" sz="2400" dirty="0"/>
              <a:t>Matt 14:14 NKJV  </a:t>
            </a:r>
          </a:p>
          <a:p>
            <a:pPr marL="0" indent="0">
              <a:buNone/>
            </a:pPr>
            <a:r>
              <a:rPr lang="en-US" sz="2400" dirty="0"/>
              <a:t>And when Jesus went out, He saw a great multitude; and He was moved with compassion for them, </a:t>
            </a:r>
          </a:p>
          <a:p>
            <a:pPr marL="0" indent="0">
              <a:buNone/>
            </a:pPr>
            <a:r>
              <a:rPr lang="en-US" sz="2400" dirty="0"/>
              <a:t>and healed their sick.</a:t>
            </a:r>
          </a:p>
        </p:txBody>
      </p:sp>
    </p:spTree>
    <p:extLst>
      <p:ext uri="{BB962C8B-B14F-4D97-AF65-F5344CB8AC3E}">
        <p14:creationId xmlns:p14="http://schemas.microsoft.com/office/powerpoint/2010/main" val="2084764930"/>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9611DB1-53F5-B803-D429-670D4FE4B378}"/>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280DE84B-1887-6A6C-3A37-B8B301E7460E}"/>
              </a:ext>
            </a:extLst>
          </p:cNvPr>
          <p:cNvSpPr>
            <a:spLocks noGrp="1"/>
          </p:cNvSpPr>
          <p:nvPr>
            <p:ph type="title"/>
          </p:nvPr>
        </p:nvSpPr>
        <p:spPr>
          <a:xfrm>
            <a:off x="838200" y="365125"/>
            <a:ext cx="10515600" cy="770255"/>
          </a:xfrm>
        </p:spPr>
        <p:txBody>
          <a:bodyPr/>
          <a:lstStyle/>
          <a:p>
            <a:pPr algn="ctr"/>
            <a:endParaRPr lang="en-US" dirty="0"/>
          </a:p>
        </p:txBody>
      </p:sp>
      <p:graphicFrame>
        <p:nvGraphicFramePr>
          <p:cNvPr id="4" name="Table 4">
            <a:extLst>
              <a:ext uri="{FF2B5EF4-FFF2-40B4-BE49-F238E27FC236}">
                <a16:creationId xmlns:a16="http://schemas.microsoft.com/office/drawing/2014/main" id="{2F006E8F-77F7-91A4-6F44-5769BF643CDF}"/>
              </a:ext>
            </a:extLst>
          </p:cNvPr>
          <p:cNvGraphicFramePr>
            <a:graphicFrameLocks noGrp="1"/>
          </p:cNvGraphicFramePr>
          <p:nvPr>
            <p:ph idx="1"/>
            <p:extLst>
              <p:ext uri="{D42A27DB-BD31-4B8C-83A1-F6EECF244321}">
                <p14:modId xmlns:p14="http://schemas.microsoft.com/office/powerpoint/2010/main" val="2959603661"/>
              </p:ext>
            </p:extLst>
          </p:nvPr>
        </p:nvGraphicFramePr>
        <p:xfrm>
          <a:off x="504825" y="1419336"/>
          <a:ext cx="6888876" cy="4939556"/>
        </p:xfrm>
        <a:graphic>
          <a:graphicData uri="http://schemas.openxmlformats.org/drawingml/2006/table">
            <a:tbl>
              <a:tblPr firstRow="1" bandRow="1">
                <a:tableStyleId>{5C22544A-7EE6-4342-B048-85BDC9FD1C3A}</a:tableStyleId>
              </a:tblPr>
              <a:tblGrid>
                <a:gridCol w="3444438">
                  <a:extLst>
                    <a:ext uri="{9D8B030D-6E8A-4147-A177-3AD203B41FA5}">
                      <a16:colId xmlns:a16="http://schemas.microsoft.com/office/drawing/2014/main" val="2970902363"/>
                    </a:ext>
                  </a:extLst>
                </a:gridCol>
                <a:gridCol w="3444438">
                  <a:extLst>
                    <a:ext uri="{9D8B030D-6E8A-4147-A177-3AD203B41FA5}">
                      <a16:colId xmlns:a16="http://schemas.microsoft.com/office/drawing/2014/main" val="2345255686"/>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MERCY</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Compassion</a:t>
                      </a: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Emotions</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Barnabas</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tx1"/>
                          </a:solidFill>
                          <a:effectLst/>
                          <a:latin typeface="Aptos Narrow"/>
                        </a:rPr>
                        <a:t>Ac 9:26-28, 11:22-26</a:t>
                      </a:r>
                    </a:p>
                    <a:p>
                      <a:pPr algn="ctr" fontAlgn="ctr"/>
                      <a:r>
                        <a:rPr lang="en-US" sz="2400" b="0" i="0" u="none" strike="noStrike" dirty="0">
                          <a:solidFill>
                            <a:schemeClr val="tx1"/>
                          </a:solidFill>
                          <a:effectLst/>
                          <a:latin typeface="Aptos Narrow"/>
                        </a:rPr>
                        <a:t>Ac 15:36-40</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Care for Wounded</a:t>
                      </a:r>
                    </a:p>
                    <a:p>
                      <a:pPr algn="ctr" fontAlgn="ctr"/>
                      <a:r>
                        <a:rPr lang="en-US" sz="2400" b="0" i="0" u="none" strike="noStrike" dirty="0">
                          <a:solidFill>
                            <a:schemeClr val="bg2">
                              <a:lumMod val="75000"/>
                            </a:schemeClr>
                          </a:solidFill>
                          <a:effectLst/>
                          <a:latin typeface="Aptos Narrow"/>
                        </a:rPr>
                        <a:t>"Medic, Medevac"</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Overwhelmed w/ Emotions,    Worn out</a:t>
                      </a:r>
                    </a:p>
                  </a:txBody>
                  <a:tcPr marL="7620" marR="7620" marT="7620" marB="0" anchor="ctr"/>
                </a:tc>
                <a:extLst>
                  <a:ext uri="{0D108BD9-81ED-4DB2-BD59-A6C34878D82A}">
                    <a16:rowId xmlns:a16="http://schemas.microsoft.com/office/drawing/2014/main" val="342353578"/>
                  </a:ext>
                </a:extLst>
              </a:tr>
            </a:tbl>
          </a:graphicData>
        </a:graphic>
      </p:graphicFrame>
      <p:sp>
        <p:nvSpPr>
          <p:cNvPr id="3" name="TextBox 2">
            <a:extLst>
              <a:ext uri="{FF2B5EF4-FFF2-40B4-BE49-F238E27FC236}">
                <a16:creationId xmlns:a16="http://schemas.microsoft.com/office/drawing/2014/main" id="{61429047-340C-75CA-6EC3-AE91F0A62CA0}"/>
              </a:ext>
            </a:extLst>
          </p:cNvPr>
          <p:cNvSpPr txBox="1"/>
          <p:nvPr/>
        </p:nvSpPr>
        <p:spPr>
          <a:xfrm>
            <a:off x="7581901" y="1419336"/>
            <a:ext cx="3990974" cy="5324535"/>
          </a:xfrm>
          <a:prstGeom prst="rect">
            <a:avLst/>
          </a:prstGeom>
          <a:noFill/>
        </p:spPr>
        <p:txBody>
          <a:bodyPr wrap="square" rtlCol="0">
            <a:spAutoFit/>
          </a:bodyPr>
          <a:lstStyle/>
          <a:p>
            <a:r>
              <a:rPr lang="en-US" sz="2000" dirty="0"/>
              <a:t>Act 15:36-40 NIV - Some time later Paul said to Barnabas, "Let us go back and visit the believers in all the towns where we preached the word of the Lord and see how they are doing." Barnabas wanted to take John, also called Mark, with them, but Paul did not think it wise to take him, because he had deserted them in Pamphylia and had not continued with them in the work. They had such a sharp disagreement that they parted company. Barnabas took Mark and sailed for Cyprus, but Paul chose Silas and left, commended by the believers to the grace of the Lord.</a:t>
            </a:r>
          </a:p>
        </p:txBody>
      </p:sp>
    </p:spTree>
    <p:extLst>
      <p:ext uri="{BB962C8B-B14F-4D97-AF65-F5344CB8AC3E}">
        <p14:creationId xmlns:p14="http://schemas.microsoft.com/office/powerpoint/2010/main" val="4155921819"/>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7BC6E17-6759-0BEB-FF2D-EB1FC84021C9}"/>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4419E396-E014-A00B-1BE4-53DE4796B75E}"/>
              </a:ext>
            </a:extLst>
          </p:cNvPr>
          <p:cNvSpPr>
            <a:spLocks noGrp="1"/>
          </p:cNvSpPr>
          <p:nvPr>
            <p:ph type="title"/>
          </p:nvPr>
        </p:nvSpPr>
        <p:spPr>
          <a:xfrm>
            <a:off x="838200" y="365125"/>
            <a:ext cx="10515600" cy="777875"/>
          </a:xfrm>
        </p:spPr>
        <p:txBody>
          <a:bodyPr/>
          <a:lstStyle/>
          <a:p>
            <a:pPr algn="ctr"/>
            <a:endParaRPr lang="en-US" dirty="0"/>
          </a:p>
        </p:txBody>
      </p:sp>
      <p:graphicFrame>
        <p:nvGraphicFramePr>
          <p:cNvPr id="4" name="Table 4">
            <a:extLst>
              <a:ext uri="{FF2B5EF4-FFF2-40B4-BE49-F238E27FC236}">
                <a16:creationId xmlns:a16="http://schemas.microsoft.com/office/drawing/2014/main" id="{9E8FE7F0-4ACF-8362-CB54-1099FA4B2335}"/>
              </a:ext>
            </a:extLst>
          </p:cNvPr>
          <p:cNvGraphicFramePr>
            <a:graphicFrameLocks noGrp="1"/>
          </p:cNvGraphicFramePr>
          <p:nvPr>
            <p:ph idx="1"/>
            <p:extLst>
              <p:ext uri="{D42A27DB-BD31-4B8C-83A1-F6EECF244321}">
                <p14:modId xmlns:p14="http://schemas.microsoft.com/office/powerpoint/2010/main" val="1594603434"/>
              </p:ext>
            </p:extLst>
          </p:nvPr>
        </p:nvGraphicFramePr>
        <p:xfrm>
          <a:off x="2651562" y="1400286"/>
          <a:ext cx="6888876" cy="4939556"/>
        </p:xfrm>
        <a:graphic>
          <a:graphicData uri="http://schemas.openxmlformats.org/drawingml/2006/table">
            <a:tbl>
              <a:tblPr firstRow="1" bandRow="1">
                <a:tableStyleId>{5C22544A-7EE6-4342-B048-85BDC9FD1C3A}</a:tableStyleId>
              </a:tblPr>
              <a:tblGrid>
                <a:gridCol w="3444438">
                  <a:extLst>
                    <a:ext uri="{9D8B030D-6E8A-4147-A177-3AD203B41FA5}">
                      <a16:colId xmlns:a16="http://schemas.microsoft.com/office/drawing/2014/main" val="2970902363"/>
                    </a:ext>
                  </a:extLst>
                </a:gridCol>
                <a:gridCol w="3444438">
                  <a:extLst>
                    <a:ext uri="{9D8B030D-6E8A-4147-A177-3AD203B41FA5}">
                      <a16:colId xmlns:a16="http://schemas.microsoft.com/office/drawing/2014/main" val="2345255686"/>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MERCY</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Compassion</a:t>
                      </a: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Emotions</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Barnabas</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tx1"/>
                          </a:solidFill>
                          <a:effectLst/>
                          <a:latin typeface="Aptos Narrow"/>
                        </a:rPr>
                        <a:t>Ac 9:26-28, 11:22-26</a:t>
                      </a:r>
                    </a:p>
                    <a:p>
                      <a:pPr algn="ctr" fontAlgn="ctr"/>
                      <a:r>
                        <a:rPr lang="en-US" sz="2400" b="0" i="0" u="none" strike="noStrike" dirty="0">
                          <a:solidFill>
                            <a:schemeClr val="tx1"/>
                          </a:solidFill>
                          <a:effectLst/>
                          <a:latin typeface="Aptos Narrow"/>
                        </a:rPr>
                        <a:t>Ac 15:36-40</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Care for Wounded</a:t>
                      </a:r>
                    </a:p>
                    <a:p>
                      <a:pPr algn="ctr" fontAlgn="ctr"/>
                      <a:r>
                        <a:rPr lang="en-US" sz="2400" b="0" i="0" u="none" strike="noStrike" dirty="0">
                          <a:solidFill>
                            <a:schemeClr val="tx1"/>
                          </a:solidFill>
                          <a:effectLst/>
                          <a:latin typeface="Aptos Narrow"/>
                        </a:rPr>
                        <a:t>"Medic, Medevac"</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en-US" sz="2400" b="0" i="0" u="none" strike="noStrike" dirty="0">
                          <a:solidFill>
                            <a:schemeClr val="bg2"/>
                          </a:solidFill>
                          <a:effectLst/>
                          <a:latin typeface="Aptos Narrow"/>
                        </a:rPr>
                        <a:t>Emotional Flooding,       Feeling Worn out</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302222448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216AC03-201C-C35A-8E7F-6C63EFD9CF05}"/>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60351E38-1DCF-796C-34C7-B8826F90C209}"/>
              </a:ext>
            </a:extLst>
          </p:cNvPr>
          <p:cNvSpPr>
            <a:spLocks noGrp="1"/>
          </p:cNvSpPr>
          <p:nvPr>
            <p:ph type="title"/>
          </p:nvPr>
        </p:nvSpPr>
        <p:spPr>
          <a:xfrm>
            <a:off x="838200" y="365125"/>
            <a:ext cx="10515600" cy="762635"/>
          </a:xfrm>
        </p:spPr>
        <p:txBody>
          <a:bodyPr/>
          <a:lstStyle/>
          <a:p>
            <a:pPr algn="ctr"/>
            <a:endParaRPr lang="en-US" dirty="0"/>
          </a:p>
        </p:txBody>
      </p:sp>
      <p:graphicFrame>
        <p:nvGraphicFramePr>
          <p:cNvPr id="4" name="Table 4">
            <a:extLst>
              <a:ext uri="{FF2B5EF4-FFF2-40B4-BE49-F238E27FC236}">
                <a16:creationId xmlns:a16="http://schemas.microsoft.com/office/drawing/2014/main" id="{68819C84-4534-0915-F543-184AAF4E71F9}"/>
              </a:ext>
            </a:extLst>
          </p:cNvPr>
          <p:cNvGraphicFramePr>
            <a:graphicFrameLocks noGrp="1"/>
          </p:cNvGraphicFramePr>
          <p:nvPr>
            <p:ph idx="1"/>
            <p:extLst>
              <p:ext uri="{D42A27DB-BD31-4B8C-83A1-F6EECF244321}">
                <p14:modId xmlns:p14="http://schemas.microsoft.com/office/powerpoint/2010/main" val="1009217157"/>
              </p:ext>
            </p:extLst>
          </p:nvPr>
        </p:nvGraphicFramePr>
        <p:xfrm>
          <a:off x="2651562" y="1400286"/>
          <a:ext cx="6888876" cy="4939556"/>
        </p:xfrm>
        <a:graphic>
          <a:graphicData uri="http://schemas.openxmlformats.org/drawingml/2006/table">
            <a:tbl>
              <a:tblPr firstRow="1" bandRow="1">
                <a:tableStyleId>{5C22544A-7EE6-4342-B048-85BDC9FD1C3A}</a:tableStyleId>
              </a:tblPr>
              <a:tblGrid>
                <a:gridCol w="3444438">
                  <a:extLst>
                    <a:ext uri="{9D8B030D-6E8A-4147-A177-3AD203B41FA5}">
                      <a16:colId xmlns:a16="http://schemas.microsoft.com/office/drawing/2014/main" val="2970902363"/>
                    </a:ext>
                  </a:extLst>
                </a:gridCol>
                <a:gridCol w="3444438">
                  <a:extLst>
                    <a:ext uri="{9D8B030D-6E8A-4147-A177-3AD203B41FA5}">
                      <a16:colId xmlns:a16="http://schemas.microsoft.com/office/drawing/2014/main" val="2345255686"/>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MERCY</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Compassion</a:t>
                      </a: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Emotions</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Barnabas</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tx1"/>
                          </a:solidFill>
                          <a:effectLst/>
                          <a:latin typeface="Aptos Narrow"/>
                        </a:rPr>
                        <a:t>Ac 9:26-28, 11:22-26</a:t>
                      </a:r>
                    </a:p>
                    <a:p>
                      <a:pPr algn="ctr" fontAlgn="ctr"/>
                      <a:r>
                        <a:rPr lang="en-US" sz="2400" b="0" i="0" u="none" strike="noStrike" dirty="0">
                          <a:solidFill>
                            <a:schemeClr val="tx1"/>
                          </a:solidFill>
                          <a:effectLst/>
                          <a:latin typeface="Aptos Narrow"/>
                        </a:rPr>
                        <a:t>Ac 15:36-40</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Care for Wounded</a:t>
                      </a:r>
                    </a:p>
                    <a:p>
                      <a:pPr algn="ctr" fontAlgn="ctr"/>
                      <a:r>
                        <a:rPr lang="en-US" sz="2400" b="0" i="0" u="none" strike="noStrike" dirty="0">
                          <a:solidFill>
                            <a:schemeClr val="tx1"/>
                          </a:solidFill>
                          <a:effectLst/>
                          <a:latin typeface="Aptos Narrow"/>
                        </a:rPr>
                        <a:t>"Medic, Medevac"</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tx1"/>
                          </a:solidFill>
                          <a:effectLst/>
                          <a:latin typeface="Aptos Narrow"/>
                        </a:rPr>
                        <a:t>Emotional Flooding,       Feeling Worn out</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259854470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5B1C26E-945C-EF0F-0EC6-8669AE5B69AF}"/>
            </a:ext>
          </a:extLst>
        </p:cNvPr>
        <p:cNvGrpSpPr/>
        <p:nvPr/>
      </p:nvGrpSpPr>
      <p:grpSpPr>
        <a:xfrm>
          <a:off x="0" y="0"/>
          <a:ext cx="0" cy="0"/>
          <a:chOff x="0" y="0"/>
          <a:chExt cx="0" cy="0"/>
        </a:xfrm>
      </p:grpSpPr>
      <p:sp>
        <p:nvSpPr>
          <p:cNvPr id="9" name="Rectangle 8">
            <a:extLst>
              <a:ext uri="{FF2B5EF4-FFF2-40B4-BE49-F238E27FC236}">
                <a16:creationId xmlns:a16="http://schemas.microsoft.com/office/drawing/2014/main" id="{CD74A618-23A6-8D1D-146D-103469A4002D}"/>
              </a:ext>
            </a:extLst>
          </p:cNvPr>
          <p:cNvSpPr/>
          <p:nvPr/>
        </p:nvSpPr>
        <p:spPr>
          <a:xfrm>
            <a:off x="2237908" y="1726288"/>
            <a:ext cx="3934291" cy="461664"/>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2400" dirty="0">
                <a:solidFill>
                  <a:schemeClr val="tx1"/>
                </a:solidFill>
              </a:rPr>
              <a:t>          LOGOS</a:t>
            </a:r>
          </a:p>
        </p:txBody>
      </p:sp>
      <p:sp>
        <p:nvSpPr>
          <p:cNvPr id="2" name="Title 1">
            <a:extLst>
              <a:ext uri="{FF2B5EF4-FFF2-40B4-BE49-F238E27FC236}">
                <a16:creationId xmlns:a16="http://schemas.microsoft.com/office/drawing/2014/main" id="{012EC648-4AD0-6931-A357-5C823ED4DA85}"/>
              </a:ext>
            </a:extLst>
          </p:cNvPr>
          <p:cNvSpPr>
            <a:spLocks noGrp="1"/>
          </p:cNvSpPr>
          <p:nvPr>
            <p:ph type="title"/>
          </p:nvPr>
        </p:nvSpPr>
        <p:spPr>
          <a:xfrm>
            <a:off x="838200" y="180975"/>
            <a:ext cx="10515600" cy="875441"/>
          </a:xfrm>
        </p:spPr>
        <p:txBody>
          <a:bodyPr/>
          <a:lstStyle/>
          <a:p>
            <a:pPr algn="ctr"/>
            <a:r>
              <a:rPr lang="en-US" dirty="0"/>
              <a:t>UTILIZING SPIRITUAL GIFTS IN MINISTRY</a:t>
            </a:r>
          </a:p>
        </p:txBody>
      </p:sp>
      <p:graphicFrame>
        <p:nvGraphicFramePr>
          <p:cNvPr id="4" name="Table 4">
            <a:extLst>
              <a:ext uri="{FF2B5EF4-FFF2-40B4-BE49-F238E27FC236}">
                <a16:creationId xmlns:a16="http://schemas.microsoft.com/office/drawing/2014/main" id="{2002EA51-8363-B13D-3F53-54DE9472D81B}"/>
              </a:ext>
            </a:extLst>
          </p:cNvPr>
          <p:cNvGraphicFramePr>
            <a:graphicFrameLocks noGrp="1"/>
          </p:cNvGraphicFramePr>
          <p:nvPr>
            <p:ph idx="1"/>
            <p:extLst>
              <p:ext uri="{D42A27DB-BD31-4B8C-83A1-F6EECF244321}">
                <p14:modId xmlns:p14="http://schemas.microsoft.com/office/powerpoint/2010/main" val="3271967626"/>
              </p:ext>
            </p:extLst>
          </p:nvPr>
        </p:nvGraphicFramePr>
        <p:xfrm>
          <a:off x="292963" y="2970961"/>
          <a:ext cx="11718528" cy="2293936"/>
        </p:xfrm>
        <a:graphic>
          <a:graphicData uri="http://schemas.openxmlformats.org/drawingml/2006/table">
            <a:tbl>
              <a:tblPr firstRow="1" bandRow="1">
                <a:tableStyleId>{5C22544A-7EE6-4342-B048-85BDC9FD1C3A}</a:tableStyleId>
              </a:tblPr>
              <a:tblGrid>
                <a:gridCol w="1953088">
                  <a:extLst>
                    <a:ext uri="{9D8B030D-6E8A-4147-A177-3AD203B41FA5}">
                      <a16:colId xmlns:a16="http://schemas.microsoft.com/office/drawing/2014/main" val="2970902363"/>
                    </a:ext>
                  </a:extLst>
                </a:gridCol>
                <a:gridCol w="2441360">
                  <a:extLst>
                    <a:ext uri="{9D8B030D-6E8A-4147-A177-3AD203B41FA5}">
                      <a16:colId xmlns:a16="http://schemas.microsoft.com/office/drawing/2014/main" val="1287414231"/>
                    </a:ext>
                  </a:extLst>
                </a:gridCol>
                <a:gridCol w="1464816">
                  <a:extLst>
                    <a:ext uri="{9D8B030D-6E8A-4147-A177-3AD203B41FA5}">
                      <a16:colId xmlns:a16="http://schemas.microsoft.com/office/drawing/2014/main" val="3001679335"/>
                    </a:ext>
                  </a:extLst>
                </a:gridCol>
                <a:gridCol w="976544">
                  <a:extLst>
                    <a:ext uri="{9D8B030D-6E8A-4147-A177-3AD203B41FA5}">
                      <a16:colId xmlns:a16="http://schemas.microsoft.com/office/drawing/2014/main" val="2994965344"/>
                    </a:ext>
                  </a:extLst>
                </a:gridCol>
                <a:gridCol w="976544">
                  <a:extLst>
                    <a:ext uri="{9D8B030D-6E8A-4147-A177-3AD203B41FA5}">
                      <a16:colId xmlns:a16="http://schemas.microsoft.com/office/drawing/2014/main" val="2551021173"/>
                    </a:ext>
                  </a:extLst>
                </a:gridCol>
                <a:gridCol w="1464816">
                  <a:extLst>
                    <a:ext uri="{9D8B030D-6E8A-4147-A177-3AD203B41FA5}">
                      <a16:colId xmlns:a16="http://schemas.microsoft.com/office/drawing/2014/main" val="2345255686"/>
                    </a:ext>
                  </a:extLst>
                </a:gridCol>
                <a:gridCol w="2441360">
                  <a:extLst>
                    <a:ext uri="{9D8B030D-6E8A-4147-A177-3AD203B41FA5}">
                      <a16:colId xmlns:a16="http://schemas.microsoft.com/office/drawing/2014/main" val="496534939"/>
                    </a:ext>
                  </a:extLst>
                </a:gridCol>
              </a:tblGrid>
              <a:tr h="460048">
                <a:tc>
                  <a:txBody>
                    <a:bodyPr/>
                    <a:lstStyle/>
                    <a:p>
                      <a:pPr algn="ctr" fontAlgn="b"/>
                      <a:r>
                        <a:rPr lang="en-US" sz="1800" b="1" i="0" u="none" strike="noStrike" dirty="0">
                          <a:solidFill>
                            <a:schemeClr val="tx1"/>
                          </a:solidFill>
                          <a:effectLst/>
                          <a:latin typeface="Aptos Narrow"/>
                        </a:rPr>
                        <a:t>GOAL:</a:t>
                      </a:r>
                    </a:p>
                  </a:txBody>
                  <a:tcPr marL="7620" marR="7620" marT="7620" marB="0" anchor="ctr"/>
                </a:tc>
                <a:tc gridSpan="6">
                  <a:txBody>
                    <a:bodyPr/>
                    <a:lstStyle/>
                    <a:p>
                      <a:pPr algn="l" fontAlgn="b"/>
                      <a:r>
                        <a:rPr lang="en-US" sz="1800" b="1" i="0" u="none" strike="noStrike" dirty="0">
                          <a:solidFill>
                            <a:schemeClr val="tx1"/>
                          </a:solidFill>
                          <a:effectLst/>
                          <a:latin typeface="Aptos Narrow"/>
                        </a:rPr>
                        <a:t>            TRUTH OF GOD</a:t>
                      </a: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extLst>
                  <a:ext uri="{0D108BD9-81ED-4DB2-BD59-A6C34878D82A}">
                    <a16:rowId xmlns:a16="http://schemas.microsoft.com/office/drawing/2014/main" val="3579988469"/>
                  </a:ext>
                </a:extLst>
              </a:tr>
              <a:tr h="916944">
                <a:tc>
                  <a:txBody>
                    <a:bodyPr/>
                    <a:lstStyle/>
                    <a:p>
                      <a:pPr algn="ctr" fontAlgn="ctr"/>
                      <a:r>
                        <a:rPr lang="en-US" sz="1800" b="0" i="0" u="none" strike="noStrike" dirty="0">
                          <a:solidFill>
                            <a:schemeClr val="tx1"/>
                          </a:solidFill>
                          <a:effectLst/>
                          <a:latin typeface="Aptos Narrow"/>
                        </a:rPr>
                        <a:t>PURSUE:</a:t>
                      </a:r>
                    </a:p>
                  </a:txBody>
                  <a:tcPr marL="7620" marR="7620" marT="7620" marB="0" anchor="ctr"/>
                </a:tc>
                <a:tc gridSpan="2">
                  <a:txBody>
                    <a:bodyPr/>
                    <a:lstStyle/>
                    <a:p>
                      <a:pPr algn="l" fontAlgn="ctr"/>
                      <a:r>
                        <a:rPr lang="en-US" sz="1800" b="0" i="0" u="none" strike="noStrike" kern="1200" dirty="0">
                          <a:solidFill>
                            <a:schemeClr val="tx1"/>
                          </a:solidFill>
                          <a:effectLst/>
                          <a:latin typeface="Aptos Narrow"/>
                          <a:ea typeface="+mn-ea"/>
                          <a:cs typeface="+mn-cs"/>
                        </a:rPr>
                        <a:t>             BIBLE</a:t>
                      </a:r>
                    </a:p>
                  </a:txBody>
                  <a:tcPr marL="7620" marR="7620" marT="7620" marB="0" anchor="ctr"/>
                </a:tc>
                <a:tc hMerge="1">
                  <a:txBody>
                    <a:bodyPr/>
                    <a:lstStyle/>
                    <a:p>
                      <a:endParaRPr lang="en-US"/>
                    </a:p>
                  </a:txBody>
                  <a:tcPr/>
                </a:tc>
                <a:tc gridSpan="2">
                  <a:txBody>
                    <a:bodyPr/>
                    <a:lstStyle/>
                    <a:p>
                      <a:pPr algn="ctr" fontAlgn="ctr"/>
                      <a:endParaRPr lang="en-US" sz="1800" b="0" i="0" u="none" strike="noStrike" dirty="0">
                        <a:solidFill>
                          <a:schemeClr val="tx1"/>
                        </a:solidFill>
                        <a:effectLst/>
                        <a:latin typeface="Aptos Narrow"/>
                      </a:endParaRPr>
                    </a:p>
                  </a:txBody>
                  <a:tcPr marL="7620" marR="7620" marT="7620" marB="0" anchor="ctr"/>
                </a:tc>
                <a:tc hMerge="1">
                  <a:txBody>
                    <a:bodyPr/>
                    <a:lstStyle/>
                    <a:p>
                      <a:endParaRPr lang="en-US"/>
                    </a:p>
                  </a:txBody>
                  <a:tcPr/>
                </a:tc>
                <a:tc gridSpan="2">
                  <a:txBody>
                    <a:bodyPr/>
                    <a:lstStyle/>
                    <a:p>
                      <a:pPr algn="ctr" fontAlgn="ctr"/>
                      <a:endParaRPr lang="en-US" sz="1800" b="0" i="0" u="none" strike="noStrike" dirty="0">
                        <a:solidFill>
                          <a:schemeClr val="tx1"/>
                        </a:solidFill>
                        <a:effectLst/>
                        <a:latin typeface="Aptos Narrow"/>
                      </a:endParaRPr>
                    </a:p>
                  </a:txBody>
                  <a:tcPr marL="7620" marR="7620" marT="7620" marB="0" anchor="ctr"/>
                </a:tc>
                <a:tc hMerge="1">
                  <a:txBody>
                    <a:bodyPr/>
                    <a:lstStyle/>
                    <a:p>
                      <a:endParaRPr lang="en-US"/>
                    </a:p>
                  </a:txBody>
                  <a:tcPr/>
                </a:tc>
                <a:extLst>
                  <a:ext uri="{0D108BD9-81ED-4DB2-BD59-A6C34878D82A}">
                    <a16:rowId xmlns:a16="http://schemas.microsoft.com/office/drawing/2014/main" val="3690887051"/>
                  </a:ext>
                </a:extLst>
              </a:tr>
              <a:tr h="916944">
                <a:tc>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l" fontAlgn="ctr"/>
                      <a:endParaRPr lang="en-US" sz="1800" b="0" i="0" u="none" strike="noStrike" kern="1200" dirty="0">
                        <a:solidFill>
                          <a:schemeClr val="tx1"/>
                        </a:solidFill>
                        <a:effectLst/>
                        <a:latin typeface="Aptos Narrow"/>
                        <a:ea typeface="+mn-ea"/>
                        <a:cs typeface="+mn-cs"/>
                      </a:endParaRPr>
                    </a:p>
                  </a:txBody>
                  <a:tcPr marL="7620" marR="7620" marT="7620" marB="0" anchor="ctr"/>
                </a:tc>
                <a:tc gridSpan="2">
                  <a:txBody>
                    <a:bodyPr/>
                    <a:lstStyle/>
                    <a:p>
                      <a:pPr algn="ctr" fontAlgn="ctr"/>
                      <a:endParaRPr lang="en-US" sz="1800" b="0" i="0" u="none" strike="noStrike" kern="1200" dirty="0">
                        <a:solidFill>
                          <a:schemeClr val="tx1"/>
                        </a:solidFill>
                        <a:effectLst/>
                        <a:latin typeface="Aptos Narrow"/>
                        <a:ea typeface="+mn-ea"/>
                        <a:cs typeface="+mn-cs"/>
                      </a:endParaRP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gridSpan="2">
                  <a:txBody>
                    <a:bodyPr/>
                    <a:lstStyle/>
                    <a:p>
                      <a:pPr algn="ctr" fontAlgn="ctr"/>
                      <a:endParaRPr lang="en-US" sz="1800" b="0" i="0" u="none" strike="noStrike" kern="1200" dirty="0">
                        <a:solidFill>
                          <a:schemeClr val="tx1"/>
                        </a:solidFill>
                        <a:effectLst/>
                        <a:latin typeface="Aptos Narrow"/>
                        <a:ea typeface="+mn-ea"/>
                        <a:cs typeface="+mn-cs"/>
                      </a:endParaRP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ctr" fontAlgn="ctr"/>
                      <a:endParaRPr lang="en-US" sz="1800" b="0" i="0" u="none" strike="noStrike" kern="1200" dirty="0">
                        <a:solidFill>
                          <a:schemeClr val="tx1"/>
                        </a:solidFill>
                        <a:effectLst/>
                        <a:latin typeface="Aptos Narrow"/>
                        <a:ea typeface="+mn-ea"/>
                        <a:cs typeface="+mn-cs"/>
                      </a:endParaRPr>
                    </a:p>
                  </a:txBody>
                  <a:tcPr marL="7620" marR="7620" marT="7620" marB="0" anchor="ctr"/>
                </a:tc>
                <a:extLst>
                  <a:ext uri="{0D108BD9-81ED-4DB2-BD59-A6C34878D82A}">
                    <a16:rowId xmlns:a16="http://schemas.microsoft.com/office/drawing/2014/main" val="4022806643"/>
                  </a:ext>
                </a:extLst>
              </a:tr>
            </a:tbl>
          </a:graphicData>
        </a:graphic>
      </p:graphicFrame>
      <p:sp>
        <p:nvSpPr>
          <p:cNvPr id="5" name="TextBox 4">
            <a:extLst>
              <a:ext uri="{FF2B5EF4-FFF2-40B4-BE49-F238E27FC236}">
                <a16:creationId xmlns:a16="http://schemas.microsoft.com/office/drawing/2014/main" id="{7BE3F2AE-0F0C-5384-E240-DADF0B251314}"/>
              </a:ext>
            </a:extLst>
          </p:cNvPr>
          <p:cNvSpPr txBox="1"/>
          <p:nvPr/>
        </p:nvSpPr>
        <p:spPr>
          <a:xfrm>
            <a:off x="2237908" y="1244991"/>
            <a:ext cx="9773583" cy="461665"/>
          </a:xfrm>
          <a:prstGeom prst="rect">
            <a:avLst/>
          </a:prstGeom>
          <a:noFill/>
          <a:ln>
            <a:solidFill>
              <a:schemeClr val="tx1"/>
            </a:solidFill>
          </a:ln>
        </p:spPr>
        <p:txBody>
          <a:bodyPr wrap="square" rtlCol="0">
            <a:spAutoFit/>
          </a:bodyPr>
          <a:lstStyle/>
          <a:p>
            <a:pPr algn="ctr"/>
            <a:r>
              <a:rPr lang="en-US" sz="2400" dirty="0"/>
              <a:t>TRUE BELIEVERS</a:t>
            </a:r>
          </a:p>
        </p:txBody>
      </p:sp>
      <p:sp>
        <p:nvSpPr>
          <p:cNvPr id="6" name="TextBox 5">
            <a:extLst>
              <a:ext uri="{FF2B5EF4-FFF2-40B4-BE49-F238E27FC236}">
                <a16:creationId xmlns:a16="http://schemas.microsoft.com/office/drawing/2014/main" id="{13DEE9C9-255D-DE70-1DB3-4C8E2F397CC5}"/>
              </a:ext>
            </a:extLst>
          </p:cNvPr>
          <p:cNvSpPr txBox="1"/>
          <p:nvPr/>
        </p:nvSpPr>
        <p:spPr>
          <a:xfrm>
            <a:off x="292963" y="1706656"/>
            <a:ext cx="1657120" cy="461665"/>
          </a:xfrm>
          <a:prstGeom prst="rect">
            <a:avLst/>
          </a:prstGeom>
          <a:noFill/>
        </p:spPr>
        <p:txBody>
          <a:bodyPr wrap="none" rtlCol="0">
            <a:spAutoFit/>
          </a:bodyPr>
          <a:lstStyle/>
          <a:p>
            <a:r>
              <a:rPr lang="en-US" sz="2400" dirty="0"/>
              <a:t>APPROACH:</a:t>
            </a:r>
          </a:p>
        </p:txBody>
      </p:sp>
      <p:sp>
        <p:nvSpPr>
          <p:cNvPr id="8" name="TextBox 7">
            <a:extLst>
              <a:ext uri="{FF2B5EF4-FFF2-40B4-BE49-F238E27FC236}">
                <a16:creationId xmlns:a16="http://schemas.microsoft.com/office/drawing/2014/main" id="{C2EA9C9F-8F54-BEB7-E215-ACA86E68DD15}"/>
              </a:ext>
            </a:extLst>
          </p:cNvPr>
          <p:cNvSpPr txBox="1"/>
          <p:nvPr/>
        </p:nvSpPr>
        <p:spPr>
          <a:xfrm>
            <a:off x="8077200" y="1727180"/>
            <a:ext cx="3934291" cy="400110"/>
          </a:xfrm>
          <a:prstGeom prst="rect">
            <a:avLst/>
          </a:prstGeom>
          <a:solidFill>
            <a:srgbClr val="FFFF00"/>
          </a:solidFill>
        </p:spPr>
        <p:txBody>
          <a:bodyPr wrap="square" rtlCol="0">
            <a:spAutoFit/>
          </a:bodyPr>
          <a:lstStyle/>
          <a:p>
            <a:pPr algn="ctr"/>
            <a:endParaRPr lang="en-US" sz="2000" dirty="0"/>
          </a:p>
        </p:txBody>
      </p:sp>
      <p:sp>
        <p:nvSpPr>
          <p:cNvPr id="10" name="TextBox 9">
            <a:extLst>
              <a:ext uri="{FF2B5EF4-FFF2-40B4-BE49-F238E27FC236}">
                <a16:creationId xmlns:a16="http://schemas.microsoft.com/office/drawing/2014/main" id="{4213BDD5-7A58-9E1B-C0B0-567FE5BE79DE}"/>
              </a:ext>
            </a:extLst>
          </p:cNvPr>
          <p:cNvSpPr txBox="1"/>
          <p:nvPr/>
        </p:nvSpPr>
        <p:spPr>
          <a:xfrm>
            <a:off x="6172199" y="1726734"/>
            <a:ext cx="1905001" cy="461665"/>
          </a:xfrm>
          <a:prstGeom prst="rect">
            <a:avLst/>
          </a:prstGeom>
          <a:solidFill>
            <a:srgbClr val="92D050"/>
          </a:solidFill>
        </p:spPr>
        <p:txBody>
          <a:bodyPr wrap="square" rtlCol="0">
            <a:spAutoFit/>
          </a:bodyPr>
          <a:lstStyle/>
          <a:p>
            <a:endParaRPr lang="en-US" sz="2400" dirty="0"/>
          </a:p>
        </p:txBody>
      </p:sp>
    </p:spTree>
    <p:extLst>
      <p:ext uri="{BB962C8B-B14F-4D97-AF65-F5344CB8AC3E}">
        <p14:creationId xmlns:p14="http://schemas.microsoft.com/office/powerpoint/2010/main" val="2366034375"/>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C67DAA-38E2-437D-AB8E-C74CD6FFB89B}"/>
              </a:ext>
            </a:extLst>
          </p:cNvPr>
          <p:cNvSpPr>
            <a:spLocks noGrp="1"/>
          </p:cNvSpPr>
          <p:nvPr>
            <p:ph type="title"/>
          </p:nvPr>
        </p:nvSpPr>
        <p:spPr>
          <a:xfrm>
            <a:off x="838200" y="365125"/>
            <a:ext cx="10515600" cy="785495"/>
          </a:xfrm>
        </p:spPr>
        <p:txBody>
          <a:bodyPr/>
          <a:lstStyle/>
          <a:p>
            <a:pPr algn="ctr"/>
            <a:endParaRPr lang="en-US" dirty="0"/>
          </a:p>
        </p:txBody>
      </p:sp>
      <p:graphicFrame>
        <p:nvGraphicFramePr>
          <p:cNvPr id="4" name="Table 4">
            <a:extLst>
              <a:ext uri="{FF2B5EF4-FFF2-40B4-BE49-F238E27FC236}">
                <a16:creationId xmlns:a16="http://schemas.microsoft.com/office/drawing/2014/main" id="{10EEA7FB-4054-4BDE-8704-7C547AE6EC87}"/>
              </a:ext>
            </a:extLst>
          </p:cNvPr>
          <p:cNvGraphicFramePr>
            <a:graphicFrameLocks noGrp="1"/>
          </p:cNvGraphicFramePr>
          <p:nvPr>
            <p:ph idx="1"/>
            <p:extLst>
              <p:ext uri="{D42A27DB-BD31-4B8C-83A1-F6EECF244321}">
                <p14:modId xmlns:p14="http://schemas.microsoft.com/office/powerpoint/2010/main" val="2427902114"/>
              </p:ext>
            </p:extLst>
          </p:nvPr>
        </p:nvGraphicFramePr>
        <p:xfrm>
          <a:off x="2529692" y="1400283"/>
          <a:ext cx="7691268" cy="4939556"/>
        </p:xfrm>
        <a:graphic>
          <a:graphicData uri="http://schemas.openxmlformats.org/drawingml/2006/table">
            <a:tbl>
              <a:tblPr firstRow="1" bandRow="1">
                <a:tableStyleId>{5C22544A-7EE6-4342-B048-85BDC9FD1C3A}</a:tableStyleId>
              </a:tblPr>
              <a:tblGrid>
                <a:gridCol w="3845634">
                  <a:extLst>
                    <a:ext uri="{9D8B030D-6E8A-4147-A177-3AD203B41FA5}">
                      <a16:colId xmlns:a16="http://schemas.microsoft.com/office/drawing/2014/main" val="2970902363"/>
                    </a:ext>
                  </a:extLst>
                </a:gridCol>
                <a:gridCol w="3845634">
                  <a:extLst>
                    <a:ext uri="{9D8B030D-6E8A-4147-A177-3AD203B41FA5}">
                      <a16:colId xmlns:a16="http://schemas.microsoft.com/office/drawing/2014/main" val="1210177574"/>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DISCERNMENT</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Sense spirits:    Angels, Demons, Holy Spirit, Human</a:t>
                      </a: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Sensory</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Paul</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Ac 16:16-18, </a:t>
                      </a:r>
                    </a:p>
                    <a:p>
                      <a:pPr algn="ctr" fontAlgn="ctr"/>
                      <a:r>
                        <a:rPr lang="en-US" sz="2400" b="0" i="0" u="none" strike="noStrike" dirty="0">
                          <a:solidFill>
                            <a:schemeClr val="bg2">
                              <a:lumMod val="75000"/>
                            </a:schemeClr>
                          </a:solidFill>
                          <a:effectLst/>
                          <a:latin typeface="Aptos Narrow"/>
                        </a:rPr>
                        <a:t>Ac 13:6-11</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Sense Lord’s Movement / Enemy Activity,   "Warrior"</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Feeling Crazy,                           Being treated as Crazy</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142430149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F008675-F66B-5D1E-974A-9995548E9E40}"/>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15F6DBC1-D77D-5A99-1B45-79D4AA42CC7A}"/>
              </a:ext>
            </a:extLst>
          </p:cNvPr>
          <p:cNvSpPr>
            <a:spLocks noGrp="1"/>
          </p:cNvSpPr>
          <p:nvPr>
            <p:ph type="title"/>
          </p:nvPr>
        </p:nvSpPr>
        <p:spPr>
          <a:xfrm>
            <a:off x="838200" y="365125"/>
            <a:ext cx="10515600" cy="800735"/>
          </a:xfrm>
        </p:spPr>
        <p:txBody>
          <a:bodyPr/>
          <a:lstStyle/>
          <a:p>
            <a:pPr algn="ctr"/>
            <a:endParaRPr lang="en-US" dirty="0"/>
          </a:p>
        </p:txBody>
      </p:sp>
      <p:graphicFrame>
        <p:nvGraphicFramePr>
          <p:cNvPr id="4" name="Table 4">
            <a:extLst>
              <a:ext uri="{FF2B5EF4-FFF2-40B4-BE49-F238E27FC236}">
                <a16:creationId xmlns:a16="http://schemas.microsoft.com/office/drawing/2014/main" id="{F9103477-D17C-1B02-F93E-1ADFFC038F91}"/>
              </a:ext>
            </a:extLst>
          </p:cNvPr>
          <p:cNvGraphicFramePr>
            <a:graphicFrameLocks noGrp="1"/>
          </p:cNvGraphicFramePr>
          <p:nvPr>
            <p:ph idx="1"/>
            <p:extLst>
              <p:ext uri="{D42A27DB-BD31-4B8C-83A1-F6EECF244321}">
                <p14:modId xmlns:p14="http://schemas.microsoft.com/office/powerpoint/2010/main" val="900178050"/>
              </p:ext>
            </p:extLst>
          </p:nvPr>
        </p:nvGraphicFramePr>
        <p:xfrm>
          <a:off x="2529692" y="1400283"/>
          <a:ext cx="7691268" cy="4939556"/>
        </p:xfrm>
        <a:graphic>
          <a:graphicData uri="http://schemas.openxmlformats.org/drawingml/2006/table">
            <a:tbl>
              <a:tblPr firstRow="1" bandRow="1">
                <a:tableStyleId>{5C22544A-7EE6-4342-B048-85BDC9FD1C3A}</a:tableStyleId>
              </a:tblPr>
              <a:tblGrid>
                <a:gridCol w="3845634">
                  <a:extLst>
                    <a:ext uri="{9D8B030D-6E8A-4147-A177-3AD203B41FA5}">
                      <a16:colId xmlns:a16="http://schemas.microsoft.com/office/drawing/2014/main" val="2970902363"/>
                    </a:ext>
                  </a:extLst>
                </a:gridCol>
                <a:gridCol w="3845634">
                  <a:extLst>
                    <a:ext uri="{9D8B030D-6E8A-4147-A177-3AD203B41FA5}">
                      <a16:colId xmlns:a16="http://schemas.microsoft.com/office/drawing/2014/main" val="1210177574"/>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DISCERNMENT</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Sense spirits</a:t>
                      </a:r>
                      <a:r>
                        <a:rPr lang="en-US" sz="2400" b="0" i="0" u="none" strike="noStrike">
                          <a:solidFill>
                            <a:schemeClr val="tx1"/>
                          </a:solidFill>
                          <a:effectLst/>
                          <a:latin typeface="Aptos Narrow"/>
                        </a:rPr>
                        <a:t>:    Angels, Demons</a:t>
                      </a:r>
                      <a:r>
                        <a:rPr lang="en-US" sz="2400" b="0" i="0" u="none" strike="noStrike" dirty="0">
                          <a:solidFill>
                            <a:schemeClr val="tx1"/>
                          </a:solidFill>
                          <a:effectLst/>
                          <a:latin typeface="Aptos Narrow"/>
                        </a:rPr>
                        <a:t>, Holy Spirit</a:t>
                      </a:r>
                      <a:r>
                        <a:rPr lang="en-US" sz="2400" b="0" i="0" u="none" strike="noStrike">
                          <a:solidFill>
                            <a:schemeClr val="tx1"/>
                          </a:solidFill>
                          <a:effectLst/>
                          <a:latin typeface="Aptos Narrow"/>
                        </a:rPr>
                        <a:t>, Human</a:t>
                      </a:r>
                      <a:endParaRPr lang="en-US" sz="2400" b="0" i="0" u="none" strike="noStrike" dirty="0">
                        <a:solidFill>
                          <a:schemeClr val="tx1"/>
                        </a:solidFill>
                        <a:effectLst/>
                        <a:latin typeface="Aptos Narrow"/>
                      </a:endParaRP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Sensory</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Paul</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Ac 16:16-18, </a:t>
                      </a:r>
                    </a:p>
                    <a:p>
                      <a:pPr algn="ctr" fontAlgn="ctr"/>
                      <a:r>
                        <a:rPr lang="en-US" sz="2400" b="0" i="0" u="none" strike="noStrike" dirty="0">
                          <a:solidFill>
                            <a:schemeClr val="bg2">
                              <a:lumMod val="75000"/>
                            </a:schemeClr>
                          </a:solidFill>
                          <a:effectLst/>
                          <a:latin typeface="Aptos Narrow"/>
                        </a:rPr>
                        <a:t>Ac 13:6-11</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Sense Lord’s Movement / Enemy Activity,   "Warrior"</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Feeling Crazy,                           Being treated as Crazy</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425456694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75458BD-8E44-F3DC-B48E-694550CBED90}"/>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81F80AF7-9CFA-0000-B70E-59F64FF382B1}"/>
              </a:ext>
            </a:extLst>
          </p:cNvPr>
          <p:cNvSpPr>
            <a:spLocks noGrp="1"/>
          </p:cNvSpPr>
          <p:nvPr>
            <p:ph type="title"/>
          </p:nvPr>
        </p:nvSpPr>
        <p:spPr>
          <a:xfrm>
            <a:off x="838200" y="365125"/>
            <a:ext cx="10515600" cy="747395"/>
          </a:xfrm>
        </p:spPr>
        <p:txBody>
          <a:bodyPr/>
          <a:lstStyle/>
          <a:p>
            <a:pPr algn="ctr"/>
            <a:endParaRPr lang="en-US" dirty="0"/>
          </a:p>
        </p:txBody>
      </p:sp>
      <p:graphicFrame>
        <p:nvGraphicFramePr>
          <p:cNvPr id="4" name="Table 4">
            <a:extLst>
              <a:ext uri="{FF2B5EF4-FFF2-40B4-BE49-F238E27FC236}">
                <a16:creationId xmlns:a16="http://schemas.microsoft.com/office/drawing/2014/main" id="{1E609952-8A56-B0EF-8705-B80F9C5EC3DB}"/>
              </a:ext>
            </a:extLst>
          </p:cNvPr>
          <p:cNvGraphicFramePr>
            <a:graphicFrameLocks noGrp="1"/>
          </p:cNvGraphicFramePr>
          <p:nvPr>
            <p:ph idx="1"/>
            <p:extLst>
              <p:ext uri="{D42A27DB-BD31-4B8C-83A1-F6EECF244321}">
                <p14:modId xmlns:p14="http://schemas.microsoft.com/office/powerpoint/2010/main" val="80806448"/>
              </p:ext>
            </p:extLst>
          </p:nvPr>
        </p:nvGraphicFramePr>
        <p:xfrm>
          <a:off x="761852" y="1263123"/>
          <a:ext cx="7691268" cy="4939556"/>
        </p:xfrm>
        <a:graphic>
          <a:graphicData uri="http://schemas.openxmlformats.org/drawingml/2006/table">
            <a:tbl>
              <a:tblPr firstRow="1" bandRow="1">
                <a:tableStyleId>{5C22544A-7EE6-4342-B048-85BDC9FD1C3A}</a:tableStyleId>
              </a:tblPr>
              <a:tblGrid>
                <a:gridCol w="3845634">
                  <a:extLst>
                    <a:ext uri="{9D8B030D-6E8A-4147-A177-3AD203B41FA5}">
                      <a16:colId xmlns:a16="http://schemas.microsoft.com/office/drawing/2014/main" val="2970902363"/>
                    </a:ext>
                  </a:extLst>
                </a:gridCol>
                <a:gridCol w="3845634">
                  <a:extLst>
                    <a:ext uri="{9D8B030D-6E8A-4147-A177-3AD203B41FA5}">
                      <a16:colId xmlns:a16="http://schemas.microsoft.com/office/drawing/2014/main" val="1210177574"/>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DISCERNMENT</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Sense spirits</a:t>
                      </a:r>
                      <a:r>
                        <a:rPr lang="en-US" sz="2400" b="0" i="0" u="none" strike="noStrike">
                          <a:solidFill>
                            <a:schemeClr val="tx1"/>
                          </a:solidFill>
                          <a:effectLst/>
                          <a:latin typeface="Aptos Narrow"/>
                        </a:rPr>
                        <a:t>:    Angels, Demons</a:t>
                      </a:r>
                      <a:r>
                        <a:rPr lang="en-US" sz="2400" b="0" i="0" u="none" strike="noStrike" dirty="0">
                          <a:solidFill>
                            <a:schemeClr val="tx1"/>
                          </a:solidFill>
                          <a:effectLst/>
                          <a:latin typeface="Aptos Narrow"/>
                        </a:rPr>
                        <a:t>, Holy Spirit</a:t>
                      </a:r>
                      <a:r>
                        <a:rPr lang="en-US" sz="2400" b="0" i="0" u="none" strike="noStrike">
                          <a:solidFill>
                            <a:schemeClr val="tx1"/>
                          </a:solidFill>
                          <a:effectLst/>
                          <a:latin typeface="Aptos Narrow"/>
                        </a:rPr>
                        <a:t>, Human</a:t>
                      </a:r>
                      <a:endParaRPr lang="en-US" sz="2400" b="0" i="0" u="none" strike="noStrike" dirty="0">
                        <a:solidFill>
                          <a:schemeClr val="tx1"/>
                        </a:solidFill>
                        <a:effectLst/>
                        <a:latin typeface="Aptos Narrow"/>
                      </a:endParaRP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Sensory</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Paul</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tx1"/>
                          </a:solidFill>
                          <a:effectLst/>
                          <a:latin typeface="Aptos Narrow"/>
                        </a:rPr>
                        <a:t>Ac 16:16-18, </a:t>
                      </a:r>
                    </a:p>
                    <a:p>
                      <a:pPr algn="ctr" fontAlgn="ctr"/>
                      <a:r>
                        <a:rPr lang="en-US" sz="2400" b="0" i="0" u="none" strike="noStrike" dirty="0">
                          <a:solidFill>
                            <a:schemeClr val="tx1"/>
                          </a:solidFill>
                          <a:effectLst/>
                          <a:latin typeface="Aptos Narrow"/>
                        </a:rPr>
                        <a:t>Ac 13:6-11</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Sense Lord’s Movement / Enemy Activity,   "Warrior"</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Feeling Crazy,                           Being treated as Crazy</a:t>
                      </a:r>
                    </a:p>
                  </a:txBody>
                  <a:tcPr marL="7620" marR="7620" marT="7620" marB="0" anchor="ctr"/>
                </a:tc>
                <a:extLst>
                  <a:ext uri="{0D108BD9-81ED-4DB2-BD59-A6C34878D82A}">
                    <a16:rowId xmlns:a16="http://schemas.microsoft.com/office/drawing/2014/main" val="342353578"/>
                  </a:ext>
                </a:extLst>
              </a:tr>
            </a:tbl>
          </a:graphicData>
        </a:graphic>
      </p:graphicFrame>
      <p:sp>
        <p:nvSpPr>
          <p:cNvPr id="5" name="TextBox 4">
            <a:extLst>
              <a:ext uri="{FF2B5EF4-FFF2-40B4-BE49-F238E27FC236}">
                <a16:creationId xmlns:a16="http://schemas.microsoft.com/office/drawing/2014/main" id="{47A6E0DD-C663-E7F2-E216-1642ED689A66}"/>
              </a:ext>
            </a:extLst>
          </p:cNvPr>
          <p:cNvSpPr txBox="1"/>
          <p:nvPr/>
        </p:nvSpPr>
        <p:spPr>
          <a:xfrm>
            <a:off x="8529468" y="1263123"/>
            <a:ext cx="3334872" cy="5078313"/>
          </a:xfrm>
          <a:prstGeom prst="rect">
            <a:avLst/>
          </a:prstGeom>
          <a:noFill/>
        </p:spPr>
        <p:txBody>
          <a:bodyPr wrap="square">
            <a:spAutoFit/>
          </a:bodyPr>
          <a:lstStyle/>
          <a:p>
            <a:r>
              <a:rPr lang="en-US" dirty="0"/>
              <a:t>Act 16:16-18 NIV - Once when we were going to the place of prayer, we were met by a female slave who had a spirit by which she predicted the future. She earned a great deal of money for her owners by fortune-telling. She followed Paul and the rest of us, shouting, "These men are servants of the Most High God, who are telling you the way to be saved." She kept this up for many days. Finally Paul became so annoyed that he turned around and said to the spirit, "In the name of Jesus Christ I command you to come out of her!" At that moment the spirit left her.</a:t>
            </a:r>
          </a:p>
        </p:txBody>
      </p:sp>
    </p:spTree>
    <p:extLst>
      <p:ext uri="{BB962C8B-B14F-4D97-AF65-F5344CB8AC3E}">
        <p14:creationId xmlns:p14="http://schemas.microsoft.com/office/powerpoint/2010/main" val="157461276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4A90259-068C-9C01-054D-7918BBDA2678}"/>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4AC2B6D4-8B0E-ED24-DFA5-427328919DC3}"/>
              </a:ext>
            </a:extLst>
          </p:cNvPr>
          <p:cNvSpPr>
            <a:spLocks noGrp="1"/>
          </p:cNvSpPr>
          <p:nvPr>
            <p:ph type="title"/>
          </p:nvPr>
        </p:nvSpPr>
        <p:spPr>
          <a:xfrm>
            <a:off x="838200" y="365125"/>
            <a:ext cx="10515600" cy="755015"/>
          </a:xfrm>
        </p:spPr>
        <p:txBody>
          <a:bodyPr/>
          <a:lstStyle/>
          <a:p>
            <a:pPr algn="ctr"/>
            <a:endParaRPr lang="en-US" dirty="0"/>
          </a:p>
        </p:txBody>
      </p:sp>
      <p:graphicFrame>
        <p:nvGraphicFramePr>
          <p:cNvPr id="4" name="Table 4">
            <a:extLst>
              <a:ext uri="{FF2B5EF4-FFF2-40B4-BE49-F238E27FC236}">
                <a16:creationId xmlns:a16="http://schemas.microsoft.com/office/drawing/2014/main" id="{2730F1D3-1FC6-BD51-239B-EB179DDF1EB8}"/>
              </a:ext>
            </a:extLst>
          </p:cNvPr>
          <p:cNvGraphicFramePr>
            <a:graphicFrameLocks noGrp="1"/>
          </p:cNvGraphicFramePr>
          <p:nvPr>
            <p:ph idx="1"/>
            <p:extLst>
              <p:ext uri="{D42A27DB-BD31-4B8C-83A1-F6EECF244321}">
                <p14:modId xmlns:p14="http://schemas.microsoft.com/office/powerpoint/2010/main" val="2053841564"/>
              </p:ext>
            </p:extLst>
          </p:nvPr>
        </p:nvGraphicFramePr>
        <p:xfrm>
          <a:off x="2529692" y="1400283"/>
          <a:ext cx="7691268" cy="4939556"/>
        </p:xfrm>
        <a:graphic>
          <a:graphicData uri="http://schemas.openxmlformats.org/drawingml/2006/table">
            <a:tbl>
              <a:tblPr firstRow="1" bandRow="1">
                <a:tableStyleId>{5C22544A-7EE6-4342-B048-85BDC9FD1C3A}</a:tableStyleId>
              </a:tblPr>
              <a:tblGrid>
                <a:gridCol w="3845634">
                  <a:extLst>
                    <a:ext uri="{9D8B030D-6E8A-4147-A177-3AD203B41FA5}">
                      <a16:colId xmlns:a16="http://schemas.microsoft.com/office/drawing/2014/main" val="2970902363"/>
                    </a:ext>
                  </a:extLst>
                </a:gridCol>
                <a:gridCol w="3845634">
                  <a:extLst>
                    <a:ext uri="{9D8B030D-6E8A-4147-A177-3AD203B41FA5}">
                      <a16:colId xmlns:a16="http://schemas.microsoft.com/office/drawing/2014/main" val="1210177574"/>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DISCERNMENT</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Sense spirits</a:t>
                      </a:r>
                      <a:r>
                        <a:rPr lang="en-US" sz="2400" b="0" i="0" u="none" strike="noStrike">
                          <a:solidFill>
                            <a:schemeClr val="tx1"/>
                          </a:solidFill>
                          <a:effectLst/>
                          <a:latin typeface="Aptos Narrow"/>
                        </a:rPr>
                        <a:t>:    Angels, Demons</a:t>
                      </a:r>
                      <a:r>
                        <a:rPr lang="en-US" sz="2400" b="0" i="0" u="none" strike="noStrike" dirty="0">
                          <a:solidFill>
                            <a:schemeClr val="tx1"/>
                          </a:solidFill>
                          <a:effectLst/>
                          <a:latin typeface="Aptos Narrow"/>
                        </a:rPr>
                        <a:t>, Holy Spirit</a:t>
                      </a:r>
                      <a:r>
                        <a:rPr lang="en-US" sz="2400" b="0" i="0" u="none" strike="noStrike">
                          <a:solidFill>
                            <a:schemeClr val="tx1"/>
                          </a:solidFill>
                          <a:effectLst/>
                          <a:latin typeface="Aptos Narrow"/>
                        </a:rPr>
                        <a:t>, Human</a:t>
                      </a:r>
                      <a:endParaRPr lang="en-US" sz="2400" b="0" i="0" u="none" strike="noStrike" dirty="0">
                        <a:solidFill>
                          <a:schemeClr val="tx1"/>
                        </a:solidFill>
                        <a:effectLst/>
                        <a:latin typeface="Aptos Narrow"/>
                      </a:endParaRP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Sensory</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Paul</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tx1"/>
                          </a:solidFill>
                          <a:effectLst/>
                          <a:latin typeface="Aptos Narrow"/>
                        </a:rPr>
                        <a:t>Ac 16:16-18, </a:t>
                      </a:r>
                    </a:p>
                    <a:p>
                      <a:pPr algn="ctr" fontAlgn="ctr"/>
                      <a:r>
                        <a:rPr lang="en-US" sz="2400" b="0" i="0" u="none" strike="noStrike" dirty="0">
                          <a:solidFill>
                            <a:schemeClr val="tx1"/>
                          </a:solidFill>
                          <a:effectLst/>
                          <a:latin typeface="Aptos Narrow"/>
                        </a:rPr>
                        <a:t>Ac 13:6-11</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Sense Lord’s Movement / Enemy Activity,   "Warrior"</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bg2">
                              <a:lumMod val="75000"/>
                            </a:schemeClr>
                          </a:solidFill>
                          <a:effectLst/>
                          <a:latin typeface="Aptos Narrow"/>
                        </a:rPr>
                        <a:t>Feeling Crazy,                           Being treated as Crazy</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3523655167"/>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E1F5634-5401-0E86-D28B-9AC670C9B573}"/>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EF7B3477-FB37-F384-2984-1876FFA8BE50}"/>
              </a:ext>
            </a:extLst>
          </p:cNvPr>
          <p:cNvSpPr>
            <a:spLocks noGrp="1"/>
          </p:cNvSpPr>
          <p:nvPr>
            <p:ph type="title"/>
          </p:nvPr>
        </p:nvSpPr>
        <p:spPr>
          <a:xfrm>
            <a:off x="838200" y="365125"/>
            <a:ext cx="10515600" cy="777875"/>
          </a:xfrm>
        </p:spPr>
        <p:txBody>
          <a:bodyPr/>
          <a:lstStyle/>
          <a:p>
            <a:pPr algn="ctr"/>
            <a:endParaRPr lang="en-US" dirty="0"/>
          </a:p>
        </p:txBody>
      </p:sp>
      <p:graphicFrame>
        <p:nvGraphicFramePr>
          <p:cNvPr id="4" name="Table 4">
            <a:extLst>
              <a:ext uri="{FF2B5EF4-FFF2-40B4-BE49-F238E27FC236}">
                <a16:creationId xmlns:a16="http://schemas.microsoft.com/office/drawing/2014/main" id="{2ECD82B5-87AB-967F-AB23-A08165FECB93}"/>
              </a:ext>
            </a:extLst>
          </p:cNvPr>
          <p:cNvGraphicFramePr>
            <a:graphicFrameLocks noGrp="1"/>
          </p:cNvGraphicFramePr>
          <p:nvPr>
            <p:ph idx="1"/>
            <p:extLst>
              <p:ext uri="{D42A27DB-BD31-4B8C-83A1-F6EECF244321}">
                <p14:modId xmlns:p14="http://schemas.microsoft.com/office/powerpoint/2010/main" val="4216454175"/>
              </p:ext>
            </p:extLst>
          </p:nvPr>
        </p:nvGraphicFramePr>
        <p:xfrm>
          <a:off x="2529692" y="1400283"/>
          <a:ext cx="7691268" cy="4939556"/>
        </p:xfrm>
        <a:graphic>
          <a:graphicData uri="http://schemas.openxmlformats.org/drawingml/2006/table">
            <a:tbl>
              <a:tblPr firstRow="1" bandRow="1">
                <a:tableStyleId>{5C22544A-7EE6-4342-B048-85BDC9FD1C3A}</a:tableStyleId>
              </a:tblPr>
              <a:tblGrid>
                <a:gridCol w="3845634">
                  <a:extLst>
                    <a:ext uri="{9D8B030D-6E8A-4147-A177-3AD203B41FA5}">
                      <a16:colId xmlns:a16="http://schemas.microsoft.com/office/drawing/2014/main" val="2970902363"/>
                    </a:ext>
                  </a:extLst>
                </a:gridCol>
                <a:gridCol w="3845634">
                  <a:extLst>
                    <a:ext uri="{9D8B030D-6E8A-4147-A177-3AD203B41FA5}">
                      <a16:colId xmlns:a16="http://schemas.microsoft.com/office/drawing/2014/main" val="1210177574"/>
                    </a:ext>
                  </a:extLst>
                </a:gridCol>
              </a:tblGrid>
              <a:tr h="436812">
                <a:tc>
                  <a:txBody>
                    <a:bodyPr/>
                    <a:lstStyle/>
                    <a:p>
                      <a:pPr algn="ctr" fontAlgn="b"/>
                      <a:r>
                        <a:rPr lang="en-US" sz="2400" b="1" i="0" u="sng" strike="noStrike" dirty="0">
                          <a:solidFill>
                            <a:schemeClr val="bg1"/>
                          </a:solidFill>
                          <a:effectLst/>
                          <a:latin typeface="Aptos Narrow"/>
                        </a:rPr>
                        <a:t>GIFT NAME:</a:t>
                      </a:r>
                    </a:p>
                  </a:txBody>
                  <a:tcPr marL="7620" marR="7620" marT="7620" marB="0" anchor="ctr"/>
                </a:tc>
                <a:tc>
                  <a:txBody>
                    <a:bodyPr/>
                    <a:lstStyle/>
                    <a:p>
                      <a:pPr algn="ctr" fontAlgn="b"/>
                      <a:r>
                        <a:rPr lang="en-US" sz="2400" b="1" i="0" u="sng" strike="noStrike" dirty="0">
                          <a:solidFill>
                            <a:schemeClr val="bg1"/>
                          </a:solidFill>
                          <a:effectLst/>
                          <a:latin typeface="Aptos Narrow"/>
                        </a:rPr>
                        <a:t>DISCERNMENT</a:t>
                      </a:r>
                    </a:p>
                  </a:txBody>
                  <a:tcPr marL="7620" marR="7620" marT="7620" marB="0" anchor="ctr"/>
                </a:tc>
                <a:extLst>
                  <a:ext uri="{0D108BD9-81ED-4DB2-BD59-A6C34878D82A}">
                    <a16:rowId xmlns:a16="http://schemas.microsoft.com/office/drawing/2014/main" val="3579988469"/>
                  </a:ext>
                </a:extLst>
              </a:tr>
              <a:tr h="870630">
                <a:tc>
                  <a:txBody>
                    <a:bodyPr/>
                    <a:lstStyle/>
                    <a:p>
                      <a:pPr algn="ctr" fontAlgn="ctr"/>
                      <a:r>
                        <a:rPr lang="en-US" sz="24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2400" b="0" i="0" u="none" strike="noStrike" dirty="0">
                          <a:solidFill>
                            <a:schemeClr val="tx1"/>
                          </a:solidFill>
                          <a:effectLst/>
                          <a:latin typeface="Aptos Narrow"/>
                        </a:rPr>
                        <a:t>Sense spirits</a:t>
                      </a:r>
                      <a:r>
                        <a:rPr lang="en-US" sz="2400" b="0" i="0" u="none" strike="noStrike">
                          <a:solidFill>
                            <a:schemeClr val="tx1"/>
                          </a:solidFill>
                          <a:effectLst/>
                          <a:latin typeface="Aptos Narrow"/>
                        </a:rPr>
                        <a:t>:    Angels, Demons</a:t>
                      </a:r>
                      <a:r>
                        <a:rPr lang="en-US" sz="2400" b="0" i="0" u="none" strike="noStrike" dirty="0">
                          <a:solidFill>
                            <a:schemeClr val="tx1"/>
                          </a:solidFill>
                          <a:effectLst/>
                          <a:latin typeface="Aptos Narrow"/>
                        </a:rPr>
                        <a:t>, Holy Spirit</a:t>
                      </a:r>
                      <a:r>
                        <a:rPr lang="en-US" sz="2400" b="0" i="0" u="none" strike="noStrike">
                          <a:solidFill>
                            <a:schemeClr val="tx1"/>
                          </a:solidFill>
                          <a:effectLst/>
                          <a:latin typeface="Aptos Narrow"/>
                        </a:rPr>
                        <a:t>, Human</a:t>
                      </a:r>
                      <a:endParaRPr lang="en-US" sz="2400" b="0" i="0" u="none" strike="noStrike" dirty="0">
                        <a:solidFill>
                          <a:schemeClr val="tx1"/>
                        </a:solidFill>
                        <a:effectLst/>
                        <a:latin typeface="Aptos Narrow"/>
                      </a:endParaRPr>
                    </a:p>
                  </a:txBody>
                  <a:tcPr marL="7620" marR="7620" marT="7620" marB="0" anchor="ctr"/>
                </a:tc>
                <a:extLst>
                  <a:ext uri="{0D108BD9-81ED-4DB2-BD59-A6C34878D82A}">
                    <a16:rowId xmlns:a16="http://schemas.microsoft.com/office/drawing/2014/main" val="3690887051"/>
                  </a:ext>
                </a:extLst>
              </a:tr>
              <a:tr h="583412">
                <a:tc>
                  <a:txBody>
                    <a:bodyPr/>
                    <a:lstStyle/>
                    <a:p>
                      <a:pPr algn="ctr" fontAlgn="ctr"/>
                      <a:r>
                        <a:rPr lang="en-US" sz="2400" b="0" i="0" u="none" strike="noStrike" dirty="0">
                          <a:solidFill>
                            <a:srgbClr val="000000"/>
                          </a:solidFill>
                          <a:effectLst/>
                          <a:latin typeface="Aptos Narrow"/>
                        </a:rPr>
                        <a:t>Mode of Communication</a:t>
                      </a:r>
                    </a:p>
                  </a:txBody>
                  <a:tcPr marL="7620" marR="7620" marT="7620" marB="0" anchor="ctr"/>
                </a:tc>
                <a:tc>
                  <a:txBody>
                    <a:bodyPr/>
                    <a:lstStyle/>
                    <a:p>
                      <a:pPr algn="ctr" fontAlgn="ctr"/>
                      <a:r>
                        <a:rPr lang="en-US" sz="2400" b="0" i="0" u="none" strike="noStrike" dirty="0">
                          <a:solidFill>
                            <a:schemeClr val="tx1"/>
                          </a:solidFill>
                          <a:effectLst/>
                          <a:latin typeface="Aptos Narrow"/>
                        </a:rPr>
                        <a:t>Sensory</a:t>
                      </a:r>
                    </a:p>
                  </a:txBody>
                  <a:tcPr marL="7620" marR="7620" marT="7620" marB="0" anchor="ctr"/>
                </a:tc>
                <a:extLst>
                  <a:ext uri="{0D108BD9-81ED-4DB2-BD59-A6C34878D82A}">
                    <a16:rowId xmlns:a16="http://schemas.microsoft.com/office/drawing/2014/main" val="19458981"/>
                  </a:ext>
                </a:extLst>
              </a:tr>
              <a:tr h="436812">
                <a:tc>
                  <a:txBody>
                    <a:bodyPr/>
                    <a:lstStyle/>
                    <a:p>
                      <a:pPr algn="ctr" fontAlgn="ctr"/>
                      <a:r>
                        <a:rPr lang="en-US" sz="24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Paul</a:t>
                      </a:r>
                    </a:p>
                  </a:txBody>
                  <a:tcPr marL="7620" marR="7620" marT="7620" marB="0" anchor="ctr"/>
                </a:tc>
                <a:extLst>
                  <a:ext uri="{0D108BD9-81ED-4DB2-BD59-A6C34878D82A}">
                    <a16:rowId xmlns:a16="http://schemas.microsoft.com/office/drawing/2014/main" val="31288858"/>
                  </a:ext>
                </a:extLst>
              </a:tr>
              <a:tr h="870630">
                <a:tc>
                  <a:txBody>
                    <a:bodyPr/>
                    <a:lstStyle/>
                    <a:p>
                      <a:pPr algn="ctr" fontAlgn="ctr"/>
                      <a:r>
                        <a:rPr lang="en-US" sz="24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2400" b="0" i="0" u="none" strike="noStrike" dirty="0">
                          <a:solidFill>
                            <a:schemeClr val="tx1"/>
                          </a:solidFill>
                          <a:effectLst/>
                          <a:latin typeface="Aptos Narrow"/>
                        </a:rPr>
                        <a:t>Ac 16:16-18, </a:t>
                      </a:r>
                    </a:p>
                    <a:p>
                      <a:pPr algn="ctr" fontAlgn="ctr"/>
                      <a:r>
                        <a:rPr lang="en-US" sz="2400" b="0" i="0" u="none" strike="noStrike" dirty="0">
                          <a:solidFill>
                            <a:schemeClr val="tx1"/>
                          </a:solidFill>
                          <a:effectLst/>
                          <a:latin typeface="Aptos Narrow"/>
                        </a:rPr>
                        <a:t>Ac 13:6-11</a:t>
                      </a:r>
                    </a:p>
                  </a:txBody>
                  <a:tcPr marL="7620" marR="7620" marT="7620" marB="0" anchor="ctr"/>
                </a:tc>
                <a:extLst>
                  <a:ext uri="{0D108BD9-81ED-4DB2-BD59-A6C34878D82A}">
                    <a16:rowId xmlns:a16="http://schemas.microsoft.com/office/drawing/2014/main" val="3871016202"/>
                  </a:ext>
                </a:extLst>
              </a:tr>
              <a:tr h="870630">
                <a:tc>
                  <a:txBody>
                    <a:bodyPr/>
                    <a:lstStyle/>
                    <a:p>
                      <a:pPr algn="ctr" fontAlgn="ctr"/>
                      <a:r>
                        <a:rPr lang="en-US" sz="24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2400" b="0" i="0" u="none" strike="noStrike" dirty="0">
                          <a:solidFill>
                            <a:schemeClr val="tx1"/>
                          </a:solidFill>
                          <a:effectLst/>
                          <a:latin typeface="Aptos Narrow"/>
                        </a:rPr>
                        <a:t>Sense Lord’s Movement / Enemy Activity,   "Warrior"</a:t>
                      </a:r>
                    </a:p>
                  </a:txBody>
                  <a:tcPr marL="7620" marR="7620" marT="7620" marB="0" anchor="ctr"/>
                </a:tc>
                <a:extLst>
                  <a:ext uri="{0D108BD9-81ED-4DB2-BD59-A6C34878D82A}">
                    <a16:rowId xmlns:a16="http://schemas.microsoft.com/office/drawing/2014/main" val="1119983041"/>
                  </a:ext>
                </a:extLst>
              </a:tr>
              <a:tr h="870630">
                <a:tc>
                  <a:txBody>
                    <a:bodyPr/>
                    <a:lstStyle/>
                    <a:p>
                      <a:pPr algn="ctr" fontAlgn="ctr"/>
                      <a:r>
                        <a:rPr lang="en-US" sz="2400" b="0" i="0" u="none" strike="noStrike">
                          <a:solidFill>
                            <a:srgbClr val="000000"/>
                          </a:solidFill>
                          <a:effectLst/>
                          <a:latin typeface="Aptos Narrow"/>
                        </a:rPr>
                        <a:t>Challenge</a:t>
                      </a:r>
                    </a:p>
                  </a:txBody>
                  <a:tcPr marL="7620" marR="7620" marT="7620" marB="0" anchor="ctr"/>
                </a:tc>
                <a:tc>
                  <a:txBody>
                    <a:bodyPr/>
                    <a:lstStyle/>
                    <a:p>
                      <a:pPr algn="ctr" fontAlgn="ctr"/>
                      <a:r>
                        <a:rPr lang="en-US" sz="2400" b="0" i="0" u="none" strike="noStrike" dirty="0">
                          <a:solidFill>
                            <a:schemeClr val="tx1"/>
                          </a:solidFill>
                          <a:effectLst/>
                          <a:latin typeface="Aptos Narrow"/>
                        </a:rPr>
                        <a:t>Feeling Crazy,                           Being treated as Crazy</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3404276944"/>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C67DAA-38E2-437D-AB8E-C74CD6FFB89B}"/>
              </a:ext>
            </a:extLst>
          </p:cNvPr>
          <p:cNvSpPr>
            <a:spLocks noGrp="1"/>
          </p:cNvSpPr>
          <p:nvPr>
            <p:ph type="title"/>
          </p:nvPr>
        </p:nvSpPr>
        <p:spPr>
          <a:xfrm>
            <a:off x="838200" y="518160"/>
            <a:ext cx="10515600" cy="944880"/>
          </a:xfrm>
        </p:spPr>
        <p:txBody>
          <a:bodyPr/>
          <a:lstStyle/>
          <a:p>
            <a:pPr algn="ctr"/>
            <a:r>
              <a:rPr lang="en-US" dirty="0"/>
              <a:t>UTILIZING SPIRITUAL GIFTS IN MINISTRY</a:t>
            </a:r>
          </a:p>
        </p:txBody>
      </p:sp>
      <p:graphicFrame>
        <p:nvGraphicFramePr>
          <p:cNvPr id="4" name="Table 4">
            <a:extLst>
              <a:ext uri="{FF2B5EF4-FFF2-40B4-BE49-F238E27FC236}">
                <a16:creationId xmlns:a16="http://schemas.microsoft.com/office/drawing/2014/main" id="{10EEA7FB-4054-4BDE-8704-7C547AE6EC87}"/>
              </a:ext>
            </a:extLst>
          </p:cNvPr>
          <p:cNvGraphicFramePr>
            <a:graphicFrameLocks noGrp="1"/>
          </p:cNvGraphicFramePr>
          <p:nvPr>
            <p:ph idx="1"/>
            <p:extLst>
              <p:ext uri="{D42A27DB-BD31-4B8C-83A1-F6EECF244321}">
                <p14:modId xmlns:p14="http://schemas.microsoft.com/office/powerpoint/2010/main" val="27614792"/>
              </p:ext>
            </p:extLst>
          </p:nvPr>
        </p:nvGraphicFramePr>
        <p:xfrm>
          <a:off x="568170" y="1745723"/>
          <a:ext cx="11159232" cy="4747149"/>
        </p:xfrm>
        <a:graphic>
          <a:graphicData uri="http://schemas.openxmlformats.org/drawingml/2006/table">
            <a:tbl>
              <a:tblPr firstRow="1" bandRow="1">
                <a:tableStyleId>{5C22544A-7EE6-4342-B048-85BDC9FD1C3A}</a:tableStyleId>
              </a:tblPr>
              <a:tblGrid>
                <a:gridCol w="1859872">
                  <a:extLst>
                    <a:ext uri="{9D8B030D-6E8A-4147-A177-3AD203B41FA5}">
                      <a16:colId xmlns:a16="http://schemas.microsoft.com/office/drawing/2014/main" val="2970902363"/>
                    </a:ext>
                  </a:extLst>
                </a:gridCol>
                <a:gridCol w="1859872">
                  <a:extLst>
                    <a:ext uri="{9D8B030D-6E8A-4147-A177-3AD203B41FA5}">
                      <a16:colId xmlns:a16="http://schemas.microsoft.com/office/drawing/2014/main" val="1287414231"/>
                    </a:ext>
                  </a:extLst>
                </a:gridCol>
                <a:gridCol w="1859872">
                  <a:extLst>
                    <a:ext uri="{9D8B030D-6E8A-4147-A177-3AD203B41FA5}">
                      <a16:colId xmlns:a16="http://schemas.microsoft.com/office/drawing/2014/main" val="1655602896"/>
                    </a:ext>
                  </a:extLst>
                </a:gridCol>
                <a:gridCol w="1859872">
                  <a:extLst>
                    <a:ext uri="{9D8B030D-6E8A-4147-A177-3AD203B41FA5}">
                      <a16:colId xmlns:a16="http://schemas.microsoft.com/office/drawing/2014/main" val="2994965344"/>
                    </a:ext>
                  </a:extLst>
                </a:gridCol>
                <a:gridCol w="1859872">
                  <a:extLst>
                    <a:ext uri="{9D8B030D-6E8A-4147-A177-3AD203B41FA5}">
                      <a16:colId xmlns:a16="http://schemas.microsoft.com/office/drawing/2014/main" val="2345255686"/>
                    </a:ext>
                  </a:extLst>
                </a:gridCol>
                <a:gridCol w="1859872">
                  <a:extLst>
                    <a:ext uri="{9D8B030D-6E8A-4147-A177-3AD203B41FA5}">
                      <a16:colId xmlns:a16="http://schemas.microsoft.com/office/drawing/2014/main" val="1210177574"/>
                    </a:ext>
                  </a:extLst>
                </a:gridCol>
              </a:tblGrid>
              <a:tr h="419797">
                <a:tc>
                  <a:txBody>
                    <a:bodyPr/>
                    <a:lstStyle/>
                    <a:p>
                      <a:pPr algn="ctr" fontAlgn="b"/>
                      <a:r>
                        <a:rPr lang="en-US" sz="1600" b="1" i="0" u="sng" strike="noStrike" dirty="0">
                          <a:solidFill>
                            <a:schemeClr val="bg1"/>
                          </a:solidFill>
                          <a:effectLst/>
                          <a:latin typeface="Aptos Narrow"/>
                        </a:rPr>
                        <a:t>GIFT NAME:</a:t>
                      </a:r>
                    </a:p>
                  </a:txBody>
                  <a:tcPr marL="7620" marR="7620" marT="7620" marB="0" anchor="ctr"/>
                </a:tc>
                <a:tc>
                  <a:txBody>
                    <a:bodyPr/>
                    <a:lstStyle/>
                    <a:p>
                      <a:pPr algn="ctr" fontAlgn="b"/>
                      <a:r>
                        <a:rPr lang="en-US" sz="1600" b="1" i="0" u="sng" strike="noStrike" dirty="0">
                          <a:solidFill>
                            <a:schemeClr val="bg1"/>
                          </a:solidFill>
                          <a:effectLst/>
                          <a:latin typeface="Aptos Narrow"/>
                        </a:rPr>
                        <a:t>WISDOM</a:t>
                      </a:r>
                    </a:p>
                  </a:txBody>
                  <a:tcPr marL="7620" marR="7620" marT="7620" marB="0" anchor="ctr"/>
                </a:tc>
                <a:tc>
                  <a:txBody>
                    <a:bodyPr/>
                    <a:lstStyle/>
                    <a:p>
                      <a:pPr algn="ctr" fontAlgn="b"/>
                      <a:r>
                        <a:rPr lang="en-US" sz="1600" b="1" i="0" u="sng" strike="noStrike" dirty="0">
                          <a:solidFill>
                            <a:schemeClr val="bg1"/>
                          </a:solidFill>
                          <a:effectLst/>
                          <a:latin typeface="Aptos Narrow"/>
                        </a:rPr>
                        <a:t>KNOWLEDGE</a:t>
                      </a:r>
                    </a:p>
                  </a:txBody>
                  <a:tcPr marL="7620" marR="7620" marT="7620" marB="0" anchor="ctr"/>
                </a:tc>
                <a:tc>
                  <a:txBody>
                    <a:bodyPr/>
                    <a:lstStyle/>
                    <a:p>
                      <a:pPr algn="ctr" fontAlgn="b"/>
                      <a:r>
                        <a:rPr lang="en-US" sz="1600" b="1" i="0" u="sng" strike="noStrike" dirty="0">
                          <a:solidFill>
                            <a:schemeClr val="bg1"/>
                          </a:solidFill>
                          <a:effectLst/>
                          <a:latin typeface="Aptos Narrow"/>
                        </a:rPr>
                        <a:t>FAITH</a:t>
                      </a:r>
                    </a:p>
                  </a:txBody>
                  <a:tcPr marL="7620" marR="7620" marT="7620" marB="0" anchor="ctr"/>
                </a:tc>
                <a:tc>
                  <a:txBody>
                    <a:bodyPr/>
                    <a:lstStyle/>
                    <a:p>
                      <a:pPr algn="ctr" fontAlgn="b"/>
                      <a:r>
                        <a:rPr lang="en-US" sz="1600" b="1" i="0" u="sng" strike="noStrike" dirty="0">
                          <a:solidFill>
                            <a:schemeClr val="bg1"/>
                          </a:solidFill>
                          <a:effectLst/>
                          <a:latin typeface="Aptos Narrow"/>
                        </a:rPr>
                        <a:t>MERCY</a:t>
                      </a:r>
                    </a:p>
                  </a:txBody>
                  <a:tcPr marL="7620" marR="7620" marT="7620" marB="0" anchor="ctr"/>
                </a:tc>
                <a:tc>
                  <a:txBody>
                    <a:bodyPr/>
                    <a:lstStyle/>
                    <a:p>
                      <a:pPr algn="ctr" fontAlgn="b"/>
                      <a:r>
                        <a:rPr lang="en-US" sz="1600" b="1" i="0" u="sng" strike="noStrike" dirty="0">
                          <a:solidFill>
                            <a:schemeClr val="bg1"/>
                          </a:solidFill>
                          <a:effectLst/>
                          <a:latin typeface="Aptos Narrow"/>
                        </a:rPr>
                        <a:t>DISCERNMENT</a:t>
                      </a:r>
                    </a:p>
                  </a:txBody>
                  <a:tcPr marL="7620" marR="7620" marT="7620" marB="0" anchor="ctr"/>
                </a:tc>
                <a:extLst>
                  <a:ext uri="{0D108BD9-81ED-4DB2-BD59-A6C34878D82A}">
                    <a16:rowId xmlns:a16="http://schemas.microsoft.com/office/drawing/2014/main" val="3579988469"/>
                  </a:ext>
                </a:extLst>
              </a:tr>
              <a:tr h="836717">
                <a:tc>
                  <a:txBody>
                    <a:bodyPr/>
                    <a:lstStyle/>
                    <a:p>
                      <a:pPr algn="ctr" fontAlgn="ctr"/>
                      <a:r>
                        <a:rPr lang="en-US" sz="1600" b="0" i="0" u="none" strike="noStrike">
                          <a:solidFill>
                            <a:srgbClr val="000000"/>
                          </a:solidFill>
                          <a:effectLst/>
                          <a:latin typeface="Aptos Narrow"/>
                        </a:rPr>
                        <a:t>Definition</a:t>
                      </a:r>
                    </a:p>
                  </a:txBody>
                  <a:tcPr marL="7620" marR="7620" marT="7620" marB="0" anchor="ctr"/>
                </a:tc>
                <a:tc>
                  <a:txBody>
                    <a:bodyPr/>
                    <a:lstStyle/>
                    <a:p>
                      <a:pPr algn="ctr" fontAlgn="ctr"/>
                      <a:r>
                        <a:rPr lang="en-US" sz="1600" b="0" i="0" u="none" strike="noStrike" dirty="0">
                          <a:solidFill>
                            <a:srgbClr val="000000"/>
                          </a:solidFill>
                          <a:effectLst/>
                          <a:latin typeface="Aptos Narrow"/>
                        </a:rPr>
                        <a:t>Wise Decision-making </a:t>
                      </a:r>
                    </a:p>
                  </a:txBody>
                  <a:tcPr marL="7620" marR="7620" marT="7620" marB="0" anchor="ctr"/>
                </a:tc>
                <a:tc>
                  <a:txBody>
                    <a:bodyPr/>
                    <a:lstStyle/>
                    <a:p>
                      <a:pPr algn="ctr" fontAlgn="ctr"/>
                      <a:r>
                        <a:rPr lang="en-US" sz="1600" b="0" i="0" u="none" strike="noStrike">
                          <a:solidFill>
                            <a:srgbClr val="000000"/>
                          </a:solidFill>
                          <a:effectLst/>
                          <a:latin typeface="Aptos Narrow"/>
                        </a:rPr>
                        <a:t>Knowledge / Information</a:t>
                      </a:r>
                    </a:p>
                  </a:txBody>
                  <a:tcPr marL="7620" marR="7620" marT="7620" marB="0" anchor="ctr"/>
                </a:tc>
                <a:tc>
                  <a:txBody>
                    <a:bodyPr/>
                    <a:lstStyle/>
                    <a:p>
                      <a:pPr algn="ctr" fontAlgn="ctr"/>
                      <a:r>
                        <a:rPr lang="en-US" sz="1600" b="0" i="0" u="none" strike="noStrike" dirty="0">
                          <a:solidFill>
                            <a:srgbClr val="000000"/>
                          </a:solidFill>
                          <a:effectLst/>
                          <a:latin typeface="Aptos Narrow"/>
                        </a:rPr>
                        <a:t>Strong conviction of   who God is / what He can do</a:t>
                      </a:r>
                    </a:p>
                  </a:txBody>
                  <a:tcPr marL="7620" marR="7620" marT="7620" marB="0" anchor="ctr"/>
                </a:tc>
                <a:tc>
                  <a:txBody>
                    <a:bodyPr/>
                    <a:lstStyle/>
                    <a:p>
                      <a:pPr algn="ctr" fontAlgn="ctr"/>
                      <a:r>
                        <a:rPr lang="en-US" sz="1600" b="0" i="0" u="none" strike="noStrike">
                          <a:solidFill>
                            <a:srgbClr val="000000"/>
                          </a:solidFill>
                          <a:effectLst/>
                          <a:latin typeface="Aptos Narrow"/>
                        </a:rPr>
                        <a:t>Compassion</a:t>
                      </a:r>
                    </a:p>
                  </a:txBody>
                  <a:tcPr marL="7620" marR="7620" marT="7620" marB="0" anchor="ctr"/>
                </a:tc>
                <a:tc>
                  <a:txBody>
                    <a:bodyPr/>
                    <a:lstStyle/>
                    <a:p>
                      <a:pPr algn="ctr" fontAlgn="ctr"/>
                      <a:r>
                        <a:rPr lang="en-US" sz="1600" b="0" i="0" u="none" strike="noStrike" dirty="0">
                          <a:solidFill>
                            <a:srgbClr val="000000"/>
                          </a:solidFill>
                          <a:effectLst/>
                          <a:latin typeface="Aptos Narrow"/>
                        </a:rPr>
                        <a:t>Sense spirits:</a:t>
                      </a:r>
                    </a:p>
                    <a:p>
                      <a:pPr algn="ctr" fontAlgn="ctr"/>
                      <a:r>
                        <a:rPr lang="en-US" sz="1600" b="0" i="0" u="none" strike="noStrike" dirty="0">
                          <a:solidFill>
                            <a:srgbClr val="000000"/>
                          </a:solidFill>
                          <a:effectLst/>
                          <a:latin typeface="Aptos Narrow"/>
                        </a:rPr>
                        <a:t>angels, demons,          Holy Spirit, human</a:t>
                      </a:r>
                    </a:p>
                  </a:txBody>
                  <a:tcPr marL="7620" marR="7620" marT="7620" marB="0" anchor="ctr"/>
                </a:tc>
                <a:extLst>
                  <a:ext uri="{0D108BD9-81ED-4DB2-BD59-A6C34878D82A}">
                    <a16:rowId xmlns:a16="http://schemas.microsoft.com/office/drawing/2014/main" val="3690887051"/>
                  </a:ext>
                </a:extLst>
              </a:tr>
              <a:tr h="560687">
                <a:tc>
                  <a:txBody>
                    <a:bodyPr/>
                    <a:lstStyle/>
                    <a:p>
                      <a:pPr algn="ctr" fontAlgn="ctr"/>
                      <a:r>
                        <a:rPr lang="en-US" sz="1600" b="0" i="0" u="none" strike="noStrike">
                          <a:solidFill>
                            <a:srgbClr val="000000"/>
                          </a:solidFill>
                          <a:effectLst/>
                          <a:latin typeface="Aptos Narrow"/>
                        </a:rPr>
                        <a:t>Mode of Communication</a:t>
                      </a:r>
                    </a:p>
                  </a:txBody>
                  <a:tcPr marL="7620" marR="7620" marT="7620" marB="0" anchor="ctr"/>
                </a:tc>
                <a:tc>
                  <a:txBody>
                    <a:bodyPr/>
                    <a:lstStyle/>
                    <a:p>
                      <a:pPr algn="ctr" fontAlgn="ctr"/>
                      <a:r>
                        <a:rPr lang="en-US" sz="1600" b="0" i="0" u="none" strike="noStrike" dirty="0">
                          <a:solidFill>
                            <a:srgbClr val="000000"/>
                          </a:solidFill>
                          <a:effectLst/>
                          <a:latin typeface="Aptos Narrow"/>
                        </a:rPr>
                        <a:t>Words</a:t>
                      </a:r>
                    </a:p>
                  </a:txBody>
                  <a:tcPr marL="7620" marR="7620" marT="7620" marB="0" anchor="ctr"/>
                </a:tc>
                <a:tc>
                  <a:txBody>
                    <a:bodyPr/>
                    <a:lstStyle/>
                    <a:p>
                      <a:pPr algn="ctr" fontAlgn="ctr"/>
                      <a:r>
                        <a:rPr lang="en-US" sz="1600" b="0" i="0" u="none" strike="noStrike" dirty="0">
                          <a:solidFill>
                            <a:srgbClr val="000000"/>
                          </a:solidFill>
                          <a:effectLst/>
                          <a:latin typeface="Aptos Narrow"/>
                        </a:rPr>
                        <a:t>Understanding Info, Download of Info</a:t>
                      </a:r>
                    </a:p>
                  </a:txBody>
                  <a:tcPr marL="7620" marR="7620" marT="7620" marB="0" anchor="ctr"/>
                </a:tc>
                <a:tc>
                  <a:txBody>
                    <a:bodyPr/>
                    <a:lstStyle/>
                    <a:p>
                      <a:pPr algn="ctr" fontAlgn="ctr"/>
                      <a:r>
                        <a:rPr lang="en-US" sz="1600" b="0" i="0" u="none" strike="noStrike">
                          <a:solidFill>
                            <a:srgbClr val="000000"/>
                          </a:solidFill>
                          <a:effectLst/>
                          <a:latin typeface="Aptos Narrow"/>
                        </a:rPr>
                        <a:t>Visual</a:t>
                      </a:r>
                    </a:p>
                  </a:txBody>
                  <a:tcPr marL="7620" marR="7620" marT="7620" marB="0" anchor="ctr"/>
                </a:tc>
                <a:tc>
                  <a:txBody>
                    <a:bodyPr/>
                    <a:lstStyle/>
                    <a:p>
                      <a:pPr algn="ctr" fontAlgn="ctr"/>
                      <a:r>
                        <a:rPr lang="en-US" sz="1600" b="0" i="0" u="none" strike="noStrike">
                          <a:solidFill>
                            <a:srgbClr val="000000"/>
                          </a:solidFill>
                          <a:effectLst/>
                          <a:latin typeface="Aptos Narrow"/>
                        </a:rPr>
                        <a:t>Emotions</a:t>
                      </a:r>
                    </a:p>
                  </a:txBody>
                  <a:tcPr marL="7620" marR="7620" marT="7620" marB="0" anchor="ctr"/>
                </a:tc>
                <a:tc>
                  <a:txBody>
                    <a:bodyPr/>
                    <a:lstStyle/>
                    <a:p>
                      <a:pPr algn="ctr" fontAlgn="ctr"/>
                      <a:r>
                        <a:rPr lang="en-US" sz="1600" b="0" i="0" u="none" strike="noStrike" dirty="0">
                          <a:solidFill>
                            <a:srgbClr val="000000"/>
                          </a:solidFill>
                          <a:effectLst/>
                          <a:latin typeface="Aptos Narrow"/>
                        </a:rPr>
                        <a:t>Sensory</a:t>
                      </a:r>
                    </a:p>
                  </a:txBody>
                  <a:tcPr marL="7620" marR="7620" marT="7620" marB="0" anchor="ctr"/>
                </a:tc>
                <a:extLst>
                  <a:ext uri="{0D108BD9-81ED-4DB2-BD59-A6C34878D82A}">
                    <a16:rowId xmlns:a16="http://schemas.microsoft.com/office/drawing/2014/main" val="19458981"/>
                  </a:ext>
                </a:extLst>
              </a:tr>
              <a:tr h="419797">
                <a:tc>
                  <a:txBody>
                    <a:bodyPr/>
                    <a:lstStyle/>
                    <a:p>
                      <a:pPr algn="ctr" fontAlgn="ctr"/>
                      <a:r>
                        <a:rPr lang="en-US" sz="1600" b="0" i="0" u="none" strike="noStrike" dirty="0">
                          <a:solidFill>
                            <a:srgbClr val="000000"/>
                          </a:solidFill>
                          <a:effectLst/>
                          <a:latin typeface="Aptos Narrow"/>
                        </a:rPr>
                        <a:t>Biblical Example</a:t>
                      </a:r>
                    </a:p>
                  </a:txBody>
                  <a:tcPr marL="7620" marR="7620" marT="7620" marB="0" anchor="ctr"/>
                </a:tc>
                <a:tc>
                  <a:txBody>
                    <a:bodyPr/>
                    <a:lstStyle/>
                    <a:p>
                      <a:pPr algn="ctr" fontAlgn="ctr"/>
                      <a:r>
                        <a:rPr lang="en-US" sz="1600" b="0" i="0" u="none" strike="noStrike">
                          <a:solidFill>
                            <a:srgbClr val="000000"/>
                          </a:solidFill>
                          <a:effectLst/>
                          <a:latin typeface="Aptos Narrow"/>
                        </a:rPr>
                        <a:t>Paul</a:t>
                      </a:r>
                    </a:p>
                  </a:txBody>
                  <a:tcPr marL="7620" marR="7620" marT="7620" marB="0" anchor="ctr"/>
                </a:tc>
                <a:tc>
                  <a:txBody>
                    <a:bodyPr/>
                    <a:lstStyle/>
                    <a:p>
                      <a:pPr algn="ctr" fontAlgn="ctr"/>
                      <a:r>
                        <a:rPr lang="en-US" sz="1600" b="0" i="0" u="none" strike="noStrike">
                          <a:solidFill>
                            <a:srgbClr val="000000"/>
                          </a:solidFill>
                          <a:effectLst/>
                          <a:latin typeface="Aptos Narrow"/>
                        </a:rPr>
                        <a:t>Luke</a:t>
                      </a:r>
                    </a:p>
                  </a:txBody>
                  <a:tcPr marL="7620" marR="7620" marT="7620" marB="0" anchor="ctr"/>
                </a:tc>
                <a:tc>
                  <a:txBody>
                    <a:bodyPr/>
                    <a:lstStyle/>
                    <a:p>
                      <a:pPr algn="ctr" fontAlgn="ctr"/>
                      <a:r>
                        <a:rPr lang="en-US" sz="1600" b="0" i="0" u="none" strike="noStrike" dirty="0">
                          <a:solidFill>
                            <a:srgbClr val="000000"/>
                          </a:solidFill>
                          <a:effectLst/>
                          <a:latin typeface="Aptos Narrow"/>
                        </a:rPr>
                        <a:t>Peter</a:t>
                      </a:r>
                    </a:p>
                  </a:txBody>
                  <a:tcPr marL="7620" marR="7620" marT="7620" marB="0" anchor="ctr"/>
                </a:tc>
                <a:tc>
                  <a:txBody>
                    <a:bodyPr/>
                    <a:lstStyle/>
                    <a:p>
                      <a:pPr algn="ctr" fontAlgn="ctr"/>
                      <a:r>
                        <a:rPr lang="en-US" sz="1600" b="0" i="0" u="none" strike="noStrike">
                          <a:solidFill>
                            <a:srgbClr val="000000"/>
                          </a:solidFill>
                          <a:effectLst/>
                          <a:latin typeface="Aptos Narrow"/>
                        </a:rPr>
                        <a:t>Barnabas</a:t>
                      </a:r>
                    </a:p>
                  </a:txBody>
                  <a:tcPr marL="7620" marR="7620" marT="7620" marB="0" anchor="ctr"/>
                </a:tc>
                <a:tc>
                  <a:txBody>
                    <a:bodyPr/>
                    <a:lstStyle/>
                    <a:p>
                      <a:pPr algn="ctr" fontAlgn="ctr"/>
                      <a:r>
                        <a:rPr lang="en-US" sz="1600" b="0" i="0" u="none" strike="noStrike" dirty="0">
                          <a:solidFill>
                            <a:srgbClr val="000000"/>
                          </a:solidFill>
                          <a:effectLst/>
                          <a:latin typeface="Aptos Narrow"/>
                        </a:rPr>
                        <a:t>Paul</a:t>
                      </a:r>
                    </a:p>
                  </a:txBody>
                  <a:tcPr marL="7620" marR="7620" marT="7620" marB="0" anchor="ctr"/>
                </a:tc>
                <a:extLst>
                  <a:ext uri="{0D108BD9-81ED-4DB2-BD59-A6C34878D82A}">
                    <a16:rowId xmlns:a16="http://schemas.microsoft.com/office/drawing/2014/main" val="31288858"/>
                  </a:ext>
                </a:extLst>
              </a:tr>
              <a:tr h="836717">
                <a:tc>
                  <a:txBody>
                    <a:bodyPr/>
                    <a:lstStyle/>
                    <a:p>
                      <a:pPr algn="ctr" fontAlgn="ctr"/>
                      <a:r>
                        <a:rPr lang="en-US" sz="1600" b="0" i="0" u="none" strike="noStrike" dirty="0">
                          <a:solidFill>
                            <a:srgbClr val="000000"/>
                          </a:solidFill>
                          <a:effectLst/>
                          <a:latin typeface="Aptos Narrow"/>
                        </a:rPr>
                        <a:t>Biblical Reference</a:t>
                      </a:r>
                    </a:p>
                  </a:txBody>
                  <a:tcPr marL="7620" marR="7620" marT="7620" marB="0" anchor="ctr"/>
                </a:tc>
                <a:tc>
                  <a:txBody>
                    <a:bodyPr/>
                    <a:lstStyle/>
                    <a:p>
                      <a:pPr algn="ctr" fontAlgn="ctr"/>
                      <a:r>
                        <a:rPr lang="en-US" sz="1600" b="0" i="0" u="none" strike="noStrike" dirty="0">
                          <a:solidFill>
                            <a:srgbClr val="000000"/>
                          </a:solidFill>
                          <a:effectLst/>
                          <a:latin typeface="Aptos Narrow"/>
                        </a:rPr>
                        <a:t>Ac 15:36-40, 18:9  </a:t>
                      </a:r>
                    </a:p>
                    <a:p>
                      <a:pPr algn="ctr" fontAlgn="ctr"/>
                      <a:r>
                        <a:rPr lang="en-US" sz="1600" b="0" i="0" u="none" strike="noStrike" dirty="0">
                          <a:solidFill>
                            <a:srgbClr val="000000"/>
                          </a:solidFill>
                          <a:effectLst/>
                          <a:latin typeface="Aptos Narrow"/>
                        </a:rPr>
                        <a:t>Ac 20:16-21:14</a:t>
                      </a:r>
                    </a:p>
                  </a:txBody>
                  <a:tcPr marL="7620" marR="7620" marT="7620" marB="0" anchor="ctr"/>
                </a:tc>
                <a:tc>
                  <a:txBody>
                    <a:bodyPr/>
                    <a:lstStyle/>
                    <a:p>
                      <a:pPr algn="ctr" fontAlgn="ctr"/>
                      <a:r>
                        <a:rPr lang="en-US" sz="1600" b="0" i="0" u="none" strike="noStrike" dirty="0">
                          <a:solidFill>
                            <a:srgbClr val="000000"/>
                          </a:solidFill>
                          <a:effectLst/>
                          <a:latin typeface="Aptos Narrow"/>
                        </a:rPr>
                        <a:t>Lk 1:3  </a:t>
                      </a:r>
                    </a:p>
                    <a:p>
                      <a:pPr algn="ctr" fontAlgn="ctr"/>
                      <a:r>
                        <a:rPr lang="en-US" sz="1600" b="0" i="0" u="none" strike="noStrike" dirty="0">
                          <a:solidFill>
                            <a:srgbClr val="000000"/>
                          </a:solidFill>
                          <a:effectLst/>
                          <a:latin typeface="Aptos Narrow"/>
                        </a:rPr>
                        <a:t>Luke &amp; Acts</a:t>
                      </a:r>
                    </a:p>
                  </a:txBody>
                  <a:tcPr marL="7620" marR="7620" marT="7620" marB="0" anchor="ctr"/>
                </a:tc>
                <a:tc>
                  <a:txBody>
                    <a:bodyPr/>
                    <a:lstStyle/>
                    <a:p>
                      <a:pPr algn="ctr" fontAlgn="ctr"/>
                      <a:r>
                        <a:rPr lang="nl-NL" sz="1600" b="0" i="0" u="none" strike="noStrike" dirty="0">
                          <a:solidFill>
                            <a:srgbClr val="000000"/>
                          </a:solidFill>
                          <a:effectLst/>
                          <a:latin typeface="Aptos Narrow"/>
                        </a:rPr>
                        <a:t>Mt 14:28-31, </a:t>
                      </a:r>
                    </a:p>
                    <a:p>
                      <a:pPr algn="ctr" fontAlgn="ctr"/>
                      <a:r>
                        <a:rPr lang="nl-NL" sz="1600" b="0" i="0" u="none" strike="noStrike" dirty="0">
                          <a:solidFill>
                            <a:srgbClr val="000000"/>
                          </a:solidFill>
                          <a:effectLst/>
                          <a:latin typeface="Aptos Narrow"/>
                        </a:rPr>
                        <a:t>16:13-17</a:t>
                      </a:r>
                    </a:p>
                    <a:p>
                      <a:pPr algn="ctr" fontAlgn="ctr"/>
                      <a:r>
                        <a:rPr lang="nl-NL" sz="1600" b="0" i="0" u="none" strike="noStrike" dirty="0">
                          <a:solidFill>
                            <a:srgbClr val="000000"/>
                          </a:solidFill>
                          <a:effectLst/>
                          <a:latin typeface="Aptos Narrow"/>
                        </a:rPr>
                        <a:t>Ac 10:9-35</a:t>
                      </a:r>
                    </a:p>
                  </a:txBody>
                  <a:tcPr marL="7620" marR="7620" marT="7620" marB="0" anchor="ctr"/>
                </a:tc>
                <a:tc>
                  <a:txBody>
                    <a:bodyPr/>
                    <a:lstStyle/>
                    <a:p>
                      <a:pPr algn="ctr" fontAlgn="ctr"/>
                      <a:r>
                        <a:rPr lang="en-US" sz="1600" b="0" i="0" u="none" strike="noStrike" dirty="0">
                          <a:solidFill>
                            <a:srgbClr val="000000"/>
                          </a:solidFill>
                          <a:effectLst/>
                          <a:latin typeface="Aptos Narrow"/>
                        </a:rPr>
                        <a:t>Ac 9:26-28, 11:22-26</a:t>
                      </a:r>
                    </a:p>
                    <a:p>
                      <a:pPr algn="ctr" fontAlgn="ctr"/>
                      <a:r>
                        <a:rPr lang="en-US" sz="1600" b="0" i="0" u="none" strike="noStrike" dirty="0">
                          <a:solidFill>
                            <a:srgbClr val="000000"/>
                          </a:solidFill>
                          <a:effectLst/>
                          <a:latin typeface="Aptos Narrow"/>
                        </a:rPr>
                        <a:t>Ac 15:36-40                     2 Tim 4:11</a:t>
                      </a:r>
                    </a:p>
                  </a:txBody>
                  <a:tcPr marL="7620" marR="7620" marT="7620" marB="0" anchor="ctr"/>
                </a:tc>
                <a:tc>
                  <a:txBody>
                    <a:bodyPr/>
                    <a:lstStyle/>
                    <a:p>
                      <a:pPr algn="ctr" fontAlgn="ctr"/>
                      <a:r>
                        <a:rPr lang="en-US" sz="1600" b="0" i="0" u="none" strike="noStrike" dirty="0">
                          <a:solidFill>
                            <a:srgbClr val="000000"/>
                          </a:solidFill>
                          <a:effectLst/>
                          <a:latin typeface="Aptos Narrow"/>
                        </a:rPr>
                        <a:t>Ac 16:16-18, </a:t>
                      </a:r>
                    </a:p>
                    <a:p>
                      <a:pPr algn="ctr" fontAlgn="ctr"/>
                      <a:r>
                        <a:rPr lang="en-US" sz="1600" b="0" i="0" u="none" strike="noStrike" dirty="0">
                          <a:solidFill>
                            <a:srgbClr val="000000"/>
                          </a:solidFill>
                          <a:effectLst/>
                          <a:latin typeface="Aptos Narrow"/>
                        </a:rPr>
                        <a:t>Ac 13:6-11</a:t>
                      </a:r>
                    </a:p>
                  </a:txBody>
                  <a:tcPr marL="7620" marR="7620" marT="7620" marB="0" anchor="ctr"/>
                </a:tc>
                <a:extLst>
                  <a:ext uri="{0D108BD9-81ED-4DB2-BD59-A6C34878D82A}">
                    <a16:rowId xmlns:a16="http://schemas.microsoft.com/office/drawing/2014/main" val="3871016202"/>
                  </a:ext>
                </a:extLst>
              </a:tr>
              <a:tr h="836717">
                <a:tc>
                  <a:txBody>
                    <a:bodyPr/>
                    <a:lstStyle/>
                    <a:p>
                      <a:pPr algn="ctr" fontAlgn="ctr"/>
                      <a:r>
                        <a:rPr lang="en-US" sz="16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1600" b="0" i="0" u="none" strike="noStrike" dirty="0">
                          <a:solidFill>
                            <a:srgbClr val="000000"/>
                          </a:solidFill>
                          <a:effectLst/>
                          <a:latin typeface="Aptos Narrow"/>
                        </a:rPr>
                        <a:t>Strategist / Problem Solver</a:t>
                      </a:r>
                    </a:p>
                    <a:p>
                      <a:pPr algn="ctr" fontAlgn="ctr"/>
                      <a:r>
                        <a:rPr lang="en-US" sz="1600" b="0" i="0" u="none" strike="noStrike" dirty="0">
                          <a:solidFill>
                            <a:srgbClr val="000000"/>
                          </a:solidFill>
                          <a:effectLst/>
                          <a:latin typeface="Aptos Narrow"/>
                        </a:rPr>
                        <a:t>"Navy Seal"</a:t>
                      </a:r>
                    </a:p>
                  </a:txBody>
                  <a:tcPr marL="7620" marR="7620" marT="7620" marB="0" anchor="ctr"/>
                </a:tc>
                <a:tc>
                  <a:txBody>
                    <a:bodyPr/>
                    <a:lstStyle/>
                    <a:p>
                      <a:pPr algn="ctr" fontAlgn="ctr"/>
                      <a:r>
                        <a:rPr lang="en-US" sz="1600" b="0" i="0" u="none" strike="noStrike" dirty="0">
                          <a:solidFill>
                            <a:srgbClr val="000000"/>
                          </a:solidFill>
                          <a:effectLst/>
                          <a:latin typeface="Aptos Narrow"/>
                        </a:rPr>
                        <a:t>Problem-Identifier</a:t>
                      </a:r>
                    </a:p>
                    <a:p>
                      <a:pPr algn="ctr" fontAlgn="ctr"/>
                      <a:r>
                        <a:rPr lang="en-US" sz="1600" b="0" i="0" u="none" strike="noStrike" dirty="0">
                          <a:solidFill>
                            <a:srgbClr val="000000"/>
                          </a:solidFill>
                          <a:effectLst/>
                          <a:latin typeface="Aptos Narrow"/>
                        </a:rPr>
                        <a:t>"Sniper"</a:t>
                      </a:r>
                    </a:p>
                  </a:txBody>
                  <a:tcPr marL="7620" marR="7620" marT="7620" marB="0" anchor="ctr"/>
                </a:tc>
                <a:tc>
                  <a:txBody>
                    <a:bodyPr/>
                    <a:lstStyle/>
                    <a:p>
                      <a:pPr algn="ctr" fontAlgn="ctr"/>
                      <a:r>
                        <a:rPr lang="en-US" sz="1600" b="0" i="0" u="none" strike="noStrike" dirty="0">
                          <a:solidFill>
                            <a:srgbClr val="000000"/>
                          </a:solidFill>
                          <a:effectLst/>
                          <a:latin typeface="Aptos Narrow"/>
                        </a:rPr>
                        <a:t>Purposes of God / </a:t>
                      </a:r>
                    </a:p>
                    <a:p>
                      <a:pPr algn="ctr" fontAlgn="ctr"/>
                      <a:r>
                        <a:rPr lang="en-US" sz="1600" b="0" i="0" u="none" strike="noStrike" dirty="0">
                          <a:solidFill>
                            <a:srgbClr val="000000"/>
                          </a:solidFill>
                          <a:effectLst/>
                          <a:latin typeface="Aptos Narrow"/>
                        </a:rPr>
                        <a:t> Jesus as Victor      </a:t>
                      </a:r>
                    </a:p>
                    <a:p>
                      <a:pPr algn="ctr" fontAlgn="ctr"/>
                      <a:r>
                        <a:rPr lang="en-US" sz="1600" b="0" i="0" u="none" strike="noStrike" dirty="0">
                          <a:solidFill>
                            <a:srgbClr val="000000"/>
                          </a:solidFill>
                          <a:effectLst/>
                          <a:latin typeface="Aptos Narrow"/>
                        </a:rPr>
                        <a:t>"Banner of Hope"</a:t>
                      </a:r>
                    </a:p>
                  </a:txBody>
                  <a:tcPr marL="7620" marR="7620" marT="7620" marB="0" anchor="ctr"/>
                </a:tc>
                <a:tc>
                  <a:txBody>
                    <a:bodyPr/>
                    <a:lstStyle/>
                    <a:p>
                      <a:pPr algn="ctr" fontAlgn="ctr"/>
                      <a:r>
                        <a:rPr lang="en-US" sz="1600" b="0" i="0" u="none" strike="noStrike" dirty="0">
                          <a:solidFill>
                            <a:srgbClr val="000000"/>
                          </a:solidFill>
                          <a:effectLst/>
                          <a:latin typeface="Aptos Narrow"/>
                        </a:rPr>
                        <a:t>Care for Wounded</a:t>
                      </a:r>
                    </a:p>
                    <a:p>
                      <a:pPr algn="ctr" fontAlgn="ctr"/>
                      <a:r>
                        <a:rPr lang="en-US" sz="1600" b="0" i="0" u="none" strike="noStrike" dirty="0">
                          <a:solidFill>
                            <a:srgbClr val="000000"/>
                          </a:solidFill>
                          <a:effectLst/>
                          <a:latin typeface="Aptos Narrow"/>
                        </a:rPr>
                        <a:t>"Medic, Medevac"</a:t>
                      </a:r>
                    </a:p>
                  </a:txBody>
                  <a:tcPr marL="7620" marR="7620" marT="7620" marB="0" anchor="ctr"/>
                </a:tc>
                <a:tc>
                  <a:txBody>
                    <a:bodyPr/>
                    <a:lstStyle/>
                    <a:p>
                      <a:pPr algn="ctr" fontAlgn="ctr"/>
                      <a:r>
                        <a:rPr lang="en-US" sz="1600" b="0" i="0" u="none" strike="noStrike" dirty="0">
                          <a:solidFill>
                            <a:srgbClr val="000000"/>
                          </a:solidFill>
                          <a:effectLst/>
                          <a:latin typeface="Aptos Narrow"/>
                        </a:rPr>
                        <a:t>Sense Lord’s</a:t>
                      </a:r>
                    </a:p>
                    <a:p>
                      <a:pPr algn="ctr" fontAlgn="ctr"/>
                      <a:r>
                        <a:rPr lang="en-US" sz="1600" b="0" i="0" u="none" strike="noStrike" dirty="0">
                          <a:solidFill>
                            <a:srgbClr val="000000"/>
                          </a:solidFill>
                          <a:effectLst/>
                          <a:latin typeface="Aptos Narrow"/>
                        </a:rPr>
                        <a:t>Movement / Enemy </a:t>
                      </a:r>
                    </a:p>
                    <a:p>
                      <a:pPr algn="ctr" fontAlgn="ctr"/>
                      <a:r>
                        <a:rPr lang="en-US" sz="1600" b="0" i="0" u="none" strike="noStrike" dirty="0">
                          <a:solidFill>
                            <a:srgbClr val="000000"/>
                          </a:solidFill>
                          <a:effectLst/>
                          <a:latin typeface="Aptos Narrow"/>
                        </a:rPr>
                        <a:t>Activity, "Warrior"</a:t>
                      </a:r>
                    </a:p>
                  </a:txBody>
                  <a:tcPr marL="7620" marR="7620" marT="7620" marB="0" anchor="ctr"/>
                </a:tc>
                <a:extLst>
                  <a:ext uri="{0D108BD9-81ED-4DB2-BD59-A6C34878D82A}">
                    <a16:rowId xmlns:a16="http://schemas.microsoft.com/office/drawing/2014/main" val="1119983041"/>
                  </a:ext>
                </a:extLst>
              </a:tr>
              <a:tr h="836717">
                <a:tc>
                  <a:txBody>
                    <a:bodyPr/>
                    <a:lstStyle/>
                    <a:p>
                      <a:pPr algn="ctr" fontAlgn="ctr"/>
                      <a:r>
                        <a:rPr lang="en-US" sz="1600" b="0" i="0" u="none" strike="noStrike">
                          <a:solidFill>
                            <a:srgbClr val="000000"/>
                          </a:solidFill>
                          <a:effectLst/>
                          <a:latin typeface="Aptos Narrow"/>
                        </a:rPr>
                        <a:t>Challenge</a:t>
                      </a:r>
                    </a:p>
                  </a:txBody>
                  <a:tcPr marL="7620" marR="7620" marT="7620" marB="0" anchor="ctr"/>
                </a:tc>
                <a:tc>
                  <a:txBody>
                    <a:bodyPr/>
                    <a:lstStyle/>
                    <a:p>
                      <a:pPr algn="ctr" fontAlgn="ctr"/>
                      <a:r>
                        <a:rPr lang="en-US" sz="1600" b="0" i="0" u="none" strike="noStrike" dirty="0">
                          <a:solidFill>
                            <a:srgbClr val="000000"/>
                          </a:solidFill>
                          <a:effectLst/>
                          <a:latin typeface="Aptos Narrow"/>
                        </a:rPr>
                        <a:t>Being Judgmental</a:t>
                      </a:r>
                    </a:p>
                  </a:txBody>
                  <a:tcPr marL="7620" marR="7620" marT="7620" marB="0" anchor="ctr"/>
                </a:tc>
                <a:tc>
                  <a:txBody>
                    <a:bodyPr/>
                    <a:lstStyle/>
                    <a:p>
                      <a:pPr algn="ctr" fontAlgn="ctr"/>
                      <a:r>
                        <a:rPr lang="en-US" sz="1600" b="0" i="0" u="none" strike="noStrike" dirty="0">
                          <a:solidFill>
                            <a:srgbClr val="000000"/>
                          </a:solidFill>
                          <a:effectLst/>
                          <a:latin typeface="Aptos Narrow"/>
                        </a:rPr>
                        <a:t>Losing the Plot</a:t>
                      </a:r>
                    </a:p>
                  </a:txBody>
                  <a:tcPr marL="7620" marR="7620" marT="7620" marB="0" anchor="ctr"/>
                </a:tc>
                <a:tc>
                  <a:txBody>
                    <a:bodyPr/>
                    <a:lstStyle/>
                    <a:p>
                      <a:pPr algn="ctr" fontAlgn="ctr"/>
                      <a:r>
                        <a:rPr lang="en-US" sz="1600" b="0" i="0" u="none" strike="noStrike" dirty="0">
                          <a:solidFill>
                            <a:srgbClr val="000000"/>
                          </a:solidFill>
                          <a:effectLst/>
                          <a:latin typeface="Aptos Narrow"/>
                        </a:rPr>
                        <a:t>Being Dismissive</a:t>
                      </a:r>
                    </a:p>
                  </a:txBody>
                  <a:tcPr marL="7620" marR="7620" marT="7620" marB="0" anchor="ctr"/>
                </a:tc>
                <a:tc>
                  <a:txBody>
                    <a:bodyPr/>
                    <a:lstStyle/>
                    <a:p>
                      <a:pPr algn="ctr" fontAlgn="ctr"/>
                      <a:r>
                        <a:rPr lang="en-US" sz="1600" b="0" i="0" u="none" strike="noStrike" dirty="0">
                          <a:solidFill>
                            <a:srgbClr val="000000"/>
                          </a:solidFill>
                          <a:effectLst/>
                          <a:latin typeface="Aptos Narrow"/>
                        </a:rPr>
                        <a:t>Emotional Flooding,                      Feeling Worn out</a:t>
                      </a:r>
                    </a:p>
                  </a:txBody>
                  <a:tcPr marL="7620" marR="7620" marT="7620" marB="0" anchor="ctr"/>
                </a:tc>
                <a:tc>
                  <a:txBody>
                    <a:bodyPr/>
                    <a:lstStyle/>
                    <a:p>
                      <a:pPr algn="ctr" fontAlgn="ctr"/>
                      <a:r>
                        <a:rPr lang="en-US" sz="1600" b="0" i="0" u="none" strike="noStrike" dirty="0">
                          <a:solidFill>
                            <a:srgbClr val="000000"/>
                          </a:solidFill>
                          <a:effectLst/>
                          <a:latin typeface="Aptos Narrow"/>
                        </a:rPr>
                        <a:t>Feeling Crazy,        Being treated as Crazy</a:t>
                      </a:r>
                    </a:p>
                  </a:txBody>
                  <a:tcPr marL="7620" marR="7620" marT="7620" marB="0" anchor="ctr"/>
                </a:tc>
                <a:extLst>
                  <a:ext uri="{0D108BD9-81ED-4DB2-BD59-A6C34878D82A}">
                    <a16:rowId xmlns:a16="http://schemas.microsoft.com/office/drawing/2014/main" val="342353578"/>
                  </a:ext>
                </a:extLst>
              </a:tr>
            </a:tbl>
          </a:graphicData>
        </a:graphic>
      </p:graphicFrame>
    </p:spTree>
    <p:extLst>
      <p:ext uri="{BB962C8B-B14F-4D97-AF65-F5344CB8AC3E}">
        <p14:creationId xmlns:p14="http://schemas.microsoft.com/office/powerpoint/2010/main" val="1611853588"/>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6180A67-B082-E252-1F1A-312B60F6C07C}"/>
            </a:ext>
          </a:extLst>
        </p:cNvPr>
        <p:cNvGrpSpPr/>
        <p:nvPr/>
      </p:nvGrpSpPr>
      <p:grpSpPr>
        <a:xfrm>
          <a:off x="0" y="0"/>
          <a:ext cx="0" cy="0"/>
          <a:chOff x="0" y="0"/>
          <a:chExt cx="0" cy="0"/>
        </a:xfrm>
      </p:grpSpPr>
      <p:sp>
        <p:nvSpPr>
          <p:cNvPr id="9" name="Rectangle 8">
            <a:extLst>
              <a:ext uri="{FF2B5EF4-FFF2-40B4-BE49-F238E27FC236}">
                <a16:creationId xmlns:a16="http://schemas.microsoft.com/office/drawing/2014/main" id="{5E267EBE-A65E-3291-83C4-14BBB25EA01C}"/>
              </a:ext>
            </a:extLst>
          </p:cNvPr>
          <p:cNvSpPr/>
          <p:nvPr/>
        </p:nvSpPr>
        <p:spPr>
          <a:xfrm>
            <a:off x="2237908" y="1076048"/>
            <a:ext cx="3934291" cy="470608"/>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dirty="0">
                <a:solidFill>
                  <a:schemeClr val="tx1"/>
                </a:solidFill>
              </a:rPr>
              <a:t>LOGOS</a:t>
            </a:r>
          </a:p>
        </p:txBody>
      </p:sp>
      <p:sp>
        <p:nvSpPr>
          <p:cNvPr id="2" name="Title 1">
            <a:extLst>
              <a:ext uri="{FF2B5EF4-FFF2-40B4-BE49-F238E27FC236}">
                <a16:creationId xmlns:a16="http://schemas.microsoft.com/office/drawing/2014/main" id="{E070A77F-D364-6AD4-E49E-7470EE9B04BC}"/>
              </a:ext>
            </a:extLst>
          </p:cNvPr>
          <p:cNvSpPr>
            <a:spLocks noGrp="1"/>
          </p:cNvSpPr>
          <p:nvPr>
            <p:ph type="title"/>
          </p:nvPr>
        </p:nvSpPr>
        <p:spPr>
          <a:xfrm>
            <a:off x="838200" y="-176415"/>
            <a:ext cx="10515600" cy="725055"/>
          </a:xfrm>
        </p:spPr>
        <p:txBody>
          <a:bodyPr/>
          <a:lstStyle/>
          <a:p>
            <a:pPr algn="ctr"/>
            <a:endParaRPr lang="en-US" dirty="0"/>
          </a:p>
        </p:txBody>
      </p:sp>
      <p:graphicFrame>
        <p:nvGraphicFramePr>
          <p:cNvPr id="4" name="Table 4">
            <a:extLst>
              <a:ext uri="{FF2B5EF4-FFF2-40B4-BE49-F238E27FC236}">
                <a16:creationId xmlns:a16="http://schemas.microsoft.com/office/drawing/2014/main" id="{1918A665-E036-FB87-1FAD-D1B7FA09B8FE}"/>
              </a:ext>
            </a:extLst>
          </p:cNvPr>
          <p:cNvGraphicFramePr>
            <a:graphicFrameLocks noGrp="1"/>
          </p:cNvGraphicFramePr>
          <p:nvPr>
            <p:ph idx="1"/>
            <p:extLst>
              <p:ext uri="{D42A27DB-BD31-4B8C-83A1-F6EECF244321}">
                <p14:modId xmlns:p14="http://schemas.microsoft.com/office/powerpoint/2010/main" val="3399719346"/>
              </p:ext>
            </p:extLst>
          </p:nvPr>
        </p:nvGraphicFramePr>
        <p:xfrm>
          <a:off x="292963" y="1518081"/>
          <a:ext cx="11718528" cy="5202318"/>
        </p:xfrm>
        <a:graphic>
          <a:graphicData uri="http://schemas.openxmlformats.org/drawingml/2006/table">
            <a:tbl>
              <a:tblPr firstRow="1" bandRow="1">
                <a:tableStyleId>{5C22544A-7EE6-4342-B048-85BDC9FD1C3A}</a:tableStyleId>
              </a:tblPr>
              <a:tblGrid>
                <a:gridCol w="1953088">
                  <a:extLst>
                    <a:ext uri="{9D8B030D-6E8A-4147-A177-3AD203B41FA5}">
                      <a16:colId xmlns:a16="http://schemas.microsoft.com/office/drawing/2014/main" val="2970902363"/>
                    </a:ext>
                  </a:extLst>
                </a:gridCol>
                <a:gridCol w="1953088">
                  <a:extLst>
                    <a:ext uri="{9D8B030D-6E8A-4147-A177-3AD203B41FA5}">
                      <a16:colId xmlns:a16="http://schemas.microsoft.com/office/drawing/2014/main" val="1287414231"/>
                    </a:ext>
                  </a:extLst>
                </a:gridCol>
                <a:gridCol w="1953088">
                  <a:extLst>
                    <a:ext uri="{9D8B030D-6E8A-4147-A177-3AD203B41FA5}">
                      <a16:colId xmlns:a16="http://schemas.microsoft.com/office/drawing/2014/main" val="1655602896"/>
                    </a:ext>
                  </a:extLst>
                </a:gridCol>
                <a:gridCol w="1953088">
                  <a:extLst>
                    <a:ext uri="{9D8B030D-6E8A-4147-A177-3AD203B41FA5}">
                      <a16:colId xmlns:a16="http://schemas.microsoft.com/office/drawing/2014/main" val="2994965344"/>
                    </a:ext>
                  </a:extLst>
                </a:gridCol>
                <a:gridCol w="1953088">
                  <a:extLst>
                    <a:ext uri="{9D8B030D-6E8A-4147-A177-3AD203B41FA5}">
                      <a16:colId xmlns:a16="http://schemas.microsoft.com/office/drawing/2014/main" val="2345255686"/>
                    </a:ext>
                  </a:extLst>
                </a:gridCol>
                <a:gridCol w="1953088">
                  <a:extLst>
                    <a:ext uri="{9D8B030D-6E8A-4147-A177-3AD203B41FA5}">
                      <a16:colId xmlns:a16="http://schemas.microsoft.com/office/drawing/2014/main" val="1210177574"/>
                    </a:ext>
                  </a:extLst>
                </a:gridCol>
              </a:tblGrid>
              <a:tr h="460048">
                <a:tc>
                  <a:txBody>
                    <a:bodyPr/>
                    <a:lstStyle/>
                    <a:p>
                      <a:pPr algn="ctr" fontAlgn="b"/>
                      <a:r>
                        <a:rPr lang="en-US" sz="1800" b="1" i="0" u="sng" strike="noStrike" dirty="0">
                          <a:solidFill>
                            <a:schemeClr val="bg1"/>
                          </a:solidFill>
                          <a:effectLst/>
                          <a:latin typeface="Aptos Narrow"/>
                        </a:rPr>
                        <a:t>GIFT NAME:</a:t>
                      </a:r>
                    </a:p>
                  </a:txBody>
                  <a:tcPr marL="7620" marR="7620" marT="7620" marB="0" anchor="ctr"/>
                </a:tc>
                <a:tc>
                  <a:txBody>
                    <a:bodyPr/>
                    <a:lstStyle/>
                    <a:p>
                      <a:pPr algn="ctr" fontAlgn="b"/>
                      <a:r>
                        <a:rPr lang="en-US" sz="1800" b="1" i="0" u="sng" strike="noStrike" dirty="0">
                          <a:solidFill>
                            <a:schemeClr val="bg1"/>
                          </a:solidFill>
                          <a:effectLst/>
                          <a:latin typeface="Aptos Narrow"/>
                        </a:rPr>
                        <a:t>WISDOM</a:t>
                      </a:r>
                    </a:p>
                  </a:txBody>
                  <a:tcPr marL="7620" marR="7620" marT="7620" marB="0" anchor="ctr"/>
                </a:tc>
                <a:tc>
                  <a:txBody>
                    <a:bodyPr/>
                    <a:lstStyle/>
                    <a:p>
                      <a:pPr algn="ctr" fontAlgn="b"/>
                      <a:r>
                        <a:rPr lang="en-US" sz="1800" b="1" i="0" u="sng" strike="noStrike" dirty="0">
                          <a:solidFill>
                            <a:schemeClr val="bg1"/>
                          </a:solidFill>
                          <a:effectLst/>
                          <a:latin typeface="Aptos Narrow"/>
                        </a:rPr>
                        <a:t>KNOWLEDGE</a:t>
                      </a:r>
                    </a:p>
                  </a:txBody>
                  <a:tcPr marL="7620" marR="7620" marT="7620" marB="0" anchor="ctr"/>
                </a:tc>
                <a:tc>
                  <a:txBody>
                    <a:bodyPr/>
                    <a:lstStyle/>
                    <a:p>
                      <a:pPr algn="ctr" fontAlgn="b"/>
                      <a:r>
                        <a:rPr lang="en-US" sz="1800" b="1" i="0" u="sng" strike="noStrike" dirty="0">
                          <a:solidFill>
                            <a:schemeClr val="bg1"/>
                          </a:solidFill>
                          <a:effectLst/>
                          <a:latin typeface="Aptos Narrow"/>
                        </a:rPr>
                        <a:t>FAITH</a:t>
                      </a:r>
                    </a:p>
                  </a:txBody>
                  <a:tcPr marL="7620" marR="7620" marT="7620" marB="0" anchor="ctr"/>
                </a:tc>
                <a:tc>
                  <a:txBody>
                    <a:bodyPr/>
                    <a:lstStyle/>
                    <a:p>
                      <a:pPr algn="ctr" fontAlgn="b"/>
                      <a:r>
                        <a:rPr lang="en-US" sz="1800" b="1" i="0" u="sng" strike="noStrike" dirty="0">
                          <a:solidFill>
                            <a:schemeClr val="bg1"/>
                          </a:solidFill>
                          <a:effectLst/>
                          <a:latin typeface="Aptos Narrow"/>
                        </a:rPr>
                        <a:t>MERCY</a:t>
                      </a:r>
                    </a:p>
                  </a:txBody>
                  <a:tcPr marL="7620" marR="7620" marT="7620" marB="0" anchor="ctr"/>
                </a:tc>
                <a:tc>
                  <a:txBody>
                    <a:bodyPr/>
                    <a:lstStyle/>
                    <a:p>
                      <a:pPr algn="ctr" fontAlgn="b"/>
                      <a:r>
                        <a:rPr lang="en-US" sz="1800" b="1" i="0" u="sng" strike="noStrike" dirty="0">
                          <a:solidFill>
                            <a:schemeClr val="bg1"/>
                          </a:solidFill>
                          <a:effectLst/>
                          <a:latin typeface="Aptos Narrow"/>
                        </a:rPr>
                        <a:t>DISCERNMENT</a:t>
                      </a:r>
                    </a:p>
                  </a:txBody>
                  <a:tcPr marL="7620" marR="7620" marT="7620" marB="0" anchor="ctr"/>
                </a:tc>
                <a:extLst>
                  <a:ext uri="{0D108BD9-81ED-4DB2-BD59-A6C34878D82A}">
                    <a16:rowId xmlns:a16="http://schemas.microsoft.com/office/drawing/2014/main" val="3579988469"/>
                  </a:ext>
                </a:extLst>
              </a:tr>
              <a:tr h="916944">
                <a:tc>
                  <a:txBody>
                    <a:bodyPr/>
                    <a:lstStyle/>
                    <a:p>
                      <a:pPr algn="ctr" fontAlgn="ctr"/>
                      <a:r>
                        <a:rPr lang="en-US" sz="18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1800" b="0" i="0" u="none" strike="noStrike" kern="1200" dirty="0">
                          <a:solidFill>
                            <a:schemeClr val="tx1"/>
                          </a:solidFill>
                          <a:effectLst/>
                          <a:latin typeface="Aptos Narrow"/>
                          <a:ea typeface="+mn-ea"/>
                          <a:cs typeface="+mn-cs"/>
                        </a:rPr>
                        <a:t>Wise Decision-making </a:t>
                      </a:r>
                    </a:p>
                  </a:txBody>
                  <a:tcPr marL="7620" marR="7620" marT="7620" marB="0" anchor="ctr"/>
                </a:tc>
                <a:tc>
                  <a:txBody>
                    <a:bodyPr/>
                    <a:lstStyle/>
                    <a:p>
                      <a:pPr algn="ctr" fontAlgn="ctr"/>
                      <a:r>
                        <a:rPr lang="en-US" sz="1800" b="0" i="0" u="none" strike="noStrike" dirty="0">
                          <a:solidFill>
                            <a:schemeClr val="tx1"/>
                          </a:solidFill>
                          <a:effectLst/>
                          <a:latin typeface="Aptos Narrow"/>
                        </a:rPr>
                        <a:t>Knowledge / Information</a:t>
                      </a:r>
                    </a:p>
                  </a:txBody>
                  <a:tcPr marL="7620" marR="7620" marT="7620" marB="0" anchor="ctr"/>
                </a:tc>
                <a:tc>
                  <a:txBody>
                    <a:bodyPr/>
                    <a:lstStyle/>
                    <a:p>
                      <a:pPr algn="ctr" fontAlgn="ctr"/>
                      <a:r>
                        <a:rPr lang="en-US" sz="1800" b="0" i="0" u="none" strike="noStrike" dirty="0">
                          <a:solidFill>
                            <a:schemeClr val="tx1"/>
                          </a:solidFill>
                          <a:effectLst/>
                          <a:latin typeface="Aptos Narrow"/>
                        </a:rPr>
                        <a:t>Strong conviction of   who God is / what He can do</a:t>
                      </a:r>
                    </a:p>
                  </a:txBody>
                  <a:tcPr marL="7620" marR="7620" marT="7620" marB="0" anchor="ctr"/>
                </a:tc>
                <a:tc>
                  <a:txBody>
                    <a:bodyPr/>
                    <a:lstStyle/>
                    <a:p>
                      <a:pPr algn="ctr" fontAlgn="ctr"/>
                      <a:r>
                        <a:rPr lang="en-US" sz="1800" b="0" i="0" u="none" strike="noStrike">
                          <a:solidFill>
                            <a:schemeClr val="tx1"/>
                          </a:solidFill>
                          <a:effectLst/>
                          <a:latin typeface="Aptos Narrow"/>
                        </a:rPr>
                        <a:t>Compassion</a:t>
                      </a:r>
                    </a:p>
                  </a:txBody>
                  <a:tcPr marL="7620" marR="7620" marT="7620" marB="0" anchor="ctr"/>
                </a:tc>
                <a:tc>
                  <a:txBody>
                    <a:bodyPr/>
                    <a:lstStyle/>
                    <a:p>
                      <a:pPr algn="ctr" fontAlgn="ctr"/>
                      <a:r>
                        <a:rPr lang="en-US" sz="1800" b="0" i="0" u="none" strike="noStrike" dirty="0">
                          <a:solidFill>
                            <a:schemeClr val="tx1"/>
                          </a:solidFill>
                          <a:effectLst/>
                          <a:latin typeface="Aptos Narrow"/>
                        </a:rPr>
                        <a:t>Sense spirits:</a:t>
                      </a:r>
                    </a:p>
                    <a:p>
                      <a:pPr algn="ctr" fontAlgn="ctr"/>
                      <a:r>
                        <a:rPr lang="en-US" sz="1800" b="0" i="0" u="none" strike="noStrike" dirty="0">
                          <a:solidFill>
                            <a:schemeClr val="tx1"/>
                          </a:solidFill>
                          <a:effectLst/>
                          <a:latin typeface="Aptos Narrow"/>
                        </a:rPr>
                        <a:t>angels, demons,          Holy Spirit, human</a:t>
                      </a:r>
                    </a:p>
                  </a:txBody>
                  <a:tcPr marL="7620" marR="7620" marT="7620" marB="0" anchor="ctr"/>
                </a:tc>
                <a:extLst>
                  <a:ext uri="{0D108BD9-81ED-4DB2-BD59-A6C34878D82A}">
                    <a16:rowId xmlns:a16="http://schemas.microsoft.com/office/drawing/2014/main" val="3690887051"/>
                  </a:ext>
                </a:extLst>
              </a:tr>
              <a:tr h="614446">
                <a:tc>
                  <a:txBody>
                    <a:bodyPr/>
                    <a:lstStyle/>
                    <a:p>
                      <a:pPr algn="ctr" fontAlgn="ctr"/>
                      <a:r>
                        <a:rPr lang="en-US" sz="1800" b="0" i="0" u="none" strike="noStrike">
                          <a:solidFill>
                            <a:srgbClr val="000000"/>
                          </a:solidFill>
                          <a:effectLst/>
                          <a:latin typeface="Aptos Narrow"/>
                        </a:rPr>
                        <a:t>Mode of Communication</a:t>
                      </a:r>
                    </a:p>
                  </a:txBody>
                  <a:tcPr marL="7620" marR="7620" marT="7620" marB="0" anchor="ctr"/>
                </a:tc>
                <a:tc>
                  <a:txBody>
                    <a:bodyPr/>
                    <a:lstStyle/>
                    <a:p>
                      <a:pPr marL="0" algn="ctr" defTabSz="914400" rtl="0" eaLnBrk="1" fontAlgn="ctr" latinLnBrk="0" hangingPunct="1"/>
                      <a:r>
                        <a:rPr lang="en-US" sz="1800" b="0" i="0" u="none" strike="noStrike" kern="1200" dirty="0">
                          <a:solidFill>
                            <a:schemeClr val="tx1"/>
                          </a:solidFill>
                          <a:effectLst/>
                          <a:latin typeface="Aptos Narrow"/>
                          <a:ea typeface="+mn-ea"/>
                          <a:cs typeface="+mn-cs"/>
                        </a:rPr>
                        <a:t>Words</a:t>
                      </a:r>
                    </a:p>
                  </a:txBody>
                  <a:tcPr marL="7620" marR="7620" marT="7620" marB="0" anchor="ctr"/>
                </a:tc>
                <a:tc>
                  <a:txBody>
                    <a:bodyPr/>
                    <a:lstStyle/>
                    <a:p>
                      <a:pPr algn="ctr" fontAlgn="ctr"/>
                      <a:r>
                        <a:rPr lang="en-US" sz="1800" b="0" i="0" u="none" strike="noStrike" dirty="0">
                          <a:solidFill>
                            <a:schemeClr val="tx1"/>
                          </a:solidFill>
                          <a:effectLst/>
                          <a:latin typeface="Aptos Narrow"/>
                        </a:rPr>
                        <a:t>Understanding Info, Download of Info</a:t>
                      </a:r>
                    </a:p>
                  </a:txBody>
                  <a:tcPr marL="7620" marR="7620" marT="7620" marB="0" anchor="ctr"/>
                </a:tc>
                <a:tc>
                  <a:txBody>
                    <a:bodyPr/>
                    <a:lstStyle/>
                    <a:p>
                      <a:pPr algn="ctr" fontAlgn="ctr"/>
                      <a:r>
                        <a:rPr lang="en-US" sz="1800" b="0" i="0" u="none" strike="noStrike" dirty="0">
                          <a:solidFill>
                            <a:schemeClr val="tx1"/>
                          </a:solidFill>
                          <a:effectLst/>
                          <a:latin typeface="Aptos Narrow"/>
                        </a:rPr>
                        <a:t>Visual</a:t>
                      </a:r>
                    </a:p>
                  </a:txBody>
                  <a:tcPr marL="7620" marR="7620" marT="7620" marB="0" anchor="ctr"/>
                </a:tc>
                <a:tc>
                  <a:txBody>
                    <a:bodyPr/>
                    <a:lstStyle/>
                    <a:p>
                      <a:pPr algn="ctr" fontAlgn="ctr"/>
                      <a:r>
                        <a:rPr lang="en-US" sz="1800" b="0" i="0" u="none" strike="noStrike">
                          <a:solidFill>
                            <a:schemeClr val="tx1"/>
                          </a:solidFill>
                          <a:effectLst/>
                          <a:latin typeface="Aptos Narrow"/>
                        </a:rPr>
                        <a:t>Emotions</a:t>
                      </a:r>
                    </a:p>
                  </a:txBody>
                  <a:tcPr marL="7620" marR="7620" marT="7620" marB="0" anchor="ctr"/>
                </a:tc>
                <a:tc>
                  <a:txBody>
                    <a:bodyPr/>
                    <a:lstStyle/>
                    <a:p>
                      <a:pPr algn="ctr" fontAlgn="ctr"/>
                      <a:r>
                        <a:rPr lang="en-US" sz="1800" b="0" i="0" u="none" strike="noStrike" dirty="0">
                          <a:solidFill>
                            <a:schemeClr val="tx1"/>
                          </a:solidFill>
                          <a:effectLst/>
                          <a:latin typeface="Aptos Narrow"/>
                        </a:rPr>
                        <a:t>Sensory</a:t>
                      </a:r>
                    </a:p>
                  </a:txBody>
                  <a:tcPr marL="7620" marR="7620" marT="7620" marB="0" anchor="ctr"/>
                </a:tc>
                <a:extLst>
                  <a:ext uri="{0D108BD9-81ED-4DB2-BD59-A6C34878D82A}">
                    <a16:rowId xmlns:a16="http://schemas.microsoft.com/office/drawing/2014/main" val="19458981"/>
                  </a:ext>
                </a:extLst>
              </a:tr>
              <a:tr h="460048">
                <a:tc>
                  <a:txBody>
                    <a:bodyPr/>
                    <a:lstStyle/>
                    <a:p>
                      <a:pPr algn="ctr" fontAlgn="ctr"/>
                      <a:r>
                        <a:rPr lang="en-US" sz="1800" b="0" i="0" u="none" strike="noStrike" dirty="0">
                          <a:solidFill>
                            <a:srgbClr val="000000"/>
                          </a:solidFill>
                          <a:effectLst/>
                          <a:latin typeface="Aptos Narrow"/>
                        </a:rPr>
                        <a:t>Biblical Example</a:t>
                      </a:r>
                    </a:p>
                  </a:txBody>
                  <a:tcPr marL="7620" marR="7620" marT="7620" marB="0" anchor="ctr"/>
                </a:tc>
                <a:tc>
                  <a:txBody>
                    <a:bodyPr/>
                    <a:lstStyle/>
                    <a:p>
                      <a:pPr marL="0" algn="ctr" defTabSz="914400" rtl="0" eaLnBrk="1" fontAlgn="ctr" latinLnBrk="0" hangingPunct="1"/>
                      <a:r>
                        <a:rPr lang="en-US" sz="1800" b="0" i="0" u="none" strike="noStrike" kern="1200" dirty="0">
                          <a:solidFill>
                            <a:schemeClr val="tx1"/>
                          </a:solidFill>
                          <a:effectLst/>
                          <a:latin typeface="Aptos Narrow"/>
                          <a:ea typeface="+mn-ea"/>
                          <a:cs typeface="+mn-cs"/>
                        </a:rPr>
                        <a:t>Paul</a:t>
                      </a:r>
                    </a:p>
                  </a:txBody>
                  <a:tcPr marL="7620" marR="7620" marT="7620" marB="0" anchor="ctr"/>
                </a:tc>
                <a:tc>
                  <a:txBody>
                    <a:bodyPr/>
                    <a:lstStyle/>
                    <a:p>
                      <a:pPr algn="ctr" fontAlgn="ctr"/>
                      <a:r>
                        <a:rPr lang="en-US" sz="1800" b="0" i="0" u="none" strike="noStrike" dirty="0">
                          <a:solidFill>
                            <a:schemeClr val="tx1"/>
                          </a:solidFill>
                          <a:effectLst/>
                          <a:latin typeface="Aptos Narrow"/>
                        </a:rPr>
                        <a:t>Luke</a:t>
                      </a:r>
                    </a:p>
                  </a:txBody>
                  <a:tcPr marL="7620" marR="7620" marT="7620" marB="0" anchor="ctr"/>
                </a:tc>
                <a:tc>
                  <a:txBody>
                    <a:bodyPr/>
                    <a:lstStyle/>
                    <a:p>
                      <a:pPr algn="ctr" fontAlgn="ctr"/>
                      <a:r>
                        <a:rPr lang="en-US" sz="1800" b="0" i="0" u="none" strike="noStrike" dirty="0">
                          <a:solidFill>
                            <a:schemeClr val="tx1"/>
                          </a:solidFill>
                          <a:effectLst/>
                          <a:latin typeface="Aptos Narrow"/>
                        </a:rPr>
                        <a:t>Peter</a:t>
                      </a:r>
                    </a:p>
                  </a:txBody>
                  <a:tcPr marL="7620" marR="7620" marT="7620" marB="0" anchor="ctr"/>
                </a:tc>
                <a:tc>
                  <a:txBody>
                    <a:bodyPr/>
                    <a:lstStyle/>
                    <a:p>
                      <a:pPr algn="ctr" fontAlgn="ctr"/>
                      <a:r>
                        <a:rPr lang="en-US" sz="1800" b="0" i="0" u="none" strike="noStrike" dirty="0">
                          <a:solidFill>
                            <a:schemeClr val="tx1"/>
                          </a:solidFill>
                          <a:effectLst/>
                          <a:latin typeface="Aptos Narrow"/>
                        </a:rPr>
                        <a:t>Barnabas</a:t>
                      </a:r>
                    </a:p>
                  </a:txBody>
                  <a:tcPr marL="7620" marR="7620" marT="7620" marB="0" anchor="ctr"/>
                </a:tc>
                <a:tc>
                  <a:txBody>
                    <a:bodyPr/>
                    <a:lstStyle/>
                    <a:p>
                      <a:pPr algn="ctr" fontAlgn="ctr"/>
                      <a:r>
                        <a:rPr lang="en-US" sz="1800" b="0" i="0" u="none" strike="noStrike" dirty="0">
                          <a:solidFill>
                            <a:schemeClr val="tx1"/>
                          </a:solidFill>
                          <a:effectLst/>
                          <a:latin typeface="Aptos Narrow"/>
                        </a:rPr>
                        <a:t>Paul</a:t>
                      </a:r>
                    </a:p>
                  </a:txBody>
                  <a:tcPr marL="7620" marR="7620" marT="7620" marB="0" anchor="ctr"/>
                </a:tc>
                <a:extLst>
                  <a:ext uri="{0D108BD9-81ED-4DB2-BD59-A6C34878D82A}">
                    <a16:rowId xmlns:a16="http://schemas.microsoft.com/office/drawing/2014/main" val="31288858"/>
                  </a:ext>
                </a:extLst>
              </a:tr>
              <a:tr h="916944">
                <a:tc>
                  <a:txBody>
                    <a:bodyPr/>
                    <a:lstStyle/>
                    <a:p>
                      <a:pPr algn="ctr" fontAlgn="ctr"/>
                      <a:r>
                        <a:rPr lang="en-US" sz="1800" b="0" i="0" u="none" strike="noStrike" dirty="0">
                          <a:solidFill>
                            <a:srgbClr val="000000"/>
                          </a:solidFill>
                          <a:effectLst/>
                          <a:latin typeface="Aptos Narrow"/>
                        </a:rPr>
                        <a:t>Biblical Reference</a:t>
                      </a:r>
                    </a:p>
                  </a:txBody>
                  <a:tcPr marL="7620" marR="7620" marT="7620" marB="0" anchor="ctr"/>
                </a:tc>
                <a:tc>
                  <a:txBody>
                    <a:bodyPr/>
                    <a:lstStyle/>
                    <a:p>
                      <a:pPr marL="0" algn="ctr" defTabSz="914400" rtl="0" eaLnBrk="1" fontAlgn="ctr" latinLnBrk="0" hangingPunct="1"/>
                      <a:r>
                        <a:rPr lang="en-US" sz="1800" b="0" i="0" u="none" strike="noStrike" kern="1200" dirty="0">
                          <a:solidFill>
                            <a:schemeClr val="tx1"/>
                          </a:solidFill>
                          <a:effectLst/>
                          <a:latin typeface="Aptos Narrow"/>
                          <a:ea typeface="+mn-ea"/>
                          <a:cs typeface="+mn-cs"/>
                        </a:rPr>
                        <a:t>Ac 15:36-40, 18:9  </a:t>
                      </a:r>
                    </a:p>
                    <a:p>
                      <a:pPr marL="0" algn="ctr" defTabSz="914400" rtl="0" eaLnBrk="1" fontAlgn="ctr" latinLnBrk="0" hangingPunct="1"/>
                      <a:r>
                        <a:rPr lang="en-US" sz="1800" b="0" i="0" u="none" strike="noStrike" kern="1200" dirty="0">
                          <a:solidFill>
                            <a:schemeClr val="tx1"/>
                          </a:solidFill>
                          <a:effectLst/>
                          <a:latin typeface="Aptos Narrow"/>
                          <a:ea typeface="+mn-ea"/>
                          <a:cs typeface="+mn-cs"/>
                        </a:rPr>
                        <a:t>Ac 20:16-21:14</a:t>
                      </a:r>
                    </a:p>
                  </a:txBody>
                  <a:tcPr marL="7620" marR="7620" marT="7620" marB="0" anchor="ctr"/>
                </a:tc>
                <a:tc>
                  <a:txBody>
                    <a:bodyPr/>
                    <a:lstStyle/>
                    <a:p>
                      <a:pPr algn="ctr" fontAlgn="ctr"/>
                      <a:r>
                        <a:rPr lang="en-US" sz="1800" b="0" i="0" u="none" strike="noStrike" dirty="0">
                          <a:solidFill>
                            <a:schemeClr val="tx1"/>
                          </a:solidFill>
                          <a:effectLst/>
                          <a:latin typeface="Aptos Narrow"/>
                        </a:rPr>
                        <a:t>Lk 1:3  </a:t>
                      </a:r>
                    </a:p>
                    <a:p>
                      <a:pPr algn="ctr" fontAlgn="ctr"/>
                      <a:r>
                        <a:rPr lang="en-US" sz="1800" b="0" i="0" u="none" strike="noStrike" dirty="0">
                          <a:solidFill>
                            <a:schemeClr val="tx1"/>
                          </a:solidFill>
                          <a:effectLst/>
                          <a:latin typeface="Aptos Narrow"/>
                        </a:rPr>
                        <a:t>Luke &amp; Acts</a:t>
                      </a:r>
                    </a:p>
                  </a:txBody>
                  <a:tcPr marL="7620" marR="7620" marT="7620" marB="0" anchor="ctr"/>
                </a:tc>
                <a:tc>
                  <a:txBody>
                    <a:bodyPr/>
                    <a:lstStyle/>
                    <a:p>
                      <a:pPr algn="ctr" fontAlgn="ctr"/>
                      <a:r>
                        <a:rPr lang="nl-NL" sz="1800" b="0" i="0" u="none" strike="noStrike" dirty="0">
                          <a:solidFill>
                            <a:schemeClr val="tx1"/>
                          </a:solidFill>
                          <a:effectLst/>
                          <a:latin typeface="Aptos Narrow"/>
                        </a:rPr>
                        <a:t>Mt 14:28-31, </a:t>
                      </a:r>
                    </a:p>
                    <a:p>
                      <a:pPr algn="ctr" fontAlgn="ctr"/>
                      <a:r>
                        <a:rPr lang="nl-NL" sz="1800" b="0" i="0" u="none" strike="noStrike" dirty="0">
                          <a:solidFill>
                            <a:schemeClr val="tx1"/>
                          </a:solidFill>
                          <a:effectLst/>
                          <a:latin typeface="Aptos Narrow"/>
                        </a:rPr>
                        <a:t>16:13-17</a:t>
                      </a:r>
                    </a:p>
                    <a:p>
                      <a:pPr algn="ctr" fontAlgn="ctr"/>
                      <a:r>
                        <a:rPr lang="nl-NL" sz="1800" b="0" i="0" u="none" strike="noStrike" dirty="0">
                          <a:solidFill>
                            <a:schemeClr val="tx1"/>
                          </a:solidFill>
                          <a:effectLst/>
                          <a:latin typeface="Aptos Narrow"/>
                        </a:rPr>
                        <a:t>Ac 10:9-35</a:t>
                      </a:r>
                    </a:p>
                  </a:txBody>
                  <a:tcPr marL="7620" marR="7620" marT="7620" marB="0" anchor="ctr"/>
                </a:tc>
                <a:tc>
                  <a:txBody>
                    <a:bodyPr/>
                    <a:lstStyle/>
                    <a:p>
                      <a:pPr algn="ctr" fontAlgn="ctr"/>
                      <a:r>
                        <a:rPr lang="en-US" sz="1800" b="0" i="0" u="none" strike="noStrike" dirty="0">
                          <a:solidFill>
                            <a:srgbClr val="000000"/>
                          </a:solidFill>
                          <a:effectLst/>
                          <a:latin typeface="Aptos Narrow"/>
                        </a:rPr>
                        <a:t>Ac 9:26-28, 11:22-26</a:t>
                      </a:r>
                    </a:p>
                    <a:p>
                      <a:pPr algn="ctr" fontAlgn="ctr"/>
                      <a:r>
                        <a:rPr lang="en-US" sz="1800" b="0" i="0" u="none" strike="noStrike" dirty="0">
                          <a:solidFill>
                            <a:srgbClr val="000000"/>
                          </a:solidFill>
                          <a:effectLst/>
                          <a:latin typeface="Aptos Narrow"/>
                        </a:rPr>
                        <a:t>Ac 15:36-40                     2 Tim 4:11</a:t>
                      </a:r>
                    </a:p>
                  </a:txBody>
                  <a:tcPr marL="7620" marR="7620" marT="7620" marB="0" anchor="ctr"/>
                </a:tc>
                <a:tc>
                  <a:txBody>
                    <a:bodyPr/>
                    <a:lstStyle/>
                    <a:p>
                      <a:pPr algn="ctr" fontAlgn="ctr"/>
                      <a:r>
                        <a:rPr lang="en-US" sz="1800" b="0" i="0" u="none" strike="noStrike" dirty="0">
                          <a:solidFill>
                            <a:schemeClr val="tx1"/>
                          </a:solidFill>
                          <a:effectLst/>
                          <a:latin typeface="Aptos Narrow"/>
                        </a:rPr>
                        <a:t>Ac 16:16-18, </a:t>
                      </a:r>
                    </a:p>
                    <a:p>
                      <a:pPr algn="ctr" fontAlgn="ctr"/>
                      <a:r>
                        <a:rPr lang="en-US" sz="1800" b="0" i="0" u="none" strike="noStrike" dirty="0">
                          <a:solidFill>
                            <a:schemeClr val="tx1"/>
                          </a:solidFill>
                          <a:effectLst/>
                          <a:latin typeface="Aptos Narrow"/>
                        </a:rPr>
                        <a:t>Ac 13:6-11</a:t>
                      </a:r>
                    </a:p>
                  </a:txBody>
                  <a:tcPr marL="7620" marR="7620" marT="7620" marB="0" anchor="ctr"/>
                </a:tc>
                <a:extLst>
                  <a:ext uri="{0D108BD9-81ED-4DB2-BD59-A6C34878D82A}">
                    <a16:rowId xmlns:a16="http://schemas.microsoft.com/office/drawing/2014/main" val="3871016202"/>
                  </a:ext>
                </a:extLst>
              </a:tr>
              <a:tr h="916944">
                <a:tc>
                  <a:txBody>
                    <a:bodyPr/>
                    <a:lstStyle/>
                    <a:p>
                      <a:pPr algn="ctr" fontAlgn="ctr"/>
                      <a:r>
                        <a:rPr lang="en-US" sz="1800" b="0" i="0" u="none" strike="noStrike" dirty="0">
                          <a:solidFill>
                            <a:srgbClr val="000000"/>
                          </a:solidFill>
                          <a:effectLst/>
                          <a:latin typeface="Aptos Narrow"/>
                        </a:rPr>
                        <a:t>Ministry Example</a:t>
                      </a:r>
                    </a:p>
                  </a:txBody>
                  <a:tcPr marL="7620" marR="7620" marT="7620" marB="0" anchor="ctr"/>
                </a:tc>
                <a:tc>
                  <a:txBody>
                    <a:bodyPr/>
                    <a:lstStyle/>
                    <a:p>
                      <a:pPr algn="ctr" fontAlgn="ctr"/>
                      <a:r>
                        <a:rPr lang="en-US" sz="1800" b="0" i="0" u="none" strike="noStrike" dirty="0">
                          <a:solidFill>
                            <a:srgbClr val="000000"/>
                          </a:solidFill>
                          <a:effectLst/>
                          <a:latin typeface="Aptos Narrow"/>
                        </a:rPr>
                        <a:t>Strategist / Problem Solver</a:t>
                      </a:r>
                    </a:p>
                    <a:p>
                      <a:pPr algn="ctr" fontAlgn="ctr"/>
                      <a:r>
                        <a:rPr lang="en-US" sz="1800" b="0" i="0" u="none" strike="noStrike" dirty="0">
                          <a:solidFill>
                            <a:srgbClr val="000000"/>
                          </a:solidFill>
                          <a:effectLst/>
                          <a:latin typeface="Aptos Narrow"/>
                        </a:rPr>
                        <a:t>"Navy Seal</a:t>
                      </a:r>
                      <a:r>
                        <a:rPr lang="en-US" sz="1800" b="0" i="0" u="none" strike="noStrike" kern="1200" dirty="0">
                          <a:solidFill>
                            <a:schemeClr val="tx1"/>
                          </a:solidFill>
                          <a:effectLst/>
                          <a:latin typeface="Aptos Narrow"/>
                          <a:ea typeface="+mn-ea"/>
                          <a:cs typeface="+mn-cs"/>
                        </a:rPr>
                        <a:t>"</a:t>
                      </a:r>
                    </a:p>
                  </a:txBody>
                  <a:tcPr marL="7620" marR="7620" marT="7620" marB="0" anchor="ctr"/>
                </a:tc>
                <a:tc>
                  <a:txBody>
                    <a:bodyPr/>
                    <a:lstStyle/>
                    <a:p>
                      <a:pPr algn="ctr" fontAlgn="ctr"/>
                      <a:r>
                        <a:rPr lang="en-US" sz="1800" b="0" i="0" u="none" strike="noStrike" dirty="0">
                          <a:solidFill>
                            <a:schemeClr val="tx1"/>
                          </a:solidFill>
                          <a:effectLst/>
                          <a:latin typeface="Aptos Narrow"/>
                        </a:rPr>
                        <a:t>Problem-Identifier</a:t>
                      </a:r>
                    </a:p>
                    <a:p>
                      <a:pPr algn="ctr" fontAlgn="ctr"/>
                      <a:r>
                        <a:rPr lang="en-US" sz="1800" b="0" i="0" u="none" strike="noStrike" dirty="0">
                          <a:solidFill>
                            <a:schemeClr val="tx1"/>
                          </a:solidFill>
                          <a:effectLst/>
                          <a:latin typeface="Aptos Narrow"/>
                        </a:rPr>
                        <a:t>"Sniper"</a:t>
                      </a:r>
                    </a:p>
                  </a:txBody>
                  <a:tcPr marL="7620" marR="7620" marT="7620" marB="0" anchor="ctr"/>
                </a:tc>
                <a:tc>
                  <a:txBody>
                    <a:bodyPr/>
                    <a:lstStyle/>
                    <a:p>
                      <a:pPr algn="ctr" fontAlgn="ctr"/>
                      <a:r>
                        <a:rPr lang="en-US" sz="1800" b="0" i="0" u="none" strike="noStrike" dirty="0">
                          <a:solidFill>
                            <a:schemeClr val="tx1"/>
                          </a:solidFill>
                          <a:effectLst/>
                          <a:latin typeface="Aptos Narrow"/>
                        </a:rPr>
                        <a:t>Purposes of God / </a:t>
                      </a:r>
                    </a:p>
                    <a:p>
                      <a:pPr algn="ctr" fontAlgn="ctr"/>
                      <a:r>
                        <a:rPr lang="en-US" sz="1800" b="0" i="0" u="none" strike="noStrike" dirty="0">
                          <a:solidFill>
                            <a:schemeClr val="tx1"/>
                          </a:solidFill>
                          <a:effectLst/>
                          <a:latin typeface="Aptos Narrow"/>
                        </a:rPr>
                        <a:t> Jesus as Victor      </a:t>
                      </a:r>
                    </a:p>
                    <a:p>
                      <a:pPr algn="ctr" fontAlgn="ctr"/>
                      <a:r>
                        <a:rPr lang="en-US" sz="1800" b="0" i="0" u="none" strike="noStrike" dirty="0">
                          <a:solidFill>
                            <a:schemeClr val="tx1"/>
                          </a:solidFill>
                          <a:effectLst/>
                          <a:latin typeface="Aptos Narrow"/>
                        </a:rPr>
                        <a:t>"Banner of Hope"</a:t>
                      </a:r>
                    </a:p>
                  </a:txBody>
                  <a:tcPr marL="7620" marR="7620" marT="7620" marB="0" anchor="ctr"/>
                </a:tc>
                <a:tc>
                  <a:txBody>
                    <a:bodyPr/>
                    <a:lstStyle/>
                    <a:p>
                      <a:pPr algn="ctr" fontAlgn="ctr"/>
                      <a:r>
                        <a:rPr lang="en-US" sz="1800" b="0" i="0" u="none" strike="noStrike" dirty="0">
                          <a:solidFill>
                            <a:schemeClr val="tx1"/>
                          </a:solidFill>
                          <a:effectLst/>
                          <a:latin typeface="Aptos Narrow"/>
                        </a:rPr>
                        <a:t>Care for Wounded</a:t>
                      </a:r>
                    </a:p>
                    <a:p>
                      <a:pPr algn="ctr" fontAlgn="ctr"/>
                      <a:r>
                        <a:rPr lang="en-US" sz="1800" b="0" i="0" u="none" strike="noStrike" dirty="0">
                          <a:solidFill>
                            <a:schemeClr val="tx1"/>
                          </a:solidFill>
                          <a:effectLst/>
                          <a:latin typeface="Aptos Narrow"/>
                        </a:rPr>
                        <a:t>"Medic, Medevac"</a:t>
                      </a:r>
                    </a:p>
                  </a:txBody>
                  <a:tcPr marL="7620" marR="7620" marT="7620" marB="0" anchor="ctr"/>
                </a:tc>
                <a:tc>
                  <a:txBody>
                    <a:bodyPr/>
                    <a:lstStyle/>
                    <a:p>
                      <a:pPr algn="ctr" fontAlgn="ctr"/>
                      <a:r>
                        <a:rPr lang="en-US" sz="1800" b="0" i="0" u="none" strike="noStrike" dirty="0">
                          <a:solidFill>
                            <a:schemeClr val="tx1"/>
                          </a:solidFill>
                          <a:effectLst/>
                          <a:latin typeface="Aptos Narrow"/>
                        </a:rPr>
                        <a:t>Sense Lord’s</a:t>
                      </a:r>
                    </a:p>
                    <a:p>
                      <a:pPr algn="ctr" fontAlgn="ctr"/>
                      <a:r>
                        <a:rPr lang="en-US" sz="1800" b="0" i="0" u="none" strike="noStrike" dirty="0">
                          <a:solidFill>
                            <a:schemeClr val="tx1"/>
                          </a:solidFill>
                          <a:effectLst/>
                          <a:latin typeface="Aptos Narrow"/>
                        </a:rPr>
                        <a:t>Movement / Enemy </a:t>
                      </a:r>
                    </a:p>
                    <a:p>
                      <a:pPr algn="ctr" fontAlgn="ctr"/>
                      <a:r>
                        <a:rPr lang="en-US" sz="1800" b="0" i="0" u="none" strike="noStrike" dirty="0">
                          <a:solidFill>
                            <a:schemeClr val="tx1"/>
                          </a:solidFill>
                          <a:effectLst/>
                          <a:latin typeface="Aptos Narrow"/>
                        </a:rPr>
                        <a:t>Activity, "Warrior"</a:t>
                      </a:r>
                    </a:p>
                  </a:txBody>
                  <a:tcPr marL="7620" marR="7620" marT="7620" marB="0" anchor="ctr"/>
                </a:tc>
                <a:extLst>
                  <a:ext uri="{0D108BD9-81ED-4DB2-BD59-A6C34878D82A}">
                    <a16:rowId xmlns:a16="http://schemas.microsoft.com/office/drawing/2014/main" val="1119983041"/>
                  </a:ext>
                </a:extLst>
              </a:tr>
              <a:tr h="916944">
                <a:tc>
                  <a:txBody>
                    <a:bodyPr/>
                    <a:lstStyle/>
                    <a:p>
                      <a:pPr algn="ctr" fontAlgn="ctr"/>
                      <a:r>
                        <a:rPr lang="en-US" sz="1800" b="0" i="0" u="none" strike="noStrike">
                          <a:solidFill>
                            <a:srgbClr val="000000"/>
                          </a:solidFill>
                          <a:effectLst/>
                          <a:latin typeface="Aptos Narrow"/>
                        </a:rPr>
                        <a:t>Challenge</a:t>
                      </a:r>
                    </a:p>
                  </a:txBody>
                  <a:tcPr marL="7620" marR="7620" marT="7620" marB="0" anchor="ctr"/>
                </a:tc>
                <a:tc>
                  <a:txBody>
                    <a:bodyPr/>
                    <a:lstStyle/>
                    <a:p>
                      <a:pPr algn="ctr" fontAlgn="ctr"/>
                      <a:r>
                        <a:rPr lang="en-US" sz="1600" b="0" i="0" u="none" strike="noStrike" dirty="0">
                          <a:solidFill>
                            <a:srgbClr val="000000"/>
                          </a:solidFill>
                          <a:effectLst/>
                          <a:latin typeface="Aptos Narrow"/>
                        </a:rPr>
                        <a:t>Being Judgmental</a:t>
                      </a:r>
                    </a:p>
                  </a:txBody>
                  <a:tcPr marL="7620" marR="7620" marT="7620" marB="0" anchor="ctr"/>
                </a:tc>
                <a:tc>
                  <a:txBody>
                    <a:bodyPr/>
                    <a:lstStyle/>
                    <a:p>
                      <a:pPr algn="ctr" fontAlgn="ctr"/>
                      <a:r>
                        <a:rPr lang="en-US" sz="1600" b="0" i="0" u="none" strike="noStrike" dirty="0">
                          <a:solidFill>
                            <a:srgbClr val="000000"/>
                          </a:solidFill>
                          <a:effectLst/>
                          <a:latin typeface="Aptos Narrow"/>
                        </a:rPr>
                        <a:t>Losing the Plot</a:t>
                      </a:r>
                    </a:p>
                  </a:txBody>
                  <a:tcPr marL="7620" marR="7620" marT="7620" marB="0" anchor="ctr"/>
                </a:tc>
                <a:tc>
                  <a:txBody>
                    <a:bodyPr/>
                    <a:lstStyle/>
                    <a:p>
                      <a:pPr algn="ctr" fontAlgn="ctr"/>
                      <a:r>
                        <a:rPr lang="en-US" sz="1600" b="0" i="0" u="none" strike="noStrike" dirty="0">
                          <a:solidFill>
                            <a:srgbClr val="000000"/>
                          </a:solidFill>
                          <a:effectLst/>
                          <a:latin typeface="Aptos Narrow"/>
                        </a:rPr>
                        <a:t>Being Dismissive</a:t>
                      </a:r>
                    </a:p>
                  </a:txBody>
                  <a:tcPr marL="7620" marR="7620" marT="7620" marB="0" anchor="ctr"/>
                </a:tc>
                <a:tc>
                  <a:txBody>
                    <a:bodyPr/>
                    <a:lstStyle/>
                    <a:p>
                      <a:pPr algn="ctr" fontAlgn="ctr"/>
                      <a:r>
                        <a:rPr lang="en-US" sz="1600" b="0" i="0" u="none" strike="noStrike" dirty="0">
                          <a:solidFill>
                            <a:srgbClr val="000000"/>
                          </a:solidFill>
                          <a:effectLst/>
                          <a:latin typeface="Aptos Narrow"/>
                        </a:rPr>
                        <a:t>Emotional Flooding,                      Feeling Worn out</a:t>
                      </a:r>
                    </a:p>
                  </a:txBody>
                  <a:tcPr marL="7620" marR="7620" marT="7620" marB="0" anchor="ctr"/>
                </a:tc>
                <a:tc>
                  <a:txBody>
                    <a:bodyPr/>
                    <a:lstStyle/>
                    <a:p>
                      <a:pPr algn="ctr" fontAlgn="ctr"/>
                      <a:r>
                        <a:rPr lang="en-US" sz="1600" b="0" i="0" u="none" strike="noStrike" dirty="0">
                          <a:solidFill>
                            <a:srgbClr val="000000"/>
                          </a:solidFill>
                          <a:effectLst/>
                          <a:latin typeface="Aptos Narrow"/>
                        </a:rPr>
                        <a:t>Feeling Crazy,           Being treated as Crazy</a:t>
                      </a:r>
                    </a:p>
                  </a:txBody>
                  <a:tcPr marL="7620" marR="7620" marT="7620" marB="0" anchor="ctr"/>
                </a:tc>
                <a:extLst>
                  <a:ext uri="{0D108BD9-81ED-4DB2-BD59-A6C34878D82A}">
                    <a16:rowId xmlns:a16="http://schemas.microsoft.com/office/drawing/2014/main" val="342353578"/>
                  </a:ext>
                </a:extLst>
              </a:tr>
            </a:tbl>
          </a:graphicData>
        </a:graphic>
      </p:graphicFrame>
      <p:sp>
        <p:nvSpPr>
          <p:cNvPr id="5" name="TextBox 4">
            <a:extLst>
              <a:ext uri="{FF2B5EF4-FFF2-40B4-BE49-F238E27FC236}">
                <a16:creationId xmlns:a16="http://schemas.microsoft.com/office/drawing/2014/main" id="{644D72BC-68C0-40CB-88CE-612977516F33}"/>
              </a:ext>
            </a:extLst>
          </p:cNvPr>
          <p:cNvSpPr txBox="1"/>
          <p:nvPr/>
        </p:nvSpPr>
        <p:spPr>
          <a:xfrm>
            <a:off x="2237909" y="623326"/>
            <a:ext cx="9773582" cy="461665"/>
          </a:xfrm>
          <a:prstGeom prst="rect">
            <a:avLst/>
          </a:prstGeom>
          <a:noFill/>
          <a:ln>
            <a:solidFill>
              <a:schemeClr val="tx1"/>
            </a:solidFill>
          </a:ln>
        </p:spPr>
        <p:txBody>
          <a:bodyPr wrap="square" rtlCol="0">
            <a:spAutoFit/>
          </a:bodyPr>
          <a:lstStyle/>
          <a:p>
            <a:pPr algn="ctr"/>
            <a:r>
              <a:rPr lang="en-US" sz="2400" dirty="0"/>
              <a:t>TRUE BELIEVERS</a:t>
            </a:r>
          </a:p>
        </p:txBody>
      </p:sp>
      <p:sp>
        <p:nvSpPr>
          <p:cNvPr id="6" name="TextBox 5">
            <a:extLst>
              <a:ext uri="{FF2B5EF4-FFF2-40B4-BE49-F238E27FC236}">
                <a16:creationId xmlns:a16="http://schemas.microsoft.com/office/drawing/2014/main" id="{E873C4F9-5477-23AE-66F3-DA56CE1C1C1F}"/>
              </a:ext>
            </a:extLst>
          </p:cNvPr>
          <p:cNvSpPr txBox="1"/>
          <p:nvPr/>
        </p:nvSpPr>
        <p:spPr>
          <a:xfrm>
            <a:off x="436876" y="1056416"/>
            <a:ext cx="1657120" cy="461665"/>
          </a:xfrm>
          <a:prstGeom prst="rect">
            <a:avLst/>
          </a:prstGeom>
          <a:noFill/>
        </p:spPr>
        <p:txBody>
          <a:bodyPr wrap="none" rtlCol="0">
            <a:spAutoFit/>
          </a:bodyPr>
          <a:lstStyle/>
          <a:p>
            <a:r>
              <a:rPr lang="en-US" sz="2400" dirty="0"/>
              <a:t>APPROACH:</a:t>
            </a:r>
          </a:p>
        </p:txBody>
      </p:sp>
      <p:sp>
        <p:nvSpPr>
          <p:cNvPr id="8" name="TextBox 7">
            <a:extLst>
              <a:ext uri="{FF2B5EF4-FFF2-40B4-BE49-F238E27FC236}">
                <a16:creationId xmlns:a16="http://schemas.microsoft.com/office/drawing/2014/main" id="{0101774C-AE70-2F34-E0EA-5E7C1F1002ED}"/>
              </a:ext>
            </a:extLst>
          </p:cNvPr>
          <p:cNvSpPr txBox="1"/>
          <p:nvPr/>
        </p:nvSpPr>
        <p:spPr>
          <a:xfrm>
            <a:off x="8077200" y="1076940"/>
            <a:ext cx="3934291" cy="461665"/>
          </a:xfrm>
          <a:prstGeom prst="rect">
            <a:avLst/>
          </a:prstGeom>
          <a:solidFill>
            <a:srgbClr val="FFFF00"/>
          </a:solidFill>
        </p:spPr>
        <p:txBody>
          <a:bodyPr wrap="square" rtlCol="0">
            <a:spAutoFit/>
          </a:bodyPr>
          <a:lstStyle/>
          <a:p>
            <a:pPr algn="ctr"/>
            <a:r>
              <a:rPr lang="en-US" sz="2400" dirty="0"/>
              <a:t>EXPERIENTIAL</a:t>
            </a:r>
            <a:endParaRPr lang="en-US" sz="2000" dirty="0"/>
          </a:p>
        </p:txBody>
      </p:sp>
      <p:sp>
        <p:nvSpPr>
          <p:cNvPr id="10" name="TextBox 9">
            <a:extLst>
              <a:ext uri="{FF2B5EF4-FFF2-40B4-BE49-F238E27FC236}">
                <a16:creationId xmlns:a16="http://schemas.microsoft.com/office/drawing/2014/main" id="{3B603A36-2276-44C8-C06E-E45170376ED4}"/>
              </a:ext>
            </a:extLst>
          </p:cNvPr>
          <p:cNvSpPr txBox="1"/>
          <p:nvPr/>
        </p:nvSpPr>
        <p:spPr>
          <a:xfrm>
            <a:off x="6172199" y="1076494"/>
            <a:ext cx="1905001" cy="461665"/>
          </a:xfrm>
          <a:prstGeom prst="rect">
            <a:avLst/>
          </a:prstGeom>
          <a:solidFill>
            <a:srgbClr val="92D050"/>
          </a:solidFill>
        </p:spPr>
        <p:txBody>
          <a:bodyPr wrap="square" rtlCol="0">
            <a:spAutoFit/>
          </a:bodyPr>
          <a:lstStyle/>
          <a:p>
            <a:endParaRPr lang="en-US" sz="2400" dirty="0"/>
          </a:p>
        </p:txBody>
      </p:sp>
    </p:spTree>
    <p:extLst>
      <p:ext uri="{BB962C8B-B14F-4D97-AF65-F5344CB8AC3E}">
        <p14:creationId xmlns:p14="http://schemas.microsoft.com/office/powerpoint/2010/main" val="20751788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0E1281D-9AB3-0E11-F47B-47250A891340}"/>
            </a:ext>
          </a:extLst>
        </p:cNvPr>
        <p:cNvGrpSpPr/>
        <p:nvPr/>
      </p:nvGrpSpPr>
      <p:grpSpPr>
        <a:xfrm>
          <a:off x="0" y="0"/>
          <a:ext cx="0" cy="0"/>
          <a:chOff x="0" y="0"/>
          <a:chExt cx="0" cy="0"/>
        </a:xfrm>
      </p:grpSpPr>
      <p:sp>
        <p:nvSpPr>
          <p:cNvPr id="9" name="Rectangle 8">
            <a:extLst>
              <a:ext uri="{FF2B5EF4-FFF2-40B4-BE49-F238E27FC236}">
                <a16:creationId xmlns:a16="http://schemas.microsoft.com/office/drawing/2014/main" id="{576F6426-CAA4-DADC-2DF7-4A0A78269B3B}"/>
              </a:ext>
            </a:extLst>
          </p:cNvPr>
          <p:cNvSpPr/>
          <p:nvPr/>
        </p:nvSpPr>
        <p:spPr>
          <a:xfrm>
            <a:off x="2237908" y="1726288"/>
            <a:ext cx="3934291" cy="461664"/>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2400" dirty="0">
                <a:solidFill>
                  <a:schemeClr val="tx1"/>
                </a:solidFill>
              </a:rPr>
              <a:t>          LOGOS</a:t>
            </a:r>
          </a:p>
        </p:txBody>
      </p:sp>
      <p:sp>
        <p:nvSpPr>
          <p:cNvPr id="2" name="Title 1">
            <a:extLst>
              <a:ext uri="{FF2B5EF4-FFF2-40B4-BE49-F238E27FC236}">
                <a16:creationId xmlns:a16="http://schemas.microsoft.com/office/drawing/2014/main" id="{A8513F73-AAD1-2DAA-2ED4-9C4857C9CCF1}"/>
              </a:ext>
            </a:extLst>
          </p:cNvPr>
          <p:cNvSpPr>
            <a:spLocks noGrp="1"/>
          </p:cNvSpPr>
          <p:nvPr>
            <p:ph type="title"/>
          </p:nvPr>
        </p:nvSpPr>
        <p:spPr>
          <a:xfrm>
            <a:off x="838200" y="180975"/>
            <a:ext cx="10515600" cy="875441"/>
          </a:xfrm>
        </p:spPr>
        <p:txBody>
          <a:bodyPr/>
          <a:lstStyle/>
          <a:p>
            <a:pPr algn="ctr"/>
            <a:r>
              <a:rPr lang="en-US" dirty="0"/>
              <a:t>UTILIZING SPIRITUAL GIFTS IN MINISTRY</a:t>
            </a:r>
          </a:p>
        </p:txBody>
      </p:sp>
      <p:graphicFrame>
        <p:nvGraphicFramePr>
          <p:cNvPr id="4" name="Table 4">
            <a:extLst>
              <a:ext uri="{FF2B5EF4-FFF2-40B4-BE49-F238E27FC236}">
                <a16:creationId xmlns:a16="http://schemas.microsoft.com/office/drawing/2014/main" id="{095F0BA4-FB19-28FB-1C22-07C73FB889E6}"/>
              </a:ext>
            </a:extLst>
          </p:cNvPr>
          <p:cNvGraphicFramePr>
            <a:graphicFrameLocks noGrp="1"/>
          </p:cNvGraphicFramePr>
          <p:nvPr>
            <p:ph idx="1"/>
            <p:extLst>
              <p:ext uri="{D42A27DB-BD31-4B8C-83A1-F6EECF244321}">
                <p14:modId xmlns:p14="http://schemas.microsoft.com/office/powerpoint/2010/main" val="2669707518"/>
              </p:ext>
            </p:extLst>
          </p:nvPr>
        </p:nvGraphicFramePr>
        <p:xfrm>
          <a:off x="292963" y="2970961"/>
          <a:ext cx="11718528" cy="2293936"/>
        </p:xfrm>
        <a:graphic>
          <a:graphicData uri="http://schemas.openxmlformats.org/drawingml/2006/table">
            <a:tbl>
              <a:tblPr firstRow="1" bandRow="1">
                <a:tableStyleId>{5C22544A-7EE6-4342-B048-85BDC9FD1C3A}</a:tableStyleId>
              </a:tblPr>
              <a:tblGrid>
                <a:gridCol w="1953088">
                  <a:extLst>
                    <a:ext uri="{9D8B030D-6E8A-4147-A177-3AD203B41FA5}">
                      <a16:colId xmlns:a16="http://schemas.microsoft.com/office/drawing/2014/main" val="2970902363"/>
                    </a:ext>
                  </a:extLst>
                </a:gridCol>
                <a:gridCol w="2441360">
                  <a:extLst>
                    <a:ext uri="{9D8B030D-6E8A-4147-A177-3AD203B41FA5}">
                      <a16:colId xmlns:a16="http://schemas.microsoft.com/office/drawing/2014/main" val="1287414231"/>
                    </a:ext>
                  </a:extLst>
                </a:gridCol>
                <a:gridCol w="1464816">
                  <a:extLst>
                    <a:ext uri="{9D8B030D-6E8A-4147-A177-3AD203B41FA5}">
                      <a16:colId xmlns:a16="http://schemas.microsoft.com/office/drawing/2014/main" val="3001679335"/>
                    </a:ext>
                  </a:extLst>
                </a:gridCol>
                <a:gridCol w="976544">
                  <a:extLst>
                    <a:ext uri="{9D8B030D-6E8A-4147-A177-3AD203B41FA5}">
                      <a16:colId xmlns:a16="http://schemas.microsoft.com/office/drawing/2014/main" val="2994965344"/>
                    </a:ext>
                  </a:extLst>
                </a:gridCol>
                <a:gridCol w="976544">
                  <a:extLst>
                    <a:ext uri="{9D8B030D-6E8A-4147-A177-3AD203B41FA5}">
                      <a16:colId xmlns:a16="http://schemas.microsoft.com/office/drawing/2014/main" val="2551021173"/>
                    </a:ext>
                  </a:extLst>
                </a:gridCol>
                <a:gridCol w="1464816">
                  <a:extLst>
                    <a:ext uri="{9D8B030D-6E8A-4147-A177-3AD203B41FA5}">
                      <a16:colId xmlns:a16="http://schemas.microsoft.com/office/drawing/2014/main" val="2345255686"/>
                    </a:ext>
                  </a:extLst>
                </a:gridCol>
                <a:gridCol w="2441360">
                  <a:extLst>
                    <a:ext uri="{9D8B030D-6E8A-4147-A177-3AD203B41FA5}">
                      <a16:colId xmlns:a16="http://schemas.microsoft.com/office/drawing/2014/main" val="496534939"/>
                    </a:ext>
                  </a:extLst>
                </a:gridCol>
              </a:tblGrid>
              <a:tr h="460048">
                <a:tc>
                  <a:txBody>
                    <a:bodyPr/>
                    <a:lstStyle/>
                    <a:p>
                      <a:pPr algn="ctr" fontAlgn="b"/>
                      <a:r>
                        <a:rPr lang="en-US" sz="1800" b="1" i="0" u="none" strike="noStrike" dirty="0">
                          <a:solidFill>
                            <a:schemeClr val="tx1"/>
                          </a:solidFill>
                          <a:effectLst/>
                          <a:latin typeface="Aptos Narrow"/>
                        </a:rPr>
                        <a:t>GOAL:</a:t>
                      </a:r>
                    </a:p>
                  </a:txBody>
                  <a:tcPr marL="7620" marR="7620" marT="7620" marB="0" anchor="ctr"/>
                </a:tc>
                <a:tc gridSpan="6">
                  <a:txBody>
                    <a:bodyPr/>
                    <a:lstStyle/>
                    <a:p>
                      <a:pPr algn="l" fontAlgn="b"/>
                      <a:r>
                        <a:rPr lang="en-US" sz="1800" b="1" i="0" u="none" strike="noStrike" dirty="0">
                          <a:solidFill>
                            <a:schemeClr val="tx1"/>
                          </a:solidFill>
                          <a:effectLst/>
                          <a:latin typeface="Aptos Narrow"/>
                        </a:rPr>
                        <a:t>            TRUTH OF GOD</a:t>
                      </a: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extLst>
                  <a:ext uri="{0D108BD9-81ED-4DB2-BD59-A6C34878D82A}">
                    <a16:rowId xmlns:a16="http://schemas.microsoft.com/office/drawing/2014/main" val="3579988469"/>
                  </a:ext>
                </a:extLst>
              </a:tr>
              <a:tr h="916944">
                <a:tc>
                  <a:txBody>
                    <a:bodyPr/>
                    <a:lstStyle/>
                    <a:p>
                      <a:pPr algn="ctr" fontAlgn="ctr"/>
                      <a:r>
                        <a:rPr lang="en-US" sz="1800" b="0" i="0" u="none" strike="noStrike" dirty="0">
                          <a:solidFill>
                            <a:schemeClr val="tx1"/>
                          </a:solidFill>
                          <a:effectLst/>
                          <a:latin typeface="Aptos Narrow"/>
                        </a:rPr>
                        <a:t>PURSUE:</a:t>
                      </a:r>
                    </a:p>
                  </a:txBody>
                  <a:tcPr marL="7620" marR="7620" marT="7620" marB="0" anchor="ctr"/>
                </a:tc>
                <a:tc gridSpan="2">
                  <a:txBody>
                    <a:bodyPr/>
                    <a:lstStyle/>
                    <a:p>
                      <a:pPr algn="l" fontAlgn="ctr"/>
                      <a:r>
                        <a:rPr lang="en-US" sz="1800" b="0" i="0" u="none" strike="noStrike" kern="1200" dirty="0">
                          <a:solidFill>
                            <a:schemeClr val="tx1"/>
                          </a:solidFill>
                          <a:effectLst/>
                          <a:latin typeface="Aptos Narrow"/>
                          <a:ea typeface="+mn-ea"/>
                          <a:cs typeface="+mn-cs"/>
                        </a:rPr>
                        <a:t>             BIBLE</a:t>
                      </a:r>
                    </a:p>
                  </a:txBody>
                  <a:tcPr marL="7620" marR="7620" marT="7620" marB="0" anchor="ctr"/>
                </a:tc>
                <a:tc hMerge="1">
                  <a:txBody>
                    <a:bodyPr/>
                    <a:lstStyle/>
                    <a:p>
                      <a:endParaRPr lang="en-US"/>
                    </a:p>
                  </a:txBody>
                  <a:tcPr/>
                </a:tc>
                <a:tc gridSpan="2">
                  <a:txBody>
                    <a:bodyPr/>
                    <a:lstStyle/>
                    <a:p>
                      <a:pPr algn="ctr" fontAlgn="ctr"/>
                      <a:endParaRPr lang="en-US" sz="1800" b="0" i="0" u="none" strike="noStrike" dirty="0">
                        <a:solidFill>
                          <a:schemeClr val="tx1"/>
                        </a:solidFill>
                        <a:effectLst/>
                        <a:latin typeface="Aptos Narrow"/>
                      </a:endParaRPr>
                    </a:p>
                  </a:txBody>
                  <a:tcPr marL="7620" marR="7620" marT="7620" marB="0" anchor="ctr"/>
                </a:tc>
                <a:tc hMerge="1">
                  <a:txBody>
                    <a:bodyPr/>
                    <a:lstStyle/>
                    <a:p>
                      <a:endParaRPr lang="en-US"/>
                    </a:p>
                  </a:txBody>
                  <a:tcPr/>
                </a:tc>
                <a:tc gridSpan="2">
                  <a:txBody>
                    <a:bodyPr/>
                    <a:lstStyle/>
                    <a:p>
                      <a:pPr algn="ctr" fontAlgn="ctr"/>
                      <a:endParaRPr lang="en-US" sz="1800" b="0" i="0" u="none" strike="noStrike" dirty="0">
                        <a:solidFill>
                          <a:schemeClr val="tx1"/>
                        </a:solidFill>
                        <a:effectLst/>
                        <a:latin typeface="Aptos Narrow"/>
                      </a:endParaRPr>
                    </a:p>
                  </a:txBody>
                  <a:tcPr marL="7620" marR="7620" marT="7620" marB="0" anchor="ctr"/>
                </a:tc>
                <a:tc hMerge="1">
                  <a:txBody>
                    <a:bodyPr/>
                    <a:lstStyle/>
                    <a:p>
                      <a:endParaRPr lang="en-US"/>
                    </a:p>
                  </a:txBody>
                  <a:tcPr/>
                </a:tc>
                <a:extLst>
                  <a:ext uri="{0D108BD9-81ED-4DB2-BD59-A6C34878D82A}">
                    <a16:rowId xmlns:a16="http://schemas.microsoft.com/office/drawing/2014/main" val="3690887051"/>
                  </a:ext>
                </a:extLst>
              </a:tr>
              <a:tr h="916944">
                <a:tc>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l" fontAlgn="ctr"/>
                      <a:r>
                        <a:rPr lang="en-US" sz="1800" b="0" i="0" u="none" strike="noStrike" kern="1200" dirty="0">
                          <a:solidFill>
                            <a:schemeClr val="tx1"/>
                          </a:solidFill>
                          <a:effectLst/>
                          <a:latin typeface="Aptos Narrow"/>
                          <a:ea typeface="+mn-ea"/>
                          <a:cs typeface="+mn-cs"/>
                        </a:rPr>
                        <a:t>       FUNDAMENTALISTS</a:t>
                      </a:r>
                    </a:p>
                  </a:txBody>
                  <a:tcPr marL="7620" marR="7620" marT="7620" marB="0" anchor="ctr"/>
                </a:tc>
                <a:tc gridSpan="2">
                  <a:txBody>
                    <a:bodyPr/>
                    <a:lstStyle/>
                    <a:p>
                      <a:pPr algn="ctr" fontAlgn="ctr"/>
                      <a:r>
                        <a:rPr lang="en-US" sz="1800" b="0" i="0" u="none" strike="noStrike" kern="1200" dirty="0">
                          <a:solidFill>
                            <a:schemeClr val="tx1"/>
                          </a:solidFill>
                          <a:effectLst/>
                          <a:latin typeface="Aptos Narrow"/>
                          <a:ea typeface="+mn-ea"/>
                          <a:cs typeface="+mn-cs"/>
                        </a:rPr>
                        <a:t>EVANGELICALS</a:t>
                      </a: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gridSpan="2">
                  <a:txBody>
                    <a:bodyPr/>
                    <a:lstStyle/>
                    <a:p>
                      <a:pPr algn="ctr" fontAlgn="ctr"/>
                      <a:endParaRPr lang="en-US" sz="1800" b="0" i="0" u="none" strike="noStrike" kern="1200" dirty="0">
                        <a:solidFill>
                          <a:schemeClr val="tx1"/>
                        </a:solidFill>
                        <a:effectLst/>
                        <a:latin typeface="Aptos Narrow"/>
                        <a:ea typeface="+mn-ea"/>
                        <a:cs typeface="+mn-cs"/>
                      </a:endParaRP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ctr" fontAlgn="ctr"/>
                      <a:endParaRPr lang="en-US" sz="1800" b="0" i="0" u="none" strike="noStrike" kern="1200" dirty="0">
                        <a:solidFill>
                          <a:schemeClr val="tx1"/>
                        </a:solidFill>
                        <a:effectLst/>
                        <a:latin typeface="Aptos Narrow"/>
                        <a:ea typeface="+mn-ea"/>
                        <a:cs typeface="+mn-cs"/>
                      </a:endParaRPr>
                    </a:p>
                  </a:txBody>
                  <a:tcPr marL="7620" marR="7620" marT="7620" marB="0" anchor="ctr"/>
                </a:tc>
                <a:extLst>
                  <a:ext uri="{0D108BD9-81ED-4DB2-BD59-A6C34878D82A}">
                    <a16:rowId xmlns:a16="http://schemas.microsoft.com/office/drawing/2014/main" val="4022806643"/>
                  </a:ext>
                </a:extLst>
              </a:tr>
            </a:tbl>
          </a:graphicData>
        </a:graphic>
      </p:graphicFrame>
      <p:sp>
        <p:nvSpPr>
          <p:cNvPr id="5" name="TextBox 4">
            <a:extLst>
              <a:ext uri="{FF2B5EF4-FFF2-40B4-BE49-F238E27FC236}">
                <a16:creationId xmlns:a16="http://schemas.microsoft.com/office/drawing/2014/main" id="{DC1AC0DD-7A49-2044-95EA-BCC7251C4352}"/>
              </a:ext>
            </a:extLst>
          </p:cNvPr>
          <p:cNvSpPr txBox="1"/>
          <p:nvPr/>
        </p:nvSpPr>
        <p:spPr>
          <a:xfrm>
            <a:off x="2237908" y="1244991"/>
            <a:ext cx="9773583" cy="461665"/>
          </a:xfrm>
          <a:prstGeom prst="rect">
            <a:avLst/>
          </a:prstGeom>
          <a:noFill/>
          <a:ln>
            <a:solidFill>
              <a:schemeClr val="tx1"/>
            </a:solidFill>
          </a:ln>
        </p:spPr>
        <p:txBody>
          <a:bodyPr wrap="square" rtlCol="0">
            <a:spAutoFit/>
          </a:bodyPr>
          <a:lstStyle/>
          <a:p>
            <a:pPr algn="ctr"/>
            <a:r>
              <a:rPr lang="en-US" sz="2400" dirty="0"/>
              <a:t>TRUE BELIEVERS</a:t>
            </a:r>
          </a:p>
        </p:txBody>
      </p:sp>
      <p:sp>
        <p:nvSpPr>
          <p:cNvPr id="6" name="TextBox 5">
            <a:extLst>
              <a:ext uri="{FF2B5EF4-FFF2-40B4-BE49-F238E27FC236}">
                <a16:creationId xmlns:a16="http://schemas.microsoft.com/office/drawing/2014/main" id="{5AC9920E-4423-C228-8894-A3AB7125235E}"/>
              </a:ext>
            </a:extLst>
          </p:cNvPr>
          <p:cNvSpPr txBox="1"/>
          <p:nvPr/>
        </p:nvSpPr>
        <p:spPr>
          <a:xfrm>
            <a:off x="292963" y="1706656"/>
            <a:ext cx="1657120" cy="461665"/>
          </a:xfrm>
          <a:prstGeom prst="rect">
            <a:avLst/>
          </a:prstGeom>
          <a:noFill/>
        </p:spPr>
        <p:txBody>
          <a:bodyPr wrap="none" rtlCol="0">
            <a:spAutoFit/>
          </a:bodyPr>
          <a:lstStyle/>
          <a:p>
            <a:r>
              <a:rPr lang="en-US" sz="2400" dirty="0"/>
              <a:t>APPROACH:</a:t>
            </a:r>
          </a:p>
        </p:txBody>
      </p:sp>
      <p:sp>
        <p:nvSpPr>
          <p:cNvPr id="8" name="TextBox 7">
            <a:extLst>
              <a:ext uri="{FF2B5EF4-FFF2-40B4-BE49-F238E27FC236}">
                <a16:creationId xmlns:a16="http://schemas.microsoft.com/office/drawing/2014/main" id="{567D7F87-5D7D-FCC3-34F9-5770B908D837}"/>
              </a:ext>
            </a:extLst>
          </p:cNvPr>
          <p:cNvSpPr txBox="1"/>
          <p:nvPr/>
        </p:nvSpPr>
        <p:spPr>
          <a:xfrm>
            <a:off x="8077200" y="1727180"/>
            <a:ext cx="3934291" cy="400110"/>
          </a:xfrm>
          <a:prstGeom prst="rect">
            <a:avLst/>
          </a:prstGeom>
          <a:solidFill>
            <a:srgbClr val="FFFF00"/>
          </a:solidFill>
        </p:spPr>
        <p:txBody>
          <a:bodyPr wrap="square" rtlCol="0">
            <a:spAutoFit/>
          </a:bodyPr>
          <a:lstStyle/>
          <a:p>
            <a:pPr algn="ctr"/>
            <a:endParaRPr lang="en-US" sz="2000" dirty="0"/>
          </a:p>
        </p:txBody>
      </p:sp>
      <p:sp>
        <p:nvSpPr>
          <p:cNvPr id="10" name="TextBox 9">
            <a:extLst>
              <a:ext uri="{FF2B5EF4-FFF2-40B4-BE49-F238E27FC236}">
                <a16:creationId xmlns:a16="http://schemas.microsoft.com/office/drawing/2014/main" id="{214C7459-07DA-8768-BEE7-1A2E3200E51F}"/>
              </a:ext>
            </a:extLst>
          </p:cNvPr>
          <p:cNvSpPr txBox="1"/>
          <p:nvPr/>
        </p:nvSpPr>
        <p:spPr>
          <a:xfrm>
            <a:off x="6172199" y="1726734"/>
            <a:ext cx="1905001" cy="461665"/>
          </a:xfrm>
          <a:prstGeom prst="rect">
            <a:avLst/>
          </a:prstGeom>
          <a:solidFill>
            <a:srgbClr val="92D050"/>
          </a:solidFill>
        </p:spPr>
        <p:txBody>
          <a:bodyPr wrap="square" rtlCol="0">
            <a:spAutoFit/>
          </a:bodyPr>
          <a:lstStyle/>
          <a:p>
            <a:endParaRPr lang="en-US" sz="2400" dirty="0"/>
          </a:p>
        </p:txBody>
      </p:sp>
    </p:spTree>
    <p:extLst>
      <p:ext uri="{BB962C8B-B14F-4D97-AF65-F5344CB8AC3E}">
        <p14:creationId xmlns:p14="http://schemas.microsoft.com/office/powerpoint/2010/main" val="39742273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AFB921A-F1C0-1677-96B0-26AF662C3263}"/>
            </a:ext>
          </a:extLst>
        </p:cNvPr>
        <p:cNvGrpSpPr/>
        <p:nvPr/>
      </p:nvGrpSpPr>
      <p:grpSpPr>
        <a:xfrm>
          <a:off x="0" y="0"/>
          <a:ext cx="0" cy="0"/>
          <a:chOff x="0" y="0"/>
          <a:chExt cx="0" cy="0"/>
        </a:xfrm>
      </p:grpSpPr>
      <p:sp>
        <p:nvSpPr>
          <p:cNvPr id="9" name="Rectangle 8">
            <a:extLst>
              <a:ext uri="{FF2B5EF4-FFF2-40B4-BE49-F238E27FC236}">
                <a16:creationId xmlns:a16="http://schemas.microsoft.com/office/drawing/2014/main" id="{1E2127D6-8CC3-E6A0-5A02-0DC1F89337BA}"/>
              </a:ext>
            </a:extLst>
          </p:cNvPr>
          <p:cNvSpPr/>
          <p:nvPr/>
        </p:nvSpPr>
        <p:spPr>
          <a:xfrm>
            <a:off x="2237908" y="1726288"/>
            <a:ext cx="3934291" cy="461664"/>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2400" dirty="0">
                <a:solidFill>
                  <a:schemeClr val="tx1"/>
                </a:solidFill>
              </a:rPr>
              <a:t>          </a:t>
            </a:r>
          </a:p>
        </p:txBody>
      </p:sp>
      <p:sp>
        <p:nvSpPr>
          <p:cNvPr id="2" name="Title 1">
            <a:extLst>
              <a:ext uri="{FF2B5EF4-FFF2-40B4-BE49-F238E27FC236}">
                <a16:creationId xmlns:a16="http://schemas.microsoft.com/office/drawing/2014/main" id="{60C81FDB-B8F3-C350-B95C-AA589F3D5D23}"/>
              </a:ext>
            </a:extLst>
          </p:cNvPr>
          <p:cNvSpPr>
            <a:spLocks noGrp="1"/>
          </p:cNvSpPr>
          <p:nvPr>
            <p:ph type="title"/>
          </p:nvPr>
        </p:nvSpPr>
        <p:spPr>
          <a:xfrm>
            <a:off x="838200" y="180975"/>
            <a:ext cx="10515600" cy="875441"/>
          </a:xfrm>
        </p:spPr>
        <p:txBody>
          <a:bodyPr/>
          <a:lstStyle/>
          <a:p>
            <a:pPr algn="ctr"/>
            <a:r>
              <a:rPr lang="en-US" dirty="0"/>
              <a:t>UTILIZING SPIRITUAL GIFTS IN MINISTRY</a:t>
            </a:r>
          </a:p>
        </p:txBody>
      </p:sp>
      <p:sp>
        <p:nvSpPr>
          <p:cNvPr id="5" name="TextBox 4">
            <a:extLst>
              <a:ext uri="{FF2B5EF4-FFF2-40B4-BE49-F238E27FC236}">
                <a16:creationId xmlns:a16="http://schemas.microsoft.com/office/drawing/2014/main" id="{EE79F8C4-7936-E456-EEA4-5FCE3C6D58D2}"/>
              </a:ext>
            </a:extLst>
          </p:cNvPr>
          <p:cNvSpPr txBox="1"/>
          <p:nvPr/>
        </p:nvSpPr>
        <p:spPr>
          <a:xfrm>
            <a:off x="2237908" y="1244991"/>
            <a:ext cx="9773583" cy="461665"/>
          </a:xfrm>
          <a:prstGeom prst="rect">
            <a:avLst/>
          </a:prstGeom>
          <a:noFill/>
          <a:ln>
            <a:solidFill>
              <a:schemeClr val="tx1"/>
            </a:solidFill>
          </a:ln>
        </p:spPr>
        <p:txBody>
          <a:bodyPr wrap="square" rtlCol="0">
            <a:spAutoFit/>
          </a:bodyPr>
          <a:lstStyle/>
          <a:p>
            <a:pPr algn="ctr"/>
            <a:r>
              <a:rPr lang="en-US" sz="2400" dirty="0"/>
              <a:t>TRUE BELIEVERS</a:t>
            </a:r>
          </a:p>
        </p:txBody>
      </p:sp>
      <p:sp>
        <p:nvSpPr>
          <p:cNvPr id="6" name="TextBox 5">
            <a:extLst>
              <a:ext uri="{FF2B5EF4-FFF2-40B4-BE49-F238E27FC236}">
                <a16:creationId xmlns:a16="http://schemas.microsoft.com/office/drawing/2014/main" id="{0052E592-DB76-1CE5-9E52-434D4181B7E6}"/>
              </a:ext>
            </a:extLst>
          </p:cNvPr>
          <p:cNvSpPr txBox="1"/>
          <p:nvPr/>
        </p:nvSpPr>
        <p:spPr>
          <a:xfrm>
            <a:off x="292963" y="1706656"/>
            <a:ext cx="1657120" cy="461665"/>
          </a:xfrm>
          <a:prstGeom prst="rect">
            <a:avLst/>
          </a:prstGeom>
          <a:noFill/>
        </p:spPr>
        <p:txBody>
          <a:bodyPr wrap="none" rtlCol="0">
            <a:spAutoFit/>
          </a:bodyPr>
          <a:lstStyle/>
          <a:p>
            <a:r>
              <a:rPr lang="en-US" sz="2400" dirty="0"/>
              <a:t>APPROACH:</a:t>
            </a:r>
          </a:p>
        </p:txBody>
      </p:sp>
      <p:sp>
        <p:nvSpPr>
          <p:cNvPr id="8" name="TextBox 7">
            <a:extLst>
              <a:ext uri="{FF2B5EF4-FFF2-40B4-BE49-F238E27FC236}">
                <a16:creationId xmlns:a16="http://schemas.microsoft.com/office/drawing/2014/main" id="{A2AEE91A-E9D6-3DB4-2680-2F4AD997570F}"/>
              </a:ext>
            </a:extLst>
          </p:cNvPr>
          <p:cNvSpPr txBox="1"/>
          <p:nvPr/>
        </p:nvSpPr>
        <p:spPr>
          <a:xfrm>
            <a:off x="8077200" y="1727180"/>
            <a:ext cx="3934291" cy="461665"/>
          </a:xfrm>
          <a:prstGeom prst="rect">
            <a:avLst/>
          </a:prstGeom>
          <a:solidFill>
            <a:srgbClr val="FFFF00"/>
          </a:solidFill>
        </p:spPr>
        <p:txBody>
          <a:bodyPr wrap="square" rtlCol="0">
            <a:spAutoFit/>
          </a:bodyPr>
          <a:lstStyle/>
          <a:p>
            <a:pPr algn="ctr"/>
            <a:r>
              <a:rPr lang="en-US" sz="2400" dirty="0"/>
              <a:t>         EXPERIENTIAL</a:t>
            </a:r>
            <a:endParaRPr lang="en-US" sz="2000" dirty="0"/>
          </a:p>
        </p:txBody>
      </p:sp>
      <p:sp>
        <p:nvSpPr>
          <p:cNvPr id="10" name="TextBox 9">
            <a:extLst>
              <a:ext uri="{FF2B5EF4-FFF2-40B4-BE49-F238E27FC236}">
                <a16:creationId xmlns:a16="http://schemas.microsoft.com/office/drawing/2014/main" id="{23D543A6-AAEC-A0EA-53EC-02272721EB62}"/>
              </a:ext>
            </a:extLst>
          </p:cNvPr>
          <p:cNvSpPr txBox="1"/>
          <p:nvPr/>
        </p:nvSpPr>
        <p:spPr>
          <a:xfrm>
            <a:off x="6172199" y="1726734"/>
            <a:ext cx="1905001" cy="461665"/>
          </a:xfrm>
          <a:prstGeom prst="rect">
            <a:avLst/>
          </a:prstGeom>
          <a:solidFill>
            <a:srgbClr val="92D050"/>
          </a:solidFill>
        </p:spPr>
        <p:txBody>
          <a:bodyPr wrap="square" rtlCol="0">
            <a:spAutoFit/>
          </a:bodyPr>
          <a:lstStyle/>
          <a:p>
            <a:endParaRPr lang="en-US" sz="2400" dirty="0"/>
          </a:p>
        </p:txBody>
      </p:sp>
    </p:spTree>
    <p:extLst>
      <p:ext uri="{BB962C8B-B14F-4D97-AF65-F5344CB8AC3E}">
        <p14:creationId xmlns:p14="http://schemas.microsoft.com/office/powerpoint/2010/main" val="252985586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51B7879-682C-E9A0-BDBF-B10C8FF96297}"/>
            </a:ext>
          </a:extLst>
        </p:cNvPr>
        <p:cNvGrpSpPr/>
        <p:nvPr/>
      </p:nvGrpSpPr>
      <p:grpSpPr>
        <a:xfrm>
          <a:off x="0" y="0"/>
          <a:ext cx="0" cy="0"/>
          <a:chOff x="0" y="0"/>
          <a:chExt cx="0" cy="0"/>
        </a:xfrm>
      </p:grpSpPr>
      <p:sp>
        <p:nvSpPr>
          <p:cNvPr id="9" name="Rectangle 8">
            <a:extLst>
              <a:ext uri="{FF2B5EF4-FFF2-40B4-BE49-F238E27FC236}">
                <a16:creationId xmlns:a16="http://schemas.microsoft.com/office/drawing/2014/main" id="{39F49F04-6BBF-EA6F-B66D-0CD2AD789543}"/>
              </a:ext>
            </a:extLst>
          </p:cNvPr>
          <p:cNvSpPr/>
          <p:nvPr/>
        </p:nvSpPr>
        <p:spPr>
          <a:xfrm>
            <a:off x="2237908" y="1726288"/>
            <a:ext cx="3934291" cy="461664"/>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2400" dirty="0">
                <a:solidFill>
                  <a:schemeClr val="tx1"/>
                </a:solidFill>
              </a:rPr>
              <a:t>        </a:t>
            </a:r>
          </a:p>
        </p:txBody>
      </p:sp>
      <p:sp>
        <p:nvSpPr>
          <p:cNvPr id="2" name="Title 1">
            <a:extLst>
              <a:ext uri="{FF2B5EF4-FFF2-40B4-BE49-F238E27FC236}">
                <a16:creationId xmlns:a16="http://schemas.microsoft.com/office/drawing/2014/main" id="{1335ED05-0210-7778-42A9-D55A09E67C09}"/>
              </a:ext>
            </a:extLst>
          </p:cNvPr>
          <p:cNvSpPr>
            <a:spLocks noGrp="1"/>
          </p:cNvSpPr>
          <p:nvPr>
            <p:ph type="title"/>
          </p:nvPr>
        </p:nvSpPr>
        <p:spPr>
          <a:xfrm>
            <a:off x="838200" y="180975"/>
            <a:ext cx="10515600" cy="875441"/>
          </a:xfrm>
        </p:spPr>
        <p:txBody>
          <a:bodyPr/>
          <a:lstStyle/>
          <a:p>
            <a:pPr algn="ctr"/>
            <a:r>
              <a:rPr lang="en-US" dirty="0"/>
              <a:t>UTILIZING SPIRITUAL GIFTS IN MINISTRY</a:t>
            </a:r>
          </a:p>
        </p:txBody>
      </p:sp>
      <p:graphicFrame>
        <p:nvGraphicFramePr>
          <p:cNvPr id="4" name="Table 4">
            <a:extLst>
              <a:ext uri="{FF2B5EF4-FFF2-40B4-BE49-F238E27FC236}">
                <a16:creationId xmlns:a16="http://schemas.microsoft.com/office/drawing/2014/main" id="{9DA1FE4B-56E8-B0C7-1771-7D9EB1B65EB3}"/>
              </a:ext>
            </a:extLst>
          </p:cNvPr>
          <p:cNvGraphicFramePr>
            <a:graphicFrameLocks noGrp="1"/>
          </p:cNvGraphicFramePr>
          <p:nvPr>
            <p:ph idx="1"/>
            <p:extLst>
              <p:ext uri="{D42A27DB-BD31-4B8C-83A1-F6EECF244321}">
                <p14:modId xmlns:p14="http://schemas.microsoft.com/office/powerpoint/2010/main" val="16172915"/>
              </p:ext>
            </p:extLst>
          </p:nvPr>
        </p:nvGraphicFramePr>
        <p:xfrm>
          <a:off x="292963" y="2970961"/>
          <a:ext cx="11718528" cy="2293936"/>
        </p:xfrm>
        <a:graphic>
          <a:graphicData uri="http://schemas.openxmlformats.org/drawingml/2006/table">
            <a:tbl>
              <a:tblPr firstRow="1" bandRow="1">
                <a:tableStyleId>{5C22544A-7EE6-4342-B048-85BDC9FD1C3A}</a:tableStyleId>
              </a:tblPr>
              <a:tblGrid>
                <a:gridCol w="1953088">
                  <a:extLst>
                    <a:ext uri="{9D8B030D-6E8A-4147-A177-3AD203B41FA5}">
                      <a16:colId xmlns:a16="http://schemas.microsoft.com/office/drawing/2014/main" val="2970902363"/>
                    </a:ext>
                  </a:extLst>
                </a:gridCol>
                <a:gridCol w="2441360">
                  <a:extLst>
                    <a:ext uri="{9D8B030D-6E8A-4147-A177-3AD203B41FA5}">
                      <a16:colId xmlns:a16="http://schemas.microsoft.com/office/drawing/2014/main" val="1287414231"/>
                    </a:ext>
                  </a:extLst>
                </a:gridCol>
                <a:gridCol w="1464816">
                  <a:extLst>
                    <a:ext uri="{9D8B030D-6E8A-4147-A177-3AD203B41FA5}">
                      <a16:colId xmlns:a16="http://schemas.microsoft.com/office/drawing/2014/main" val="3001679335"/>
                    </a:ext>
                  </a:extLst>
                </a:gridCol>
                <a:gridCol w="976544">
                  <a:extLst>
                    <a:ext uri="{9D8B030D-6E8A-4147-A177-3AD203B41FA5}">
                      <a16:colId xmlns:a16="http://schemas.microsoft.com/office/drawing/2014/main" val="2994965344"/>
                    </a:ext>
                  </a:extLst>
                </a:gridCol>
                <a:gridCol w="976544">
                  <a:extLst>
                    <a:ext uri="{9D8B030D-6E8A-4147-A177-3AD203B41FA5}">
                      <a16:colId xmlns:a16="http://schemas.microsoft.com/office/drawing/2014/main" val="2551021173"/>
                    </a:ext>
                  </a:extLst>
                </a:gridCol>
                <a:gridCol w="1464816">
                  <a:extLst>
                    <a:ext uri="{9D8B030D-6E8A-4147-A177-3AD203B41FA5}">
                      <a16:colId xmlns:a16="http://schemas.microsoft.com/office/drawing/2014/main" val="2345255686"/>
                    </a:ext>
                  </a:extLst>
                </a:gridCol>
                <a:gridCol w="2441360">
                  <a:extLst>
                    <a:ext uri="{9D8B030D-6E8A-4147-A177-3AD203B41FA5}">
                      <a16:colId xmlns:a16="http://schemas.microsoft.com/office/drawing/2014/main" val="496534939"/>
                    </a:ext>
                  </a:extLst>
                </a:gridCol>
              </a:tblGrid>
              <a:tr h="460048">
                <a:tc>
                  <a:txBody>
                    <a:bodyPr/>
                    <a:lstStyle/>
                    <a:p>
                      <a:pPr algn="ctr" fontAlgn="b"/>
                      <a:r>
                        <a:rPr lang="en-US" sz="1800" b="1" i="0" u="none" strike="noStrike" dirty="0">
                          <a:solidFill>
                            <a:schemeClr val="tx1"/>
                          </a:solidFill>
                          <a:effectLst/>
                          <a:latin typeface="Aptos Narrow"/>
                        </a:rPr>
                        <a:t>GOAL:</a:t>
                      </a:r>
                    </a:p>
                  </a:txBody>
                  <a:tcPr marL="7620" marR="7620" marT="7620" marB="0" anchor="ctr"/>
                </a:tc>
                <a:tc gridSpan="6">
                  <a:txBody>
                    <a:bodyPr/>
                    <a:lstStyle/>
                    <a:p>
                      <a:pPr algn="just" fontAlgn="b"/>
                      <a:r>
                        <a:rPr lang="en-US" sz="1800" b="1" i="0" u="none" strike="noStrike" dirty="0">
                          <a:solidFill>
                            <a:schemeClr val="tx1"/>
                          </a:solidFill>
                          <a:effectLst/>
                          <a:latin typeface="Aptos Narrow"/>
                        </a:rPr>
                        <a:t>                                                                                                                                                                                   LOVE OF GOD     </a:t>
                      </a: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extLst>
                  <a:ext uri="{0D108BD9-81ED-4DB2-BD59-A6C34878D82A}">
                    <a16:rowId xmlns:a16="http://schemas.microsoft.com/office/drawing/2014/main" val="3579988469"/>
                  </a:ext>
                </a:extLst>
              </a:tr>
              <a:tr h="916944">
                <a:tc>
                  <a:txBody>
                    <a:bodyPr/>
                    <a:lstStyle/>
                    <a:p>
                      <a:pPr algn="ctr" fontAlgn="ctr"/>
                      <a:r>
                        <a:rPr lang="en-US" sz="1800" b="0" i="0" u="none" strike="noStrike" dirty="0">
                          <a:solidFill>
                            <a:schemeClr val="tx1"/>
                          </a:solidFill>
                          <a:effectLst/>
                          <a:latin typeface="Aptos Narrow"/>
                        </a:rPr>
                        <a:t>PURSUE:</a:t>
                      </a:r>
                    </a:p>
                  </a:txBody>
                  <a:tcPr marL="7620" marR="7620" marT="7620" marB="0" anchor="ctr"/>
                </a:tc>
                <a:tc gridSpan="2">
                  <a:txBody>
                    <a:bodyPr/>
                    <a:lstStyle/>
                    <a:p>
                      <a:pPr algn="l" fontAlgn="ctr"/>
                      <a:r>
                        <a:rPr lang="en-US" sz="1800" b="0" i="0" u="none" strike="noStrike" kern="1200" dirty="0">
                          <a:solidFill>
                            <a:schemeClr val="tx1"/>
                          </a:solidFill>
                          <a:effectLst/>
                          <a:latin typeface="Aptos Narrow"/>
                          <a:ea typeface="+mn-ea"/>
                          <a:cs typeface="+mn-cs"/>
                        </a:rPr>
                        <a:t>             </a:t>
                      </a:r>
                    </a:p>
                  </a:txBody>
                  <a:tcPr marL="7620" marR="7620" marT="7620" marB="0" anchor="ctr"/>
                </a:tc>
                <a:tc hMerge="1">
                  <a:txBody>
                    <a:bodyPr/>
                    <a:lstStyle/>
                    <a:p>
                      <a:endParaRPr lang="en-US"/>
                    </a:p>
                  </a:txBody>
                  <a:tcPr/>
                </a:tc>
                <a:tc gridSpan="2">
                  <a:txBody>
                    <a:bodyPr/>
                    <a:lstStyle/>
                    <a:p>
                      <a:pPr algn="ctr" fontAlgn="ctr"/>
                      <a:endParaRPr lang="en-US" sz="1800" b="0" i="0" u="none" strike="noStrike" dirty="0">
                        <a:solidFill>
                          <a:schemeClr val="tx1"/>
                        </a:solidFill>
                        <a:effectLst/>
                        <a:latin typeface="Aptos Narrow"/>
                      </a:endParaRPr>
                    </a:p>
                  </a:txBody>
                  <a:tcPr marL="7620" marR="7620" marT="7620" marB="0" anchor="ctr"/>
                </a:tc>
                <a:tc hMerge="1">
                  <a:txBody>
                    <a:bodyPr/>
                    <a:lstStyle/>
                    <a:p>
                      <a:endParaRPr lang="en-US"/>
                    </a:p>
                  </a:txBody>
                  <a:tcPr/>
                </a:tc>
                <a:tc gridSpan="2">
                  <a:txBody>
                    <a:bodyPr/>
                    <a:lstStyle/>
                    <a:p>
                      <a:pPr algn="ctr" fontAlgn="ctr"/>
                      <a:r>
                        <a:rPr lang="en-US" sz="1800" b="0" i="0" u="none" strike="noStrike" dirty="0">
                          <a:solidFill>
                            <a:schemeClr val="tx1"/>
                          </a:solidFill>
                          <a:effectLst/>
                          <a:latin typeface="Aptos Narrow"/>
                        </a:rPr>
                        <a:t>POWER / PRESENCE OF HOLY SPIRIT</a:t>
                      </a:r>
                    </a:p>
                  </a:txBody>
                  <a:tcPr marL="7620" marR="7620" marT="7620" marB="0" anchor="ctr"/>
                </a:tc>
                <a:tc hMerge="1">
                  <a:txBody>
                    <a:bodyPr/>
                    <a:lstStyle/>
                    <a:p>
                      <a:endParaRPr lang="en-US"/>
                    </a:p>
                  </a:txBody>
                  <a:tcPr/>
                </a:tc>
                <a:extLst>
                  <a:ext uri="{0D108BD9-81ED-4DB2-BD59-A6C34878D82A}">
                    <a16:rowId xmlns:a16="http://schemas.microsoft.com/office/drawing/2014/main" val="3690887051"/>
                  </a:ext>
                </a:extLst>
              </a:tr>
              <a:tr h="916944">
                <a:tc>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l" fontAlgn="ctr"/>
                      <a:endParaRPr lang="en-US" sz="1800" b="0" i="0" u="none" strike="noStrike" kern="1200" dirty="0">
                        <a:solidFill>
                          <a:schemeClr val="tx1"/>
                        </a:solidFill>
                        <a:effectLst/>
                        <a:latin typeface="Aptos Narrow"/>
                        <a:ea typeface="+mn-ea"/>
                        <a:cs typeface="+mn-cs"/>
                      </a:endParaRPr>
                    </a:p>
                  </a:txBody>
                  <a:tcPr marL="7620" marR="7620" marT="7620" marB="0" anchor="ctr"/>
                </a:tc>
                <a:tc gridSpan="2">
                  <a:txBody>
                    <a:bodyPr/>
                    <a:lstStyle/>
                    <a:p>
                      <a:pPr algn="ctr" fontAlgn="ctr"/>
                      <a:endParaRPr lang="en-US" sz="1800" b="0" i="0" u="none" strike="noStrike" kern="1200" dirty="0">
                        <a:solidFill>
                          <a:schemeClr val="tx1"/>
                        </a:solidFill>
                        <a:effectLst/>
                        <a:latin typeface="Aptos Narrow"/>
                        <a:ea typeface="+mn-ea"/>
                        <a:cs typeface="+mn-cs"/>
                      </a:endParaRP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gridSpan="2">
                  <a:txBody>
                    <a:bodyPr/>
                    <a:lstStyle/>
                    <a:p>
                      <a:pPr algn="ctr" fontAlgn="ctr"/>
                      <a:endParaRPr lang="en-US" sz="1800" b="0" i="0" u="none" strike="noStrike" kern="1200" dirty="0">
                        <a:solidFill>
                          <a:schemeClr val="tx1"/>
                        </a:solidFill>
                        <a:effectLst/>
                        <a:latin typeface="Aptos Narrow"/>
                        <a:ea typeface="+mn-ea"/>
                        <a:cs typeface="+mn-cs"/>
                      </a:endParaRP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ctr" fontAlgn="ctr"/>
                      <a:endParaRPr lang="en-US" sz="1800" b="0" i="0" u="none" strike="noStrike" kern="1200" dirty="0">
                        <a:solidFill>
                          <a:schemeClr val="tx1"/>
                        </a:solidFill>
                        <a:effectLst/>
                        <a:latin typeface="Aptos Narrow"/>
                        <a:ea typeface="+mn-ea"/>
                        <a:cs typeface="+mn-cs"/>
                      </a:endParaRPr>
                    </a:p>
                  </a:txBody>
                  <a:tcPr marL="7620" marR="7620" marT="7620" marB="0" anchor="ctr"/>
                </a:tc>
                <a:extLst>
                  <a:ext uri="{0D108BD9-81ED-4DB2-BD59-A6C34878D82A}">
                    <a16:rowId xmlns:a16="http://schemas.microsoft.com/office/drawing/2014/main" val="4022806643"/>
                  </a:ext>
                </a:extLst>
              </a:tr>
            </a:tbl>
          </a:graphicData>
        </a:graphic>
      </p:graphicFrame>
      <p:sp>
        <p:nvSpPr>
          <p:cNvPr id="5" name="TextBox 4">
            <a:extLst>
              <a:ext uri="{FF2B5EF4-FFF2-40B4-BE49-F238E27FC236}">
                <a16:creationId xmlns:a16="http://schemas.microsoft.com/office/drawing/2014/main" id="{B5332C9A-126F-E134-6064-84E1529AFA92}"/>
              </a:ext>
            </a:extLst>
          </p:cNvPr>
          <p:cNvSpPr txBox="1"/>
          <p:nvPr/>
        </p:nvSpPr>
        <p:spPr>
          <a:xfrm>
            <a:off x="2237908" y="1244991"/>
            <a:ext cx="9773583" cy="461665"/>
          </a:xfrm>
          <a:prstGeom prst="rect">
            <a:avLst/>
          </a:prstGeom>
          <a:noFill/>
          <a:ln>
            <a:solidFill>
              <a:schemeClr val="tx1"/>
            </a:solidFill>
          </a:ln>
        </p:spPr>
        <p:txBody>
          <a:bodyPr wrap="square" rtlCol="0">
            <a:spAutoFit/>
          </a:bodyPr>
          <a:lstStyle/>
          <a:p>
            <a:pPr algn="ctr"/>
            <a:r>
              <a:rPr lang="en-US" sz="2400" dirty="0"/>
              <a:t>TRUE BELIEVERS</a:t>
            </a:r>
          </a:p>
        </p:txBody>
      </p:sp>
      <p:sp>
        <p:nvSpPr>
          <p:cNvPr id="6" name="TextBox 5">
            <a:extLst>
              <a:ext uri="{FF2B5EF4-FFF2-40B4-BE49-F238E27FC236}">
                <a16:creationId xmlns:a16="http://schemas.microsoft.com/office/drawing/2014/main" id="{7A7B5AA5-5DB4-3BE4-FC33-D1AB18D04BE8}"/>
              </a:ext>
            </a:extLst>
          </p:cNvPr>
          <p:cNvSpPr txBox="1"/>
          <p:nvPr/>
        </p:nvSpPr>
        <p:spPr>
          <a:xfrm>
            <a:off x="292963" y="1706656"/>
            <a:ext cx="1657120" cy="461665"/>
          </a:xfrm>
          <a:prstGeom prst="rect">
            <a:avLst/>
          </a:prstGeom>
          <a:noFill/>
        </p:spPr>
        <p:txBody>
          <a:bodyPr wrap="none" rtlCol="0">
            <a:spAutoFit/>
          </a:bodyPr>
          <a:lstStyle/>
          <a:p>
            <a:r>
              <a:rPr lang="en-US" sz="2400" dirty="0"/>
              <a:t>APPROACH:</a:t>
            </a:r>
          </a:p>
        </p:txBody>
      </p:sp>
      <p:sp>
        <p:nvSpPr>
          <p:cNvPr id="8" name="TextBox 7">
            <a:extLst>
              <a:ext uri="{FF2B5EF4-FFF2-40B4-BE49-F238E27FC236}">
                <a16:creationId xmlns:a16="http://schemas.microsoft.com/office/drawing/2014/main" id="{F7E3A5B2-4BE2-186C-48FE-08ECA007FC41}"/>
              </a:ext>
            </a:extLst>
          </p:cNvPr>
          <p:cNvSpPr txBox="1"/>
          <p:nvPr/>
        </p:nvSpPr>
        <p:spPr>
          <a:xfrm>
            <a:off x="8077200" y="1727180"/>
            <a:ext cx="3934291" cy="461665"/>
          </a:xfrm>
          <a:prstGeom prst="rect">
            <a:avLst/>
          </a:prstGeom>
          <a:solidFill>
            <a:srgbClr val="FFFF00"/>
          </a:solidFill>
        </p:spPr>
        <p:txBody>
          <a:bodyPr wrap="square" rtlCol="0">
            <a:spAutoFit/>
          </a:bodyPr>
          <a:lstStyle/>
          <a:p>
            <a:pPr algn="ctr"/>
            <a:r>
              <a:rPr lang="en-US" sz="2400" dirty="0"/>
              <a:t>         EXPERIENTIAL</a:t>
            </a:r>
            <a:endParaRPr lang="en-US" sz="2000" dirty="0"/>
          </a:p>
        </p:txBody>
      </p:sp>
      <p:sp>
        <p:nvSpPr>
          <p:cNvPr id="10" name="TextBox 9">
            <a:extLst>
              <a:ext uri="{FF2B5EF4-FFF2-40B4-BE49-F238E27FC236}">
                <a16:creationId xmlns:a16="http://schemas.microsoft.com/office/drawing/2014/main" id="{D2B3A130-A10F-A60D-D94E-F898E46729FB}"/>
              </a:ext>
            </a:extLst>
          </p:cNvPr>
          <p:cNvSpPr txBox="1"/>
          <p:nvPr/>
        </p:nvSpPr>
        <p:spPr>
          <a:xfrm>
            <a:off x="6172199" y="1726734"/>
            <a:ext cx="1905001" cy="461665"/>
          </a:xfrm>
          <a:prstGeom prst="rect">
            <a:avLst/>
          </a:prstGeom>
          <a:solidFill>
            <a:srgbClr val="92D050"/>
          </a:solidFill>
        </p:spPr>
        <p:txBody>
          <a:bodyPr wrap="square" rtlCol="0">
            <a:spAutoFit/>
          </a:bodyPr>
          <a:lstStyle/>
          <a:p>
            <a:endParaRPr lang="en-US" sz="2400" dirty="0"/>
          </a:p>
        </p:txBody>
      </p:sp>
    </p:spTree>
    <p:extLst>
      <p:ext uri="{BB962C8B-B14F-4D97-AF65-F5344CB8AC3E}">
        <p14:creationId xmlns:p14="http://schemas.microsoft.com/office/powerpoint/2010/main" val="4068944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C365D4A-08F8-CE5B-31EE-4D8F8AF45DFB}"/>
            </a:ext>
          </a:extLst>
        </p:cNvPr>
        <p:cNvGrpSpPr/>
        <p:nvPr/>
      </p:nvGrpSpPr>
      <p:grpSpPr>
        <a:xfrm>
          <a:off x="0" y="0"/>
          <a:ext cx="0" cy="0"/>
          <a:chOff x="0" y="0"/>
          <a:chExt cx="0" cy="0"/>
        </a:xfrm>
      </p:grpSpPr>
      <p:sp>
        <p:nvSpPr>
          <p:cNvPr id="9" name="Rectangle 8">
            <a:extLst>
              <a:ext uri="{FF2B5EF4-FFF2-40B4-BE49-F238E27FC236}">
                <a16:creationId xmlns:a16="http://schemas.microsoft.com/office/drawing/2014/main" id="{93AFDFBE-0C4C-88B7-F34C-4AC796492AAC}"/>
              </a:ext>
            </a:extLst>
          </p:cNvPr>
          <p:cNvSpPr/>
          <p:nvPr/>
        </p:nvSpPr>
        <p:spPr>
          <a:xfrm>
            <a:off x="2237908" y="1726288"/>
            <a:ext cx="3934291" cy="461664"/>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2400" dirty="0">
                <a:solidFill>
                  <a:schemeClr val="tx1"/>
                </a:solidFill>
              </a:rPr>
              <a:t>          </a:t>
            </a:r>
          </a:p>
        </p:txBody>
      </p:sp>
      <p:sp>
        <p:nvSpPr>
          <p:cNvPr id="2" name="Title 1">
            <a:extLst>
              <a:ext uri="{FF2B5EF4-FFF2-40B4-BE49-F238E27FC236}">
                <a16:creationId xmlns:a16="http://schemas.microsoft.com/office/drawing/2014/main" id="{96CC6549-E965-AF13-3691-7A4E6B1D9588}"/>
              </a:ext>
            </a:extLst>
          </p:cNvPr>
          <p:cNvSpPr>
            <a:spLocks noGrp="1"/>
          </p:cNvSpPr>
          <p:nvPr>
            <p:ph type="title"/>
          </p:nvPr>
        </p:nvSpPr>
        <p:spPr>
          <a:xfrm>
            <a:off x="838200" y="180975"/>
            <a:ext cx="10515600" cy="875441"/>
          </a:xfrm>
        </p:spPr>
        <p:txBody>
          <a:bodyPr/>
          <a:lstStyle/>
          <a:p>
            <a:pPr algn="ctr"/>
            <a:r>
              <a:rPr lang="en-US" dirty="0"/>
              <a:t>UTILIZING SPIRITUAL GIFTS IN MINISTRY</a:t>
            </a:r>
          </a:p>
        </p:txBody>
      </p:sp>
      <p:graphicFrame>
        <p:nvGraphicFramePr>
          <p:cNvPr id="4" name="Table 4">
            <a:extLst>
              <a:ext uri="{FF2B5EF4-FFF2-40B4-BE49-F238E27FC236}">
                <a16:creationId xmlns:a16="http://schemas.microsoft.com/office/drawing/2014/main" id="{3B9D8DCB-74DE-9E7D-CA1E-83BB35392E1E}"/>
              </a:ext>
            </a:extLst>
          </p:cNvPr>
          <p:cNvGraphicFramePr>
            <a:graphicFrameLocks noGrp="1"/>
          </p:cNvGraphicFramePr>
          <p:nvPr>
            <p:ph idx="1"/>
            <p:extLst>
              <p:ext uri="{D42A27DB-BD31-4B8C-83A1-F6EECF244321}">
                <p14:modId xmlns:p14="http://schemas.microsoft.com/office/powerpoint/2010/main" val="2830698228"/>
              </p:ext>
            </p:extLst>
          </p:nvPr>
        </p:nvGraphicFramePr>
        <p:xfrm>
          <a:off x="292963" y="2970961"/>
          <a:ext cx="11718528" cy="2293936"/>
        </p:xfrm>
        <a:graphic>
          <a:graphicData uri="http://schemas.openxmlformats.org/drawingml/2006/table">
            <a:tbl>
              <a:tblPr firstRow="1" bandRow="1">
                <a:tableStyleId>{5C22544A-7EE6-4342-B048-85BDC9FD1C3A}</a:tableStyleId>
              </a:tblPr>
              <a:tblGrid>
                <a:gridCol w="1953088">
                  <a:extLst>
                    <a:ext uri="{9D8B030D-6E8A-4147-A177-3AD203B41FA5}">
                      <a16:colId xmlns:a16="http://schemas.microsoft.com/office/drawing/2014/main" val="2970902363"/>
                    </a:ext>
                  </a:extLst>
                </a:gridCol>
                <a:gridCol w="2441360">
                  <a:extLst>
                    <a:ext uri="{9D8B030D-6E8A-4147-A177-3AD203B41FA5}">
                      <a16:colId xmlns:a16="http://schemas.microsoft.com/office/drawing/2014/main" val="1287414231"/>
                    </a:ext>
                  </a:extLst>
                </a:gridCol>
                <a:gridCol w="1464816">
                  <a:extLst>
                    <a:ext uri="{9D8B030D-6E8A-4147-A177-3AD203B41FA5}">
                      <a16:colId xmlns:a16="http://schemas.microsoft.com/office/drawing/2014/main" val="3001679335"/>
                    </a:ext>
                  </a:extLst>
                </a:gridCol>
                <a:gridCol w="976544">
                  <a:extLst>
                    <a:ext uri="{9D8B030D-6E8A-4147-A177-3AD203B41FA5}">
                      <a16:colId xmlns:a16="http://schemas.microsoft.com/office/drawing/2014/main" val="2994965344"/>
                    </a:ext>
                  </a:extLst>
                </a:gridCol>
                <a:gridCol w="976544">
                  <a:extLst>
                    <a:ext uri="{9D8B030D-6E8A-4147-A177-3AD203B41FA5}">
                      <a16:colId xmlns:a16="http://schemas.microsoft.com/office/drawing/2014/main" val="2551021173"/>
                    </a:ext>
                  </a:extLst>
                </a:gridCol>
                <a:gridCol w="1464816">
                  <a:extLst>
                    <a:ext uri="{9D8B030D-6E8A-4147-A177-3AD203B41FA5}">
                      <a16:colId xmlns:a16="http://schemas.microsoft.com/office/drawing/2014/main" val="2345255686"/>
                    </a:ext>
                  </a:extLst>
                </a:gridCol>
                <a:gridCol w="2441360">
                  <a:extLst>
                    <a:ext uri="{9D8B030D-6E8A-4147-A177-3AD203B41FA5}">
                      <a16:colId xmlns:a16="http://schemas.microsoft.com/office/drawing/2014/main" val="496534939"/>
                    </a:ext>
                  </a:extLst>
                </a:gridCol>
              </a:tblGrid>
              <a:tr h="460048">
                <a:tc>
                  <a:txBody>
                    <a:bodyPr/>
                    <a:lstStyle/>
                    <a:p>
                      <a:pPr algn="ctr" fontAlgn="b"/>
                      <a:r>
                        <a:rPr lang="en-US" sz="1800" b="1" i="0" u="none" strike="noStrike" dirty="0">
                          <a:solidFill>
                            <a:schemeClr val="tx1"/>
                          </a:solidFill>
                          <a:effectLst/>
                          <a:latin typeface="Aptos Narrow"/>
                        </a:rPr>
                        <a:t>GOAL:</a:t>
                      </a:r>
                    </a:p>
                  </a:txBody>
                  <a:tcPr marL="7620" marR="7620" marT="7620" marB="0" anchor="ctr"/>
                </a:tc>
                <a:tc gridSpan="6">
                  <a:txBody>
                    <a:bodyPr/>
                    <a:lstStyle/>
                    <a:p>
                      <a:pPr algn="ctr" fontAlgn="b"/>
                      <a:r>
                        <a:rPr lang="en-US" sz="1800" b="1" i="0" u="none" strike="noStrike" dirty="0">
                          <a:solidFill>
                            <a:schemeClr val="tx1"/>
                          </a:solidFill>
                          <a:effectLst/>
                          <a:latin typeface="Aptos Narrow"/>
                        </a:rPr>
                        <a:t>                                                                                                                                                         LOVE OF GOD</a:t>
                      </a: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extLst>
                  <a:ext uri="{0D108BD9-81ED-4DB2-BD59-A6C34878D82A}">
                    <a16:rowId xmlns:a16="http://schemas.microsoft.com/office/drawing/2014/main" val="3579988469"/>
                  </a:ext>
                </a:extLst>
              </a:tr>
              <a:tr h="916944">
                <a:tc>
                  <a:txBody>
                    <a:bodyPr/>
                    <a:lstStyle/>
                    <a:p>
                      <a:pPr algn="ctr" fontAlgn="ctr"/>
                      <a:r>
                        <a:rPr lang="en-US" sz="1800" b="0" i="0" u="none" strike="noStrike" dirty="0">
                          <a:solidFill>
                            <a:schemeClr val="tx1"/>
                          </a:solidFill>
                          <a:effectLst/>
                          <a:latin typeface="Aptos Narrow"/>
                        </a:rPr>
                        <a:t>PURSUE:</a:t>
                      </a:r>
                    </a:p>
                  </a:txBody>
                  <a:tcPr marL="7620" marR="7620" marT="7620" marB="0" anchor="ctr"/>
                </a:tc>
                <a:tc gridSpan="2">
                  <a:txBody>
                    <a:bodyPr/>
                    <a:lstStyle/>
                    <a:p>
                      <a:pPr algn="l" fontAlgn="ctr"/>
                      <a:endParaRPr lang="en-US" sz="1800" b="0" i="0" u="none" strike="noStrike" kern="1200" dirty="0">
                        <a:solidFill>
                          <a:schemeClr val="tx1"/>
                        </a:solidFill>
                        <a:effectLst/>
                        <a:latin typeface="Aptos Narrow"/>
                        <a:ea typeface="+mn-ea"/>
                        <a:cs typeface="+mn-cs"/>
                      </a:endParaRPr>
                    </a:p>
                  </a:txBody>
                  <a:tcPr marL="7620" marR="7620" marT="7620" marB="0" anchor="ctr"/>
                </a:tc>
                <a:tc hMerge="1">
                  <a:txBody>
                    <a:bodyPr/>
                    <a:lstStyle/>
                    <a:p>
                      <a:endParaRPr lang="en-US"/>
                    </a:p>
                  </a:txBody>
                  <a:tcPr/>
                </a:tc>
                <a:tc gridSpan="2">
                  <a:txBody>
                    <a:bodyPr/>
                    <a:lstStyle/>
                    <a:p>
                      <a:pPr algn="ctr" fontAlgn="ctr"/>
                      <a:endParaRPr lang="en-US" sz="1800" b="0" i="0" u="none" strike="noStrike" dirty="0">
                        <a:solidFill>
                          <a:schemeClr val="tx1"/>
                        </a:solidFill>
                        <a:effectLst/>
                        <a:latin typeface="Aptos Narrow"/>
                      </a:endParaRPr>
                    </a:p>
                  </a:txBody>
                  <a:tcPr marL="7620" marR="7620" marT="7620" marB="0" anchor="ctr"/>
                </a:tc>
                <a:tc hMerge="1">
                  <a:txBody>
                    <a:bodyPr/>
                    <a:lstStyle/>
                    <a:p>
                      <a:endParaRPr lang="en-US"/>
                    </a:p>
                  </a:txBody>
                  <a:tcPr/>
                </a:tc>
                <a:tc gridSpan="2">
                  <a:txBody>
                    <a:bodyPr/>
                    <a:lstStyle/>
                    <a:p>
                      <a:pPr algn="ctr" fontAlgn="ctr"/>
                      <a:r>
                        <a:rPr lang="en-US" sz="1800" b="0" i="0" u="none" strike="noStrike" dirty="0">
                          <a:solidFill>
                            <a:schemeClr val="tx1"/>
                          </a:solidFill>
                          <a:effectLst/>
                          <a:latin typeface="Aptos Narrow"/>
                        </a:rPr>
                        <a:t>POWER / PRESENCE OF HOLY SPIRIT</a:t>
                      </a:r>
                    </a:p>
                  </a:txBody>
                  <a:tcPr marL="7620" marR="7620" marT="7620" marB="0" anchor="ctr"/>
                </a:tc>
                <a:tc hMerge="1">
                  <a:txBody>
                    <a:bodyPr/>
                    <a:lstStyle/>
                    <a:p>
                      <a:endParaRPr lang="en-US"/>
                    </a:p>
                  </a:txBody>
                  <a:tcPr/>
                </a:tc>
                <a:extLst>
                  <a:ext uri="{0D108BD9-81ED-4DB2-BD59-A6C34878D82A}">
                    <a16:rowId xmlns:a16="http://schemas.microsoft.com/office/drawing/2014/main" val="3690887051"/>
                  </a:ext>
                </a:extLst>
              </a:tr>
              <a:tr h="916944">
                <a:tc>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l" fontAlgn="ctr"/>
                      <a:r>
                        <a:rPr lang="en-US" sz="1800" b="0" i="0" u="none" strike="noStrike" kern="1200" dirty="0">
                          <a:solidFill>
                            <a:schemeClr val="tx1"/>
                          </a:solidFill>
                          <a:effectLst/>
                          <a:latin typeface="Aptos Narrow"/>
                          <a:ea typeface="+mn-ea"/>
                          <a:cs typeface="+mn-cs"/>
                        </a:rPr>
                        <a:t>             </a:t>
                      </a:r>
                    </a:p>
                  </a:txBody>
                  <a:tcPr marL="7620" marR="7620" marT="7620" marB="0" anchor="ctr"/>
                </a:tc>
                <a:tc gridSpan="2">
                  <a:txBody>
                    <a:bodyPr/>
                    <a:lstStyle/>
                    <a:p>
                      <a:pPr algn="ctr" fontAlgn="ctr"/>
                      <a:endParaRPr lang="en-US" sz="1800" b="0" i="0" u="none" strike="noStrike" kern="1200" dirty="0">
                        <a:solidFill>
                          <a:schemeClr val="tx1"/>
                        </a:solidFill>
                        <a:effectLst/>
                        <a:latin typeface="Aptos Narrow"/>
                        <a:ea typeface="+mn-ea"/>
                        <a:cs typeface="+mn-cs"/>
                      </a:endParaRP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gridSpan="2">
                  <a:txBody>
                    <a:bodyPr/>
                    <a:lstStyle/>
                    <a:p>
                      <a:pPr algn="ctr" fontAlgn="ctr"/>
                      <a:r>
                        <a:rPr lang="en-US" sz="1800" b="0" i="0" u="none" strike="noStrike" kern="1200" dirty="0">
                          <a:solidFill>
                            <a:schemeClr val="tx1"/>
                          </a:solidFill>
                          <a:effectLst/>
                          <a:latin typeface="Aptos Narrow"/>
                          <a:ea typeface="+mn-ea"/>
                          <a:cs typeface="+mn-cs"/>
                        </a:rPr>
                        <a:t>CHARISMATICS</a:t>
                      </a: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ctr" fontAlgn="ctr"/>
                      <a:r>
                        <a:rPr lang="en-US" sz="1800" b="0" i="0" u="none" strike="noStrike" kern="1200" dirty="0">
                          <a:solidFill>
                            <a:schemeClr val="tx1"/>
                          </a:solidFill>
                          <a:effectLst/>
                          <a:latin typeface="Aptos Narrow"/>
                          <a:ea typeface="+mn-ea"/>
                          <a:cs typeface="+mn-cs"/>
                        </a:rPr>
                        <a:t>PENTECOSTALS</a:t>
                      </a:r>
                    </a:p>
                  </a:txBody>
                  <a:tcPr marL="7620" marR="7620" marT="7620" marB="0" anchor="ctr"/>
                </a:tc>
                <a:extLst>
                  <a:ext uri="{0D108BD9-81ED-4DB2-BD59-A6C34878D82A}">
                    <a16:rowId xmlns:a16="http://schemas.microsoft.com/office/drawing/2014/main" val="4022806643"/>
                  </a:ext>
                </a:extLst>
              </a:tr>
            </a:tbl>
          </a:graphicData>
        </a:graphic>
      </p:graphicFrame>
      <p:sp>
        <p:nvSpPr>
          <p:cNvPr id="5" name="TextBox 4">
            <a:extLst>
              <a:ext uri="{FF2B5EF4-FFF2-40B4-BE49-F238E27FC236}">
                <a16:creationId xmlns:a16="http://schemas.microsoft.com/office/drawing/2014/main" id="{A574CD72-7F5E-C3AD-26D2-16E0A15F306A}"/>
              </a:ext>
            </a:extLst>
          </p:cNvPr>
          <p:cNvSpPr txBox="1"/>
          <p:nvPr/>
        </p:nvSpPr>
        <p:spPr>
          <a:xfrm>
            <a:off x="2237908" y="1244991"/>
            <a:ext cx="9773583" cy="461665"/>
          </a:xfrm>
          <a:prstGeom prst="rect">
            <a:avLst/>
          </a:prstGeom>
          <a:noFill/>
          <a:ln>
            <a:solidFill>
              <a:schemeClr val="tx1"/>
            </a:solidFill>
          </a:ln>
        </p:spPr>
        <p:txBody>
          <a:bodyPr wrap="square" rtlCol="0">
            <a:spAutoFit/>
          </a:bodyPr>
          <a:lstStyle/>
          <a:p>
            <a:pPr algn="ctr"/>
            <a:r>
              <a:rPr lang="en-US" sz="2400" dirty="0"/>
              <a:t>TRUE BELIEVERS</a:t>
            </a:r>
          </a:p>
        </p:txBody>
      </p:sp>
      <p:sp>
        <p:nvSpPr>
          <p:cNvPr id="6" name="TextBox 5">
            <a:extLst>
              <a:ext uri="{FF2B5EF4-FFF2-40B4-BE49-F238E27FC236}">
                <a16:creationId xmlns:a16="http://schemas.microsoft.com/office/drawing/2014/main" id="{27289B96-9977-D02B-1194-3DAC490158ED}"/>
              </a:ext>
            </a:extLst>
          </p:cNvPr>
          <p:cNvSpPr txBox="1"/>
          <p:nvPr/>
        </p:nvSpPr>
        <p:spPr>
          <a:xfrm>
            <a:off x="292963" y="1706656"/>
            <a:ext cx="1657120" cy="461665"/>
          </a:xfrm>
          <a:prstGeom prst="rect">
            <a:avLst/>
          </a:prstGeom>
          <a:noFill/>
        </p:spPr>
        <p:txBody>
          <a:bodyPr wrap="none" rtlCol="0">
            <a:spAutoFit/>
          </a:bodyPr>
          <a:lstStyle/>
          <a:p>
            <a:r>
              <a:rPr lang="en-US" sz="2400" dirty="0"/>
              <a:t>APPROACH:</a:t>
            </a:r>
          </a:p>
        </p:txBody>
      </p:sp>
      <p:sp>
        <p:nvSpPr>
          <p:cNvPr id="8" name="TextBox 7">
            <a:extLst>
              <a:ext uri="{FF2B5EF4-FFF2-40B4-BE49-F238E27FC236}">
                <a16:creationId xmlns:a16="http://schemas.microsoft.com/office/drawing/2014/main" id="{405531B3-3032-58AC-11A9-E7B5C5D6342E}"/>
              </a:ext>
            </a:extLst>
          </p:cNvPr>
          <p:cNvSpPr txBox="1"/>
          <p:nvPr/>
        </p:nvSpPr>
        <p:spPr>
          <a:xfrm>
            <a:off x="8077200" y="1727180"/>
            <a:ext cx="3934291" cy="461665"/>
          </a:xfrm>
          <a:prstGeom prst="rect">
            <a:avLst/>
          </a:prstGeom>
          <a:solidFill>
            <a:srgbClr val="FFFF00"/>
          </a:solidFill>
        </p:spPr>
        <p:txBody>
          <a:bodyPr wrap="square" rtlCol="0">
            <a:spAutoFit/>
          </a:bodyPr>
          <a:lstStyle/>
          <a:p>
            <a:pPr algn="ctr"/>
            <a:r>
              <a:rPr lang="en-US" sz="2400" dirty="0"/>
              <a:t>         EXPERIENTIAL</a:t>
            </a:r>
            <a:endParaRPr lang="en-US" sz="2000" dirty="0"/>
          </a:p>
        </p:txBody>
      </p:sp>
      <p:sp>
        <p:nvSpPr>
          <p:cNvPr id="10" name="TextBox 9">
            <a:extLst>
              <a:ext uri="{FF2B5EF4-FFF2-40B4-BE49-F238E27FC236}">
                <a16:creationId xmlns:a16="http://schemas.microsoft.com/office/drawing/2014/main" id="{74388D68-4F33-C15C-F8ED-932FF67B706E}"/>
              </a:ext>
            </a:extLst>
          </p:cNvPr>
          <p:cNvSpPr txBox="1"/>
          <p:nvPr/>
        </p:nvSpPr>
        <p:spPr>
          <a:xfrm>
            <a:off x="6172199" y="1726734"/>
            <a:ext cx="1905001" cy="461665"/>
          </a:xfrm>
          <a:prstGeom prst="rect">
            <a:avLst/>
          </a:prstGeom>
          <a:solidFill>
            <a:srgbClr val="92D050"/>
          </a:solidFill>
        </p:spPr>
        <p:txBody>
          <a:bodyPr wrap="square" rtlCol="0">
            <a:spAutoFit/>
          </a:bodyPr>
          <a:lstStyle/>
          <a:p>
            <a:endParaRPr lang="en-US" sz="2400" dirty="0"/>
          </a:p>
        </p:txBody>
      </p:sp>
    </p:spTree>
    <p:extLst>
      <p:ext uri="{BB962C8B-B14F-4D97-AF65-F5344CB8AC3E}">
        <p14:creationId xmlns:p14="http://schemas.microsoft.com/office/powerpoint/2010/main" val="15610776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A6A6D69-A688-9246-8D42-941C74F8BD6F}"/>
            </a:ext>
          </a:extLst>
        </p:cNvPr>
        <p:cNvGrpSpPr/>
        <p:nvPr/>
      </p:nvGrpSpPr>
      <p:grpSpPr>
        <a:xfrm>
          <a:off x="0" y="0"/>
          <a:ext cx="0" cy="0"/>
          <a:chOff x="0" y="0"/>
          <a:chExt cx="0" cy="0"/>
        </a:xfrm>
      </p:grpSpPr>
      <p:sp>
        <p:nvSpPr>
          <p:cNvPr id="9" name="Rectangle 8">
            <a:extLst>
              <a:ext uri="{FF2B5EF4-FFF2-40B4-BE49-F238E27FC236}">
                <a16:creationId xmlns:a16="http://schemas.microsoft.com/office/drawing/2014/main" id="{05CA37C8-AC87-6397-EECD-288A936AAC2E}"/>
              </a:ext>
            </a:extLst>
          </p:cNvPr>
          <p:cNvSpPr/>
          <p:nvPr/>
        </p:nvSpPr>
        <p:spPr>
          <a:xfrm>
            <a:off x="2237908" y="1726288"/>
            <a:ext cx="3934291" cy="461664"/>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sz="2400" dirty="0">
                <a:solidFill>
                  <a:schemeClr val="tx1"/>
                </a:solidFill>
              </a:rPr>
              <a:t>          LOGOS</a:t>
            </a:r>
          </a:p>
        </p:txBody>
      </p:sp>
      <p:sp>
        <p:nvSpPr>
          <p:cNvPr id="2" name="Title 1">
            <a:extLst>
              <a:ext uri="{FF2B5EF4-FFF2-40B4-BE49-F238E27FC236}">
                <a16:creationId xmlns:a16="http://schemas.microsoft.com/office/drawing/2014/main" id="{45D73E88-065C-4351-9670-0AA87511859D}"/>
              </a:ext>
            </a:extLst>
          </p:cNvPr>
          <p:cNvSpPr>
            <a:spLocks noGrp="1"/>
          </p:cNvSpPr>
          <p:nvPr>
            <p:ph type="title"/>
          </p:nvPr>
        </p:nvSpPr>
        <p:spPr>
          <a:xfrm>
            <a:off x="838200" y="180975"/>
            <a:ext cx="10515600" cy="875441"/>
          </a:xfrm>
        </p:spPr>
        <p:txBody>
          <a:bodyPr/>
          <a:lstStyle/>
          <a:p>
            <a:pPr algn="ctr"/>
            <a:r>
              <a:rPr lang="en-US" dirty="0"/>
              <a:t>UTILIZING SPIRITUAL GIFTS IN MINISTRY</a:t>
            </a:r>
          </a:p>
        </p:txBody>
      </p:sp>
      <p:graphicFrame>
        <p:nvGraphicFramePr>
          <p:cNvPr id="4" name="Table 4">
            <a:extLst>
              <a:ext uri="{FF2B5EF4-FFF2-40B4-BE49-F238E27FC236}">
                <a16:creationId xmlns:a16="http://schemas.microsoft.com/office/drawing/2014/main" id="{BBA34A08-F97E-05D2-92B2-72E7AB947269}"/>
              </a:ext>
            </a:extLst>
          </p:cNvPr>
          <p:cNvGraphicFramePr>
            <a:graphicFrameLocks noGrp="1"/>
          </p:cNvGraphicFramePr>
          <p:nvPr>
            <p:ph idx="1"/>
            <p:extLst>
              <p:ext uri="{D42A27DB-BD31-4B8C-83A1-F6EECF244321}">
                <p14:modId xmlns:p14="http://schemas.microsoft.com/office/powerpoint/2010/main" val="1232929410"/>
              </p:ext>
            </p:extLst>
          </p:nvPr>
        </p:nvGraphicFramePr>
        <p:xfrm>
          <a:off x="292963" y="2970961"/>
          <a:ext cx="11718528" cy="2293936"/>
        </p:xfrm>
        <a:graphic>
          <a:graphicData uri="http://schemas.openxmlformats.org/drawingml/2006/table">
            <a:tbl>
              <a:tblPr firstRow="1" bandRow="1">
                <a:tableStyleId>{5C22544A-7EE6-4342-B048-85BDC9FD1C3A}</a:tableStyleId>
              </a:tblPr>
              <a:tblGrid>
                <a:gridCol w="1953088">
                  <a:extLst>
                    <a:ext uri="{9D8B030D-6E8A-4147-A177-3AD203B41FA5}">
                      <a16:colId xmlns:a16="http://schemas.microsoft.com/office/drawing/2014/main" val="2970902363"/>
                    </a:ext>
                  </a:extLst>
                </a:gridCol>
                <a:gridCol w="2441360">
                  <a:extLst>
                    <a:ext uri="{9D8B030D-6E8A-4147-A177-3AD203B41FA5}">
                      <a16:colId xmlns:a16="http://schemas.microsoft.com/office/drawing/2014/main" val="1287414231"/>
                    </a:ext>
                  </a:extLst>
                </a:gridCol>
                <a:gridCol w="1464816">
                  <a:extLst>
                    <a:ext uri="{9D8B030D-6E8A-4147-A177-3AD203B41FA5}">
                      <a16:colId xmlns:a16="http://schemas.microsoft.com/office/drawing/2014/main" val="3001679335"/>
                    </a:ext>
                  </a:extLst>
                </a:gridCol>
                <a:gridCol w="976544">
                  <a:extLst>
                    <a:ext uri="{9D8B030D-6E8A-4147-A177-3AD203B41FA5}">
                      <a16:colId xmlns:a16="http://schemas.microsoft.com/office/drawing/2014/main" val="2994965344"/>
                    </a:ext>
                  </a:extLst>
                </a:gridCol>
                <a:gridCol w="976544">
                  <a:extLst>
                    <a:ext uri="{9D8B030D-6E8A-4147-A177-3AD203B41FA5}">
                      <a16:colId xmlns:a16="http://schemas.microsoft.com/office/drawing/2014/main" val="2551021173"/>
                    </a:ext>
                  </a:extLst>
                </a:gridCol>
                <a:gridCol w="1464816">
                  <a:extLst>
                    <a:ext uri="{9D8B030D-6E8A-4147-A177-3AD203B41FA5}">
                      <a16:colId xmlns:a16="http://schemas.microsoft.com/office/drawing/2014/main" val="2345255686"/>
                    </a:ext>
                  </a:extLst>
                </a:gridCol>
                <a:gridCol w="2441360">
                  <a:extLst>
                    <a:ext uri="{9D8B030D-6E8A-4147-A177-3AD203B41FA5}">
                      <a16:colId xmlns:a16="http://schemas.microsoft.com/office/drawing/2014/main" val="496534939"/>
                    </a:ext>
                  </a:extLst>
                </a:gridCol>
              </a:tblGrid>
              <a:tr h="460048">
                <a:tc>
                  <a:txBody>
                    <a:bodyPr/>
                    <a:lstStyle/>
                    <a:p>
                      <a:pPr algn="ctr" fontAlgn="b"/>
                      <a:r>
                        <a:rPr lang="en-US" sz="1800" b="1" i="0" u="none" strike="noStrike" dirty="0">
                          <a:solidFill>
                            <a:schemeClr val="tx1"/>
                          </a:solidFill>
                          <a:effectLst/>
                          <a:latin typeface="Aptos Narrow"/>
                        </a:rPr>
                        <a:t>GOAL:</a:t>
                      </a:r>
                    </a:p>
                  </a:txBody>
                  <a:tcPr marL="7620" marR="7620" marT="7620" marB="0" anchor="ctr"/>
                </a:tc>
                <a:tc gridSpan="6">
                  <a:txBody>
                    <a:bodyPr/>
                    <a:lstStyle/>
                    <a:p>
                      <a:pPr algn="ctr" fontAlgn="b"/>
                      <a:r>
                        <a:rPr lang="en-US" sz="1800" b="1" i="0" u="none" strike="noStrike" dirty="0">
                          <a:solidFill>
                            <a:schemeClr val="tx1"/>
                          </a:solidFill>
                          <a:effectLst/>
                          <a:latin typeface="Aptos Narrow"/>
                        </a:rPr>
                        <a:t>TRUTH OF GOD                                                                                                                                      LOVE OF GOD</a:t>
                      </a: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tc hMerge="1">
                  <a:txBody>
                    <a:bodyPr/>
                    <a:lstStyle/>
                    <a:p>
                      <a:pPr algn="ctr" fontAlgn="b"/>
                      <a:endParaRPr lang="en-US" sz="1800" b="1" i="0" u="none" strike="noStrike" dirty="0">
                        <a:solidFill>
                          <a:schemeClr val="tx1"/>
                        </a:solidFill>
                        <a:effectLst/>
                        <a:latin typeface="Aptos Narrow"/>
                      </a:endParaRPr>
                    </a:p>
                  </a:txBody>
                  <a:tcPr marL="7620" marR="7620" marT="7620" marB="0" anchor="ctr">
                    <a:gradFill flip="none" rotWithShape="1">
                      <a:gsLst>
                        <a:gs pos="0">
                          <a:srgbClr val="FFFF00"/>
                        </a:gs>
                        <a:gs pos="50000">
                          <a:schemeClr val="accent6">
                            <a:lumMod val="60000"/>
                            <a:lumOff val="40000"/>
                          </a:schemeClr>
                        </a:gs>
                        <a:gs pos="100000">
                          <a:schemeClr val="accent5"/>
                        </a:gs>
                      </a:gsLst>
                      <a:lin ang="10800000" scaled="1"/>
                      <a:tileRect/>
                    </a:gradFill>
                  </a:tcPr>
                </a:tc>
                <a:tc hMerge="1">
                  <a:txBody>
                    <a:bodyPr/>
                    <a:lstStyle/>
                    <a:p>
                      <a:endParaRPr lang="en-US"/>
                    </a:p>
                  </a:txBody>
                  <a:tcPr/>
                </a:tc>
                <a:extLst>
                  <a:ext uri="{0D108BD9-81ED-4DB2-BD59-A6C34878D82A}">
                    <a16:rowId xmlns:a16="http://schemas.microsoft.com/office/drawing/2014/main" val="3579988469"/>
                  </a:ext>
                </a:extLst>
              </a:tr>
              <a:tr h="916944">
                <a:tc>
                  <a:txBody>
                    <a:bodyPr/>
                    <a:lstStyle/>
                    <a:p>
                      <a:pPr algn="ctr" fontAlgn="ctr"/>
                      <a:r>
                        <a:rPr lang="en-US" sz="1800" b="0" i="0" u="none" strike="noStrike" dirty="0">
                          <a:solidFill>
                            <a:schemeClr val="tx1"/>
                          </a:solidFill>
                          <a:effectLst/>
                          <a:latin typeface="Aptos Narrow"/>
                        </a:rPr>
                        <a:t>PURSUE:</a:t>
                      </a:r>
                    </a:p>
                  </a:txBody>
                  <a:tcPr marL="7620" marR="7620" marT="7620" marB="0" anchor="ctr"/>
                </a:tc>
                <a:tc gridSpan="2">
                  <a:txBody>
                    <a:bodyPr/>
                    <a:lstStyle/>
                    <a:p>
                      <a:pPr algn="l" fontAlgn="ctr"/>
                      <a:r>
                        <a:rPr lang="en-US" sz="1800" b="0" i="0" u="none" strike="noStrike" kern="1200" dirty="0">
                          <a:solidFill>
                            <a:schemeClr val="tx1"/>
                          </a:solidFill>
                          <a:effectLst/>
                          <a:latin typeface="Aptos Narrow"/>
                          <a:ea typeface="+mn-ea"/>
                          <a:cs typeface="+mn-cs"/>
                        </a:rPr>
                        <a:t>             BIBLE</a:t>
                      </a:r>
                    </a:p>
                  </a:txBody>
                  <a:tcPr marL="7620" marR="7620" marT="7620" marB="0" anchor="ctr"/>
                </a:tc>
                <a:tc hMerge="1">
                  <a:txBody>
                    <a:bodyPr/>
                    <a:lstStyle/>
                    <a:p>
                      <a:endParaRPr lang="en-US"/>
                    </a:p>
                  </a:txBody>
                  <a:tcPr/>
                </a:tc>
                <a:tc gridSpan="2">
                  <a:txBody>
                    <a:bodyPr/>
                    <a:lstStyle/>
                    <a:p>
                      <a:pPr algn="ctr" fontAlgn="ctr"/>
                      <a:endParaRPr lang="en-US" sz="1800" b="0" i="0" u="none" strike="noStrike" dirty="0">
                        <a:solidFill>
                          <a:schemeClr val="tx1"/>
                        </a:solidFill>
                        <a:effectLst/>
                        <a:latin typeface="Aptos Narrow"/>
                      </a:endParaRPr>
                    </a:p>
                  </a:txBody>
                  <a:tcPr marL="7620" marR="7620" marT="7620" marB="0" anchor="ctr"/>
                </a:tc>
                <a:tc hMerge="1">
                  <a:txBody>
                    <a:bodyPr/>
                    <a:lstStyle/>
                    <a:p>
                      <a:endParaRPr lang="en-US"/>
                    </a:p>
                  </a:txBody>
                  <a:tcPr/>
                </a:tc>
                <a:tc gridSpan="2">
                  <a:txBody>
                    <a:bodyPr/>
                    <a:lstStyle/>
                    <a:p>
                      <a:pPr algn="ctr" fontAlgn="ctr"/>
                      <a:r>
                        <a:rPr lang="en-US" sz="1800" b="0" i="0" u="none" strike="noStrike" dirty="0">
                          <a:solidFill>
                            <a:schemeClr val="tx1"/>
                          </a:solidFill>
                          <a:effectLst/>
                          <a:latin typeface="Aptos Narrow"/>
                        </a:rPr>
                        <a:t>POWER / PRESENCE OF HOLY SPIRIT</a:t>
                      </a:r>
                    </a:p>
                  </a:txBody>
                  <a:tcPr marL="7620" marR="7620" marT="7620" marB="0" anchor="ctr"/>
                </a:tc>
                <a:tc hMerge="1">
                  <a:txBody>
                    <a:bodyPr/>
                    <a:lstStyle/>
                    <a:p>
                      <a:endParaRPr lang="en-US"/>
                    </a:p>
                  </a:txBody>
                  <a:tcPr/>
                </a:tc>
                <a:extLst>
                  <a:ext uri="{0D108BD9-81ED-4DB2-BD59-A6C34878D82A}">
                    <a16:rowId xmlns:a16="http://schemas.microsoft.com/office/drawing/2014/main" val="3690887051"/>
                  </a:ext>
                </a:extLst>
              </a:tr>
              <a:tr h="916944">
                <a:tc>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ctr" fontAlgn="ctr"/>
                      <a:r>
                        <a:rPr lang="en-US" sz="1800" b="0" i="0" u="none" strike="noStrike" kern="1200" dirty="0">
                          <a:solidFill>
                            <a:schemeClr val="tx1"/>
                          </a:solidFill>
                          <a:effectLst/>
                          <a:latin typeface="Aptos Narrow"/>
                          <a:ea typeface="+mn-ea"/>
                          <a:cs typeface="+mn-cs"/>
                        </a:rPr>
                        <a:t>FUNDAMENTALISTS</a:t>
                      </a:r>
                    </a:p>
                    <a:p>
                      <a:pPr algn="ctr" fontAlgn="ctr"/>
                      <a:r>
                        <a:rPr lang="en-US" sz="1800" b="0" i="0" u="none" strike="noStrike" kern="1200" dirty="0">
                          <a:solidFill>
                            <a:schemeClr val="tx1"/>
                          </a:solidFill>
                          <a:effectLst/>
                          <a:latin typeface="Aptos Narrow"/>
                          <a:ea typeface="+mn-ea"/>
                          <a:cs typeface="+mn-cs"/>
                        </a:rPr>
                        <a:t>1</a:t>
                      </a:r>
                    </a:p>
                  </a:txBody>
                  <a:tcPr marL="7620" marR="7620" marT="7620" marB="0" anchor="ctr"/>
                </a:tc>
                <a:tc gridSpan="2">
                  <a:txBody>
                    <a:bodyPr/>
                    <a:lstStyle/>
                    <a:p>
                      <a:pPr algn="ctr" fontAlgn="ctr"/>
                      <a:r>
                        <a:rPr lang="en-US" sz="1800" b="0" i="0" u="none" strike="noStrike" kern="1200" dirty="0">
                          <a:solidFill>
                            <a:schemeClr val="tx1"/>
                          </a:solidFill>
                          <a:effectLst/>
                          <a:latin typeface="Aptos Narrow"/>
                          <a:ea typeface="+mn-ea"/>
                          <a:cs typeface="+mn-cs"/>
                        </a:rPr>
                        <a:t>EVANGELICALS</a:t>
                      </a:r>
                    </a:p>
                    <a:p>
                      <a:pPr algn="ctr" fontAlgn="ctr"/>
                      <a:r>
                        <a:rPr lang="en-US" sz="1800" b="0" i="0" u="none" strike="noStrike" kern="1200" dirty="0">
                          <a:solidFill>
                            <a:schemeClr val="tx1"/>
                          </a:solidFill>
                          <a:effectLst/>
                          <a:latin typeface="Aptos Narrow"/>
                          <a:ea typeface="+mn-ea"/>
                          <a:cs typeface="+mn-cs"/>
                        </a:rPr>
                        <a:t>2</a:t>
                      </a: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gridSpan="2">
                  <a:txBody>
                    <a:bodyPr/>
                    <a:lstStyle/>
                    <a:p>
                      <a:pPr algn="ctr" fontAlgn="ctr"/>
                      <a:r>
                        <a:rPr lang="en-US" sz="1800" b="0" i="0" u="none" strike="noStrike" kern="1200" dirty="0">
                          <a:solidFill>
                            <a:schemeClr val="tx1"/>
                          </a:solidFill>
                          <a:effectLst/>
                          <a:latin typeface="Aptos Narrow"/>
                          <a:ea typeface="+mn-ea"/>
                          <a:cs typeface="+mn-cs"/>
                        </a:rPr>
                        <a:t>CHARISMATICS</a:t>
                      </a:r>
                    </a:p>
                    <a:p>
                      <a:pPr algn="ctr" fontAlgn="ctr"/>
                      <a:r>
                        <a:rPr lang="en-US" sz="1800" b="0" i="0" u="none" strike="noStrike" kern="1200" dirty="0">
                          <a:solidFill>
                            <a:schemeClr val="tx1"/>
                          </a:solidFill>
                          <a:effectLst/>
                          <a:latin typeface="Aptos Narrow"/>
                          <a:ea typeface="+mn-ea"/>
                          <a:cs typeface="+mn-cs"/>
                        </a:rPr>
                        <a:t>3</a:t>
                      </a:r>
                    </a:p>
                  </a:txBody>
                  <a:tcPr marL="7620" marR="7620" marT="7620" marB="0" anchor="ctr"/>
                </a:tc>
                <a:tc hMerge="1">
                  <a:txBody>
                    <a:bodyPr/>
                    <a:lstStyle/>
                    <a:p>
                      <a:pPr algn="ctr" fontAlgn="ctr"/>
                      <a:endParaRPr lang="en-US" sz="1800" b="0" i="0" u="none" strike="noStrike" dirty="0">
                        <a:solidFill>
                          <a:schemeClr val="tx1"/>
                        </a:solidFill>
                        <a:effectLst/>
                        <a:latin typeface="Aptos Narrow"/>
                      </a:endParaRPr>
                    </a:p>
                  </a:txBody>
                  <a:tcPr marL="7620" marR="7620" marT="7620" marB="0" anchor="ctr"/>
                </a:tc>
                <a:tc>
                  <a:txBody>
                    <a:bodyPr/>
                    <a:lstStyle/>
                    <a:p>
                      <a:pPr algn="ctr" fontAlgn="ctr"/>
                      <a:r>
                        <a:rPr lang="en-US" sz="1800" b="0" i="0" u="none" strike="noStrike" kern="1200" dirty="0">
                          <a:solidFill>
                            <a:schemeClr val="tx1"/>
                          </a:solidFill>
                          <a:effectLst/>
                          <a:latin typeface="Aptos Narrow"/>
                          <a:ea typeface="+mn-ea"/>
                          <a:cs typeface="+mn-cs"/>
                        </a:rPr>
                        <a:t>PENTECOSTALS</a:t>
                      </a:r>
                    </a:p>
                    <a:p>
                      <a:pPr algn="ctr" fontAlgn="ctr"/>
                      <a:r>
                        <a:rPr lang="en-US" sz="1800" b="0" i="0" u="none" strike="noStrike" kern="1200" dirty="0">
                          <a:solidFill>
                            <a:schemeClr val="tx1"/>
                          </a:solidFill>
                          <a:effectLst/>
                          <a:latin typeface="Aptos Narrow"/>
                          <a:ea typeface="+mn-ea"/>
                          <a:cs typeface="+mn-cs"/>
                        </a:rPr>
                        <a:t>4</a:t>
                      </a:r>
                    </a:p>
                  </a:txBody>
                  <a:tcPr marL="7620" marR="7620" marT="7620" marB="0" anchor="ctr"/>
                </a:tc>
                <a:extLst>
                  <a:ext uri="{0D108BD9-81ED-4DB2-BD59-A6C34878D82A}">
                    <a16:rowId xmlns:a16="http://schemas.microsoft.com/office/drawing/2014/main" val="4022806643"/>
                  </a:ext>
                </a:extLst>
              </a:tr>
            </a:tbl>
          </a:graphicData>
        </a:graphic>
      </p:graphicFrame>
      <p:sp>
        <p:nvSpPr>
          <p:cNvPr id="5" name="TextBox 4">
            <a:extLst>
              <a:ext uri="{FF2B5EF4-FFF2-40B4-BE49-F238E27FC236}">
                <a16:creationId xmlns:a16="http://schemas.microsoft.com/office/drawing/2014/main" id="{D760E37A-4504-4BFD-B69B-474EAB522DEA}"/>
              </a:ext>
            </a:extLst>
          </p:cNvPr>
          <p:cNvSpPr txBox="1"/>
          <p:nvPr/>
        </p:nvSpPr>
        <p:spPr>
          <a:xfrm>
            <a:off x="2237908" y="1244991"/>
            <a:ext cx="9773583" cy="461665"/>
          </a:xfrm>
          <a:prstGeom prst="rect">
            <a:avLst/>
          </a:prstGeom>
          <a:noFill/>
          <a:ln>
            <a:solidFill>
              <a:schemeClr val="tx1"/>
            </a:solidFill>
          </a:ln>
        </p:spPr>
        <p:txBody>
          <a:bodyPr wrap="square" rtlCol="0">
            <a:spAutoFit/>
          </a:bodyPr>
          <a:lstStyle/>
          <a:p>
            <a:pPr algn="ctr"/>
            <a:r>
              <a:rPr lang="en-US" sz="2400" dirty="0"/>
              <a:t>TRUE BELIEVERS</a:t>
            </a:r>
          </a:p>
        </p:txBody>
      </p:sp>
      <p:sp>
        <p:nvSpPr>
          <p:cNvPr id="6" name="TextBox 5">
            <a:extLst>
              <a:ext uri="{FF2B5EF4-FFF2-40B4-BE49-F238E27FC236}">
                <a16:creationId xmlns:a16="http://schemas.microsoft.com/office/drawing/2014/main" id="{52319FBB-3215-7A0B-653C-E6F6B712ADBA}"/>
              </a:ext>
            </a:extLst>
          </p:cNvPr>
          <p:cNvSpPr txBox="1"/>
          <p:nvPr/>
        </p:nvSpPr>
        <p:spPr>
          <a:xfrm>
            <a:off x="292963" y="1706656"/>
            <a:ext cx="1657120" cy="461665"/>
          </a:xfrm>
          <a:prstGeom prst="rect">
            <a:avLst/>
          </a:prstGeom>
          <a:noFill/>
        </p:spPr>
        <p:txBody>
          <a:bodyPr wrap="none" rtlCol="0">
            <a:spAutoFit/>
          </a:bodyPr>
          <a:lstStyle/>
          <a:p>
            <a:r>
              <a:rPr lang="en-US" sz="2400" dirty="0"/>
              <a:t>APPROACH:</a:t>
            </a:r>
          </a:p>
        </p:txBody>
      </p:sp>
      <p:sp>
        <p:nvSpPr>
          <p:cNvPr id="8" name="TextBox 7">
            <a:extLst>
              <a:ext uri="{FF2B5EF4-FFF2-40B4-BE49-F238E27FC236}">
                <a16:creationId xmlns:a16="http://schemas.microsoft.com/office/drawing/2014/main" id="{9A8F6E60-E21C-F967-1FD7-60B771D2A152}"/>
              </a:ext>
            </a:extLst>
          </p:cNvPr>
          <p:cNvSpPr txBox="1"/>
          <p:nvPr/>
        </p:nvSpPr>
        <p:spPr>
          <a:xfrm>
            <a:off x="8077200" y="1727180"/>
            <a:ext cx="3934291" cy="461665"/>
          </a:xfrm>
          <a:prstGeom prst="rect">
            <a:avLst/>
          </a:prstGeom>
          <a:solidFill>
            <a:srgbClr val="FFFF00"/>
          </a:solidFill>
        </p:spPr>
        <p:txBody>
          <a:bodyPr wrap="square" rtlCol="0">
            <a:spAutoFit/>
          </a:bodyPr>
          <a:lstStyle/>
          <a:p>
            <a:pPr algn="ctr"/>
            <a:r>
              <a:rPr lang="en-US" sz="2400" dirty="0"/>
              <a:t>         EXPERIENTIAL</a:t>
            </a:r>
            <a:endParaRPr lang="en-US" sz="2000" dirty="0"/>
          </a:p>
        </p:txBody>
      </p:sp>
      <p:sp>
        <p:nvSpPr>
          <p:cNvPr id="10" name="TextBox 9">
            <a:extLst>
              <a:ext uri="{FF2B5EF4-FFF2-40B4-BE49-F238E27FC236}">
                <a16:creationId xmlns:a16="http://schemas.microsoft.com/office/drawing/2014/main" id="{9D8EB247-D202-6075-061A-F89A973E1197}"/>
              </a:ext>
            </a:extLst>
          </p:cNvPr>
          <p:cNvSpPr txBox="1"/>
          <p:nvPr/>
        </p:nvSpPr>
        <p:spPr>
          <a:xfrm>
            <a:off x="6172199" y="1726734"/>
            <a:ext cx="1905001" cy="461665"/>
          </a:xfrm>
          <a:prstGeom prst="rect">
            <a:avLst/>
          </a:prstGeom>
          <a:solidFill>
            <a:srgbClr val="92D050"/>
          </a:solidFill>
        </p:spPr>
        <p:txBody>
          <a:bodyPr wrap="square" rtlCol="0">
            <a:spAutoFit/>
          </a:bodyPr>
          <a:lstStyle/>
          <a:p>
            <a:endParaRPr lang="en-US" sz="2400" dirty="0"/>
          </a:p>
        </p:txBody>
      </p:sp>
    </p:spTree>
    <p:extLst>
      <p:ext uri="{BB962C8B-B14F-4D97-AF65-F5344CB8AC3E}">
        <p14:creationId xmlns:p14="http://schemas.microsoft.com/office/powerpoint/2010/main" val="176978418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34F3357D-0011-47CC-87C9-DA613AF70EDC}"/>
              </a:ext>
            </a:extLst>
          </p:cNvPr>
          <p:cNvSpPr/>
          <p:nvPr/>
        </p:nvSpPr>
        <p:spPr>
          <a:xfrm>
            <a:off x="2237908" y="1076048"/>
            <a:ext cx="3934291" cy="470608"/>
          </a:xfrm>
          <a:prstGeom prst="rect">
            <a:avLst/>
          </a:prstGeom>
          <a:solidFill>
            <a:schemeClr val="accent5">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400" dirty="0">
                <a:solidFill>
                  <a:schemeClr val="tx1"/>
                </a:solidFill>
              </a:rPr>
              <a:t>LOGOS</a:t>
            </a:r>
          </a:p>
        </p:txBody>
      </p:sp>
      <p:sp>
        <p:nvSpPr>
          <p:cNvPr id="2" name="Title 1">
            <a:extLst>
              <a:ext uri="{FF2B5EF4-FFF2-40B4-BE49-F238E27FC236}">
                <a16:creationId xmlns:a16="http://schemas.microsoft.com/office/drawing/2014/main" id="{C0C67DAA-38E2-437D-AB8E-C74CD6FFB89B}"/>
              </a:ext>
            </a:extLst>
          </p:cNvPr>
          <p:cNvSpPr>
            <a:spLocks noGrp="1"/>
          </p:cNvSpPr>
          <p:nvPr>
            <p:ph type="title"/>
          </p:nvPr>
        </p:nvSpPr>
        <p:spPr>
          <a:xfrm>
            <a:off x="838200" y="-176415"/>
            <a:ext cx="10515600" cy="1232831"/>
          </a:xfrm>
        </p:spPr>
        <p:txBody>
          <a:bodyPr/>
          <a:lstStyle/>
          <a:p>
            <a:pPr algn="ctr"/>
            <a:r>
              <a:rPr lang="en-US" dirty="0"/>
              <a:t>UTILIZING SPIRITUAL GIFTS IN MINISTRY</a:t>
            </a:r>
          </a:p>
        </p:txBody>
      </p:sp>
      <p:graphicFrame>
        <p:nvGraphicFramePr>
          <p:cNvPr id="4" name="Table 4">
            <a:extLst>
              <a:ext uri="{FF2B5EF4-FFF2-40B4-BE49-F238E27FC236}">
                <a16:creationId xmlns:a16="http://schemas.microsoft.com/office/drawing/2014/main" id="{10EEA7FB-4054-4BDE-8704-7C547AE6EC87}"/>
              </a:ext>
            </a:extLst>
          </p:cNvPr>
          <p:cNvGraphicFramePr>
            <a:graphicFrameLocks noGrp="1"/>
          </p:cNvGraphicFramePr>
          <p:nvPr>
            <p:ph idx="1"/>
            <p:extLst>
              <p:ext uri="{D42A27DB-BD31-4B8C-83A1-F6EECF244321}">
                <p14:modId xmlns:p14="http://schemas.microsoft.com/office/powerpoint/2010/main" val="591929786"/>
              </p:ext>
            </p:extLst>
          </p:nvPr>
        </p:nvGraphicFramePr>
        <p:xfrm>
          <a:off x="292963" y="1518081"/>
          <a:ext cx="11718528" cy="5202318"/>
        </p:xfrm>
        <a:graphic>
          <a:graphicData uri="http://schemas.openxmlformats.org/drawingml/2006/table">
            <a:tbl>
              <a:tblPr firstRow="1" bandRow="1">
                <a:tableStyleId>{5C22544A-7EE6-4342-B048-85BDC9FD1C3A}</a:tableStyleId>
              </a:tblPr>
              <a:tblGrid>
                <a:gridCol w="1953088">
                  <a:extLst>
                    <a:ext uri="{9D8B030D-6E8A-4147-A177-3AD203B41FA5}">
                      <a16:colId xmlns:a16="http://schemas.microsoft.com/office/drawing/2014/main" val="2970902363"/>
                    </a:ext>
                  </a:extLst>
                </a:gridCol>
                <a:gridCol w="1953088">
                  <a:extLst>
                    <a:ext uri="{9D8B030D-6E8A-4147-A177-3AD203B41FA5}">
                      <a16:colId xmlns:a16="http://schemas.microsoft.com/office/drawing/2014/main" val="1287414231"/>
                    </a:ext>
                  </a:extLst>
                </a:gridCol>
                <a:gridCol w="1953088">
                  <a:extLst>
                    <a:ext uri="{9D8B030D-6E8A-4147-A177-3AD203B41FA5}">
                      <a16:colId xmlns:a16="http://schemas.microsoft.com/office/drawing/2014/main" val="1655602896"/>
                    </a:ext>
                  </a:extLst>
                </a:gridCol>
                <a:gridCol w="1953088">
                  <a:extLst>
                    <a:ext uri="{9D8B030D-6E8A-4147-A177-3AD203B41FA5}">
                      <a16:colId xmlns:a16="http://schemas.microsoft.com/office/drawing/2014/main" val="2994965344"/>
                    </a:ext>
                  </a:extLst>
                </a:gridCol>
                <a:gridCol w="1953088">
                  <a:extLst>
                    <a:ext uri="{9D8B030D-6E8A-4147-A177-3AD203B41FA5}">
                      <a16:colId xmlns:a16="http://schemas.microsoft.com/office/drawing/2014/main" val="2345255686"/>
                    </a:ext>
                  </a:extLst>
                </a:gridCol>
                <a:gridCol w="1953088">
                  <a:extLst>
                    <a:ext uri="{9D8B030D-6E8A-4147-A177-3AD203B41FA5}">
                      <a16:colId xmlns:a16="http://schemas.microsoft.com/office/drawing/2014/main" val="1210177574"/>
                    </a:ext>
                  </a:extLst>
                </a:gridCol>
              </a:tblGrid>
              <a:tr h="460048">
                <a:tc>
                  <a:txBody>
                    <a:bodyPr/>
                    <a:lstStyle/>
                    <a:p>
                      <a:pPr algn="ctr" fontAlgn="b"/>
                      <a:r>
                        <a:rPr lang="en-US" sz="1800" b="1" i="0" u="sng" strike="noStrike" dirty="0">
                          <a:solidFill>
                            <a:schemeClr val="bg1"/>
                          </a:solidFill>
                          <a:effectLst/>
                          <a:latin typeface="Aptos Narrow"/>
                        </a:rPr>
                        <a:t>GIFT NAME:</a:t>
                      </a:r>
                    </a:p>
                  </a:txBody>
                  <a:tcPr marL="7620" marR="7620" marT="7620" marB="0" anchor="ctr"/>
                </a:tc>
                <a:tc>
                  <a:txBody>
                    <a:bodyPr/>
                    <a:lstStyle/>
                    <a:p>
                      <a:pPr algn="ctr" fontAlgn="b"/>
                      <a:r>
                        <a:rPr lang="en-US" sz="1800" b="1" i="0" u="sng" strike="noStrike" dirty="0">
                          <a:solidFill>
                            <a:schemeClr val="bg1"/>
                          </a:solidFill>
                          <a:effectLst/>
                          <a:latin typeface="Aptos Narrow"/>
                        </a:rPr>
                        <a:t>WISDOM</a:t>
                      </a:r>
                    </a:p>
                  </a:txBody>
                  <a:tcPr marL="7620" marR="7620" marT="7620" marB="0" anchor="ctr"/>
                </a:tc>
                <a:tc>
                  <a:txBody>
                    <a:bodyPr/>
                    <a:lstStyle/>
                    <a:p>
                      <a:pPr algn="ctr" fontAlgn="b"/>
                      <a:r>
                        <a:rPr lang="en-US" sz="1800" b="1" i="0" u="sng" strike="noStrike" dirty="0">
                          <a:solidFill>
                            <a:schemeClr val="bg1"/>
                          </a:solidFill>
                          <a:effectLst/>
                          <a:latin typeface="Aptos Narrow"/>
                        </a:rPr>
                        <a:t>KNOWLEDGE</a:t>
                      </a:r>
                    </a:p>
                  </a:txBody>
                  <a:tcPr marL="7620" marR="7620" marT="7620" marB="0" anchor="ctr"/>
                </a:tc>
                <a:tc>
                  <a:txBody>
                    <a:bodyPr/>
                    <a:lstStyle/>
                    <a:p>
                      <a:pPr algn="ctr" fontAlgn="b"/>
                      <a:r>
                        <a:rPr lang="en-US" sz="1800" b="1" i="0" u="sng" strike="noStrike" dirty="0">
                          <a:solidFill>
                            <a:schemeClr val="bg1"/>
                          </a:solidFill>
                          <a:effectLst/>
                          <a:latin typeface="Aptos Narrow"/>
                        </a:rPr>
                        <a:t>FAITH</a:t>
                      </a:r>
                    </a:p>
                  </a:txBody>
                  <a:tcPr marL="7620" marR="7620" marT="7620" marB="0" anchor="ctr"/>
                </a:tc>
                <a:tc>
                  <a:txBody>
                    <a:bodyPr/>
                    <a:lstStyle/>
                    <a:p>
                      <a:pPr algn="ctr" fontAlgn="b"/>
                      <a:r>
                        <a:rPr lang="en-US" sz="1800" b="1" i="0" u="sng" strike="noStrike" dirty="0">
                          <a:solidFill>
                            <a:schemeClr val="bg1"/>
                          </a:solidFill>
                          <a:effectLst/>
                          <a:latin typeface="Aptos Narrow"/>
                        </a:rPr>
                        <a:t>MERCY</a:t>
                      </a:r>
                    </a:p>
                  </a:txBody>
                  <a:tcPr marL="7620" marR="7620" marT="7620" marB="0" anchor="ctr"/>
                </a:tc>
                <a:tc>
                  <a:txBody>
                    <a:bodyPr/>
                    <a:lstStyle/>
                    <a:p>
                      <a:pPr algn="ctr" fontAlgn="b"/>
                      <a:r>
                        <a:rPr lang="en-US" sz="1800" b="1" i="0" u="sng" strike="noStrike" dirty="0">
                          <a:solidFill>
                            <a:schemeClr val="bg1"/>
                          </a:solidFill>
                          <a:effectLst/>
                          <a:latin typeface="Aptos Narrow"/>
                        </a:rPr>
                        <a:t>DISCERNMENT</a:t>
                      </a:r>
                    </a:p>
                  </a:txBody>
                  <a:tcPr marL="7620" marR="7620" marT="7620" marB="0" anchor="ctr"/>
                </a:tc>
                <a:extLst>
                  <a:ext uri="{0D108BD9-81ED-4DB2-BD59-A6C34878D82A}">
                    <a16:rowId xmlns:a16="http://schemas.microsoft.com/office/drawing/2014/main" val="3579988469"/>
                  </a:ext>
                </a:extLst>
              </a:tr>
              <a:tr h="916944">
                <a:tc>
                  <a:txBody>
                    <a:bodyPr/>
                    <a:lstStyle/>
                    <a:p>
                      <a:pPr algn="ctr" fontAlgn="ctr"/>
                      <a:r>
                        <a:rPr lang="en-US" sz="1800" b="0" i="0" u="none" strike="noStrike" dirty="0">
                          <a:solidFill>
                            <a:srgbClr val="000000"/>
                          </a:solidFill>
                          <a:effectLst/>
                          <a:latin typeface="Aptos Narrow"/>
                        </a:rPr>
                        <a:t>Definition</a:t>
                      </a:r>
                    </a:p>
                  </a:txBody>
                  <a:tcPr marL="7620" marR="7620" marT="7620" marB="0" anchor="ctr"/>
                </a:tc>
                <a:tc>
                  <a:txBody>
                    <a:bodyPr/>
                    <a:lstStyle/>
                    <a:p>
                      <a:pPr algn="ctr" fontAlgn="ctr"/>
                      <a:r>
                        <a:rPr lang="en-US" sz="1800" b="0" i="0" u="none" strike="noStrike" kern="1200" dirty="0">
                          <a:solidFill>
                            <a:schemeClr val="bg2"/>
                          </a:solidFill>
                          <a:effectLst/>
                          <a:latin typeface="Aptos Narrow"/>
                          <a:ea typeface="+mn-ea"/>
                          <a:cs typeface="+mn-cs"/>
                        </a:rPr>
                        <a:t>Wise Decision-making </a:t>
                      </a:r>
                    </a:p>
                  </a:txBody>
                  <a:tcPr marL="7620" marR="7620" marT="7620" marB="0" anchor="ctr"/>
                </a:tc>
                <a:tc>
                  <a:txBody>
                    <a:bodyPr/>
                    <a:lstStyle/>
                    <a:p>
                      <a:pPr algn="ctr" fontAlgn="ctr"/>
                      <a:r>
                        <a:rPr lang="en-US" sz="1800" b="0" i="0" u="none" strike="noStrike" dirty="0">
                          <a:solidFill>
                            <a:schemeClr val="bg2"/>
                          </a:solidFill>
                          <a:effectLst/>
                          <a:latin typeface="Aptos Narrow"/>
                        </a:rPr>
                        <a:t>Knowledge / Information</a:t>
                      </a:r>
                    </a:p>
                  </a:txBody>
                  <a:tcPr marL="7620" marR="7620" marT="7620" marB="0" anchor="ctr"/>
                </a:tc>
                <a:tc>
                  <a:txBody>
                    <a:bodyPr/>
                    <a:lstStyle/>
                    <a:p>
                      <a:pPr algn="ctr" fontAlgn="ctr"/>
                      <a:r>
                        <a:rPr lang="en-US" sz="1800" b="0" i="0" u="none" strike="noStrike" dirty="0">
                          <a:solidFill>
                            <a:schemeClr val="bg2"/>
                          </a:solidFill>
                          <a:effectLst/>
                          <a:latin typeface="Aptos Narrow"/>
                        </a:rPr>
                        <a:t>Strong conviction of   who God is / what He can do</a:t>
                      </a:r>
                    </a:p>
                  </a:txBody>
                  <a:tcPr marL="7620" marR="7620" marT="7620" marB="0" anchor="ctr"/>
                </a:tc>
                <a:tc>
                  <a:txBody>
                    <a:bodyPr/>
                    <a:lstStyle/>
                    <a:p>
                      <a:pPr algn="ctr" fontAlgn="ctr"/>
                      <a:r>
                        <a:rPr lang="en-US" sz="1800" b="0" i="0" u="none" strike="noStrike">
                          <a:solidFill>
                            <a:schemeClr val="bg2"/>
                          </a:solidFill>
                          <a:effectLst/>
                          <a:latin typeface="Aptos Narrow"/>
                        </a:rPr>
                        <a:t>Compassion</a:t>
                      </a:r>
                    </a:p>
                  </a:txBody>
                  <a:tcPr marL="7620" marR="7620" marT="7620" marB="0" anchor="ctr"/>
                </a:tc>
                <a:tc>
                  <a:txBody>
                    <a:bodyPr/>
                    <a:lstStyle/>
                    <a:p>
                      <a:pPr algn="ctr" fontAlgn="ctr"/>
                      <a:r>
                        <a:rPr lang="en-US" sz="1800" b="0" i="0" u="none" strike="noStrike" dirty="0">
                          <a:solidFill>
                            <a:schemeClr val="bg2"/>
                          </a:solidFill>
                          <a:effectLst/>
                          <a:latin typeface="Aptos Narrow"/>
                        </a:rPr>
                        <a:t>Sense spirits:</a:t>
                      </a:r>
                    </a:p>
                    <a:p>
                      <a:pPr algn="ctr" fontAlgn="ctr"/>
                      <a:r>
                        <a:rPr lang="en-US" sz="1800" b="0" i="0" u="none" strike="noStrike" dirty="0">
                          <a:solidFill>
                            <a:schemeClr val="bg2"/>
                          </a:solidFill>
                          <a:effectLst/>
                          <a:latin typeface="Aptos Narrow"/>
                        </a:rPr>
                        <a:t>angels, demons,          Holy Spirit, human</a:t>
                      </a:r>
                    </a:p>
                  </a:txBody>
                  <a:tcPr marL="7620" marR="7620" marT="7620" marB="0" anchor="ctr"/>
                </a:tc>
                <a:extLst>
                  <a:ext uri="{0D108BD9-81ED-4DB2-BD59-A6C34878D82A}">
                    <a16:rowId xmlns:a16="http://schemas.microsoft.com/office/drawing/2014/main" val="3690887051"/>
                  </a:ext>
                </a:extLst>
              </a:tr>
              <a:tr h="614446">
                <a:tc>
                  <a:txBody>
                    <a:bodyPr/>
                    <a:lstStyle/>
                    <a:p>
                      <a:pPr algn="ctr" fontAlgn="ctr"/>
                      <a:r>
                        <a:rPr lang="en-US" sz="1800" b="0" i="0" u="none" strike="noStrike">
                          <a:solidFill>
                            <a:srgbClr val="000000"/>
                          </a:solidFill>
                          <a:effectLst/>
                          <a:latin typeface="Aptos Narrow"/>
                        </a:rPr>
                        <a:t>Mode of Communication</a:t>
                      </a:r>
                    </a:p>
                  </a:txBody>
                  <a:tcPr marL="7620" marR="7620" marT="7620" marB="0" anchor="ctr"/>
                </a:tc>
                <a:tc>
                  <a:txBody>
                    <a:bodyPr/>
                    <a:lstStyle/>
                    <a:p>
                      <a:pPr marL="0" algn="ctr" defTabSz="914400" rtl="0" eaLnBrk="1" fontAlgn="ctr" latinLnBrk="0" hangingPunct="1"/>
                      <a:r>
                        <a:rPr lang="en-US" sz="1800" b="0" i="0" u="none" strike="noStrike" kern="1200" dirty="0">
                          <a:solidFill>
                            <a:schemeClr val="bg2"/>
                          </a:solidFill>
                          <a:effectLst/>
                          <a:latin typeface="Aptos Narrow"/>
                          <a:ea typeface="+mn-ea"/>
                          <a:cs typeface="+mn-cs"/>
                        </a:rPr>
                        <a:t>Words</a:t>
                      </a:r>
                    </a:p>
                  </a:txBody>
                  <a:tcPr marL="7620" marR="7620" marT="7620" marB="0" anchor="ctr"/>
                </a:tc>
                <a:tc>
                  <a:txBody>
                    <a:bodyPr/>
                    <a:lstStyle/>
                    <a:p>
                      <a:pPr algn="ctr" fontAlgn="ctr"/>
                      <a:r>
                        <a:rPr lang="en-US" sz="1800" b="0" i="0" u="none" strike="noStrike" dirty="0">
                          <a:solidFill>
                            <a:schemeClr val="bg2"/>
                          </a:solidFill>
                          <a:effectLst/>
                          <a:latin typeface="Aptos Narrow"/>
                        </a:rPr>
                        <a:t>Understanding Info, Download of Info</a:t>
                      </a:r>
                    </a:p>
                  </a:txBody>
                  <a:tcPr marL="7620" marR="7620" marT="7620" marB="0" anchor="ctr"/>
                </a:tc>
                <a:tc>
                  <a:txBody>
                    <a:bodyPr/>
                    <a:lstStyle/>
                    <a:p>
                      <a:pPr algn="ctr" fontAlgn="ctr"/>
                      <a:r>
                        <a:rPr lang="en-US" sz="1800" b="0" i="0" u="none" strike="noStrike" dirty="0">
                          <a:solidFill>
                            <a:schemeClr val="bg2"/>
                          </a:solidFill>
                          <a:effectLst/>
                          <a:latin typeface="Aptos Narrow"/>
                        </a:rPr>
                        <a:t>Visual</a:t>
                      </a:r>
                    </a:p>
                  </a:txBody>
                  <a:tcPr marL="7620" marR="7620" marT="7620" marB="0" anchor="ctr"/>
                </a:tc>
                <a:tc>
                  <a:txBody>
                    <a:bodyPr/>
                    <a:lstStyle/>
                    <a:p>
                      <a:pPr algn="ctr" fontAlgn="ctr"/>
                      <a:r>
                        <a:rPr lang="en-US" sz="1800" b="0" i="0" u="none" strike="noStrike">
                          <a:solidFill>
                            <a:schemeClr val="bg2"/>
                          </a:solidFill>
                          <a:effectLst/>
                          <a:latin typeface="Aptos Narrow"/>
                        </a:rPr>
                        <a:t>Emotions</a:t>
                      </a:r>
                    </a:p>
                  </a:txBody>
                  <a:tcPr marL="7620" marR="7620" marT="7620" marB="0" anchor="ctr"/>
                </a:tc>
                <a:tc>
                  <a:txBody>
                    <a:bodyPr/>
                    <a:lstStyle/>
                    <a:p>
                      <a:pPr algn="ctr" fontAlgn="ctr"/>
                      <a:r>
                        <a:rPr lang="en-US" sz="1800" b="0" i="0" u="none" strike="noStrike" dirty="0">
                          <a:solidFill>
                            <a:schemeClr val="bg2"/>
                          </a:solidFill>
                          <a:effectLst/>
                          <a:latin typeface="Aptos Narrow"/>
                        </a:rPr>
                        <a:t>Sensory</a:t>
                      </a:r>
                    </a:p>
                  </a:txBody>
                  <a:tcPr marL="7620" marR="7620" marT="7620" marB="0" anchor="ctr"/>
                </a:tc>
                <a:extLst>
                  <a:ext uri="{0D108BD9-81ED-4DB2-BD59-A6C34878D82A}">
                    <a16:rowId xmlns:a16="http://schemas.microsoft.com/office/drawing/2014/main" val="19458981"/>
                  </a:ext>
                </a:extLst>
              </a:tr>
              <a:tr h="460048">
                <a:tc>
                  <a:txBody>
                    <a:bodyPr/>
                    <a:lstStyle/>
                    <a:p>
                      <a:pPr algn="ctr" fontAlgn="ctr"/>
                      <a:r>
                        <a:rPr lang="en-US" sz="1800" b="0" i="0" u="none" strike="noStrike" dirty="0">
                          <a:solidFill>
                            <a:srgbClr val="000000"/>
                          </a:solidFill>
                          <a:effectLst/>
                          <a:latin typeface="Aptos Narrow"/>
                        </a:rPr>
                        <a:t>Biblical Example</a:t>
                      </a:r>
                    </a:p>
                  </a:txBody>
                  <a:tcPr marL="7620" marR="7620" marT="7620" marB="0" anchor="ctr"/>
                </a:tc>
                <a:tc>
                  <a:txBody>
                    <a:bodyPr/>
                    <a:lstStyle/>
                    <a:p>
                      <a:pPr marL="0" algn="ctr" defTabSz="914400" rtl="0" eaLnBrk="1" fontAlgn="ctr" latinLnBrk="0" hangingPunct="1"/>
                      <a:r>
                        <a:rPr lang="en-US" sz="1800" b="0" i="0" u="none" strike="noStrike" kern="1200" dirty="0">
                          <a:solidFill>
                            <a:schemeClr val="bg2"/>
                          </a:solidFill>
                          <a:effectLst/>
                          <a:latin typeface="Aptos Narrow"/>
                          <a:ea typeface="+mn-ea"/>
                          <a:cs typeface="+mn-cs"/>
                        </a:rPr>
                        <a:t>Paul</a:t>
                      </a:r>
                    </a:p>
                  </a:txBody>
                  <a:tcPr marL="7620" marR="7620" marT="7620" marB="0" anchor="ctr"/>
                </a:tc>
                <a:tc>
                  <a:txBody>
                    <a:bodyPr/>
                    <a:lstStyle/>
                    <a:p>
                      <a:pPr algn="ctr" fontAlgn="ctr"/>
                      <a:r>
                        <a:rPr lang="en-US" sz="1800" b="0" i="0" u="none" strike="noStrike" dirty="0">
                          <a:solidFill>
                            <a:schemeClr val="bg2"/>
                          </a:solidFill>
                          <a:effectLst/>
                          <a:latin typeface="Aptos Narrow"/>
                        </a:rPr>
                        <a:t>Luke</a:t>
                      </a:r>
                    </a:p>
                  </a:txBody>
                  <a:tcPr marL="7620" marR="7620" marT="7620" marB="0" anchor="ctr"/>
                </a:tc>
                <a:tc>
                  <a:txBody>
                    <a:bodyPr/>
                    <a:lstStyle/>
                    <a:p>
                      <a:pPr algn="ctr" fontAlgn="ctr"/>
                      <a:r>
                        <a:rPr lang="en-US" sz="1800" b="0" i="0" u="none" strike="noStrike" dirty="0">
                          <a:solidFill>
                            <a:schemeClr val="bg2"/>
                          </a:solidFill>
                          <a:effectLst/>
                          <a:latin typeface="Aptos Narrow"/>
                        </a:rPr>
                        <a:t>Peter</a:t>
                      </a:r>
                    </a:p>
                  </a:txBody>
                  <a:tcPr marL="7620" marR="7620" marT="7620" marB="0" anchor="ctr"/>
                </a:tc>
                <a:tc>
                  <a:txBody>
                    <a:bodyPr/>
                    <a:lstStyle/>
                    <a:p>
                      <a:pPr algn="ctr" fontAlgn="ctr"/>
                      <a:r>
                        <a:rPr lang="en-US" sz="1800" b="0" i="0" u="none" strike="noStrike" dirty="0">
                          <a:solidFill>
                            <a:schemeClr val="bg2"/>
                          </a:solidFill>
                          <a:effectLst/>
                          <a:latin typeface="Aptos Narrow"/>
                        </a:rPr>
                        <a:t>Barnabas</a:t>
                      </a:r>
                    </a:p>
                  </a:txBody>
                  <a:tcPr marL="7620" marR="7620" marT="7620" marB="0" anchor="ctr"/>
                </a:tc>
                <a:tc>
                  <a:txBody>
                    <a:bodyPr/>
                    <a:lstStyle/>
                    <a:p>
                      <a:pPr algn="ctr" fontAlgn="ctr"/>
                      <a:r>
                        <a:rPr lang="en-US" sz="1800" b="0" i="0" u="none" strike="noStrike" dirty="0">
                          <a:solidFill>
                            <a:schemeClr val="bg2"/>
                          </a:solidFill>
                          <a:effectLst/>
                          <a:latin typeface="Aptos Narrow"/>
                        </a:rPr>
                        <a:t>Paul</a:t>
                      </a:r>
                    </a:p>
                  </a:txBody>
                  <a:tcPr marL="7620" marR="7620" marT="7620" marB="0" anchor="ctr"/>
                </a:tc>
                <a:extLst>
                  <a:ext uri="{0D108BD9-81ED-4DB2-BD59-A6C34878D82A}">
                    <a16:rowId xmlns:a16="http://schemas.microsoft.com/office/drawing/2014/main" val="31288858"/>
                  </a:ext>
                </a:extLst>
              </a:tr>
              <a:tr h="916944">
                <a:tc>
                  <a:txBody>
                    <a:bodyPr/>
                    <a:lstStyle/>
                    <a:p>
                      <a:pPr algn="ctr" fontAlgn="ctr"/>
                      <a:r>
                        <a:rPr lang="en-US" sz="1800" b="0" i="0" u="none" strike="noStrike" dirty="0">
                          <a:solidFill>
                            <a:srgbClr val="000000"/>
                          </a:solidFill>
                          <a:effectLst/>
                          <a:latin typeface="Aptos Narrow"/>
                        </a:rPr>
                        <a:t>Biblical Reference</a:t>
                      </a:r>
                    </a:p>
                  </a:txBody>
                  <a:tcPr marL="7620" marR="7620" marT="7620" marB="0" anchor="ctr"/>
                </a:tc>
                <a:tc>
                  <a:txBody>
                    <a:bodyPr/>
                    <a:lstStyle/>
                    <a:p>
                      <a:pPr marL="0" algn="ctr" defTabSz="914400" rtl="0" eaLnBrk="1" fontAlgn="ctr" latinLnBrk="0" hangingPunct="1"/>
                      <a:r>
                        <a:rPr lang="en-US" sz="1800" b="0" i="0" u="none" strike="noStrike" kern="1200" dirty="0">
                          <a:solidFill>
                            <a:schemeClr val="bg2"/>
                          </a:solidFill>
                          <a:effectLst/>
                          <a:latin typeface="Aptos Narrow"/>
                          <a:ea typeface="+mn-ea"/>
                          <a:cs typeface="+mn-cs"/>
                        </a:rPr>
                        <a:t>Ac 15:36-40, 18:9  </a:t>
                      </a:r>
                    </a:p>
                    <a:p>
                      <a:pPr marL="0" algn="ctr" defTabSz="914400" rtl="0" eaLnBrk="1" fontAlgn="ctr" latinLnBrk="0" hangingPunct="1"/>
                      <a:r>
                        <a:rPr lang="en-US" sz="1800" b="0" i="0" u="none" strike="noStrike" kern="1200" dirty="0">
                          <a:solidFill>
                            <a:schemeClr val="bg2"/>
                          </a:solidFill>
                          <a:effectLst/>
                          <a:latin typeface="Aptos Narrow"/>
                          <a:ea typeface="+mn-ea"/>
                          <a:cs typeface="+mn-cs"/>
                        </a:rPr>
                        <a:t>Ac 20:16-21:14</a:t>
                      </a:r>
                    </a:p>
                  </a:txBody>
                  <a:tcPr marL="7620" marR="7620" marT="7620" marB="0" anchor="ctr"/>
                </a:tc>
                <a:tc>
                  <a:txBody>
                    <a:bodyPr/>
                    <a:lstStyle/>
                    <a:p>
                      <a:pPr algn="ctr" fontAlgn="ctr"/>
                      <a:r>
                        <a:rPr lang="en-US" sz="1800" b="0" i="0" u="none" strike="noStrike" dirty="0">
                          <a:solidFill>
                            <a:schemeClr val="bg2"/>
                          </a:solidFill>
                          <a:effectLst/>
                          <a:latin typeface="Aptos Narrow"/>
                        </a:rPr>
                        <a:t>Lk 1:3  </a:t>
                      </a:r>
                    </a:p>
                    <a:p>
                      <a:pPr algn="ctr" fontAlgn="ctr"/>
                      <a:r>
                        <a:rPr lang="en-US" sz="1800" b="0" i="0" u="none" strike="noStrike" dirty="0">
                          <a:solidFill>
                            <a:schemeClr val="bg2"/>
                          </a:solidFill>
                          <a:effectLst/>
                          <a:latin typeface="Aptos Narrow"/>
                        </a:rPr>
                        <a:t>Luke &amp; Acts</a:t>
                      </a:r>
                    </a:p>
                  </a:txBody>
                  <a:tcPr marL="7620" marR="7620" marT="7620" marB="0" anchor="ctr"/>
                </a:tc>
                <a:tc>
                  <a:txBody>
                    <a:bodyPr/>
                    <a:lstStyle/>
                    <a:p>
                      <a:pPr algn="ctr" fontAlgn="ctr"/>
                      <a:r>
                        <a:rPr lang="nl-NL" sz="1800" b="0" i="0" u="none" strike="noStrike" dirty="0">
                          <a:solidFill>
                            <a:schemeClr val="bg2"/>
                          </a:solidFill>
                          <a:effectLst/>
                          <a:latin typeface="Aptos Narrow"/>
                        </a:rPr>
                        <a:t>Mt 14:28-31, </a:t>
                      </a:r>
                    </a:p>
                    <a:p>
                      <a:pPr algn="ctr" fontAlgn="ctr"/>
                      <a:r>
                        <a:rPr lang="nl-NL" sz="1800" b="0" i="0" u="none" strike="noStrike" dirty="0">
                          <a:solidFill>
                            <a:schemeClr val="bg2"/>
                          </a:solidFill>
                          <a:effectLst/>
                          <a:latin typeface="Aptos Narrow"/>
                        </a:rPr>
                        <a:t>16:13-17</a:t>
                      </a:r>
                    </a:p>
                    <a:p>
                      <a:pPr algn="ctr" fontAlgn="ctr"/>
                      <a:r>
                        <a:rPr lang="nl-NL" sz="1800" b="0" i="0" u="none" strike="noStrike" dirty="0">
                          <a:solidFill>
                            <a:schemeClr val="bg2"/>
                          </a:solidFill>
                          <a:effectLst/>
                          <a:latin typeface="Aptos Narrow"/>
                        </a:rPr>
                        <a:t>Ac 10:9-35</a:t>
                      </a:r>
                    </a:p>
                  </a:txBody>
                  <a:tcPr marL="7620" marR="7620" marT="7620" marB="0" anchor="ctr"/>
                </a:tc>
                <a:tc>
                  <a:txBody>
                    <a:bodyPr/>
                    <a:lstStyle/>
                    <a:p>
                      <a:pPr algn="ctr" fontAlgn="ctr"/>
                      <a:r>
                        <a:rPr lang="en-US" sz="1800" b="0" i="0" u="none" strike="noStrike" dirty="0">
                          <a:solidFill>
                            <a:schemeClr val="bg2"/>
                          </a:solidFill>
                          <a:effectLst/>
                          <a:latin typeface="Aptos Narrow"/>
                        </a:rPr>
                        <a:t>Ac 9:26-28, </a:t>
                      </a:r>
                    </a:p>
                    <a:p>
                      <a:pPr algn="ctr" fontAlgn="ctr"/>
                      <a:r>
                        <a:rPr lang="en-US" sz="1800" b="0" i="0" u="none" strike="noStrike" dirty="0">
                          <a:solidFill>
                            <a:schemeClr val="bg2"/>
                          </a:solidFill>
                          <a:effectLst/>
                          <a:latin typeface="Aptos Narrow"/>
                        </a:rPr>
                        <a:t>11:22-26</a:t>
                      </a:r>
                    </a:p>
                    <a:p>
                      <a:pPr algn="ctr" fontAlgn="ctr"/>
                      <a:r>
                        <a:rPr lang="en-US" sz="1800" b="0" i="0" u="none" strike="noStrike" dirty="0">
                          <a:solidFill>
                            <a:schemeClr val="bg2"/>
                          </a:solidFill>
                          <a:effectLst/>
                          <a:latin typeface="Aptos Narrow"/>
                        </a:rPr>
                        <a:t>Ac 15:36-40</a:t>
                      </a:r>
                    </a:p>
                  </a:txBody>
                  <a:tcPr marL="7620" marR="7620" marT="7620" marB="0" anchor="ctr"/>
                </a:tc>
                <a:tc>
                  <a:txBody>
                    <a:bodyPr/>
                    <a:lstStyle/>
                    <a:p>
                      <a:pPr algn="ctr" fontAlgn="ctr"/>
                      <a:r>
                        <a:rPr lang="en-US" sz="1800" b="0" i="0" u="none" strike="noStrike" dirty="0">
                          <a:solidFill>
                            <a:schemeClr val="bg2"/>
                          </a:solidFill>
                          <a:effectLst/>
                          <a:latin typeface="Aptos Narrow"/>
                        </a:rPr>
                        <a:t>Ac 16:16-18, </a:t>
                      </a:r>
                    </a:p>
                    <a:p>
                      <a:pPr algn="ctr" fontAlgn="ctr"/>
                      <a:r>
                        <a:rPr lang="en-US" sz="1800" b="0" i="0" u="none" strike="noStrike" dirty="0">
                          <a:solidFill>
                            <a:schemeClr val="bg2"/>
                          </a:solidFill>
                          <a:effectLst/>
                          <a:latin typeface="Aptos Narrow"/>
                        </a:rPr>
                        <a:t>Ac 13:6-11</a:t>
                      </a:r>
                    </a:p>
                  </a:txBody>
                  <a:tcPr marL="7620" marR="7620" marT="7620" marB="0" anchor="ctr"/>
                </a:tc>
                <a:extLst>
                  <a:ext uri="{0D108BD9-81ED-4DB2-BD59-A6C34878D82A}">
                    <a16:rowId xmlns:a16="http://schemas.microsoft.com/office/drawing/2014/main" val="3871016202"/>
                  </a:ext>
                </a:extLst>
              </a:tr>
              <a:tr h="916944">
                <a:tc>
                  <a:txBody>
                    <a:bodyPr/>
                    <a:lstStyle/>
                    <a:p>
                      <a:pPr algn="ctr" fontAlgn="ctr"/>
                      <a:r>
                        <a:rPr lang="en-US" sz="1800" b="0" i="0" u="none" strike="noStrike" dirty="0">
                          <a:solidFill>
                            <a:srgbClr val="000000"/>
                          </a:solidFill>
                          <a:effectLst/>
                          <a:latin typeface="Aptos Narrow"/>
                        </a:rPr>
                        <a:t>Ministry Example</a:t>
                      </a:r>
                    </a:p>
                  </a:txBody>
                  <a:tcPr marL="7620" marR="7620" marT="7620" marB="0" anchor="ctr"/>
                </a:tc>
                <a:tc>
                  <a:txBody>
                    <a:bodyPr/>
                    <a:lstStyle/>
                    <a:p>
                      <a:pPr marL="0" algn="ctr" defTabSz="914400" rtl="0" eaLnBrk="1" fontAlgn="ctr" latinLnBrk="0" hangingPunct="1"/>
                      <a:r>
                        <a:rPr lang="en-US" sz="1800" b="0" i="0" u="none" strike="noStrike" kern="1200" dirty="0">
                          <a:solidFill>
                            <a:schemeClr val="bg2"/>
                          </a:solidFill>
                          <a:effectLst/>
                          <a:latin typeface="Aptos Narrow"/>
                          <a:ea typeface="+mn-ea"/>
                          <a:cs typeface="+mn-cs"/>
                        </a:rPr>
                        <a:t>Strategist</a:t>
                      </a:r>
                    </a:p>
                    <a:p>
                      <a:pPr marL="0" algn="ctr" defTabSz="914400" rtl="0" eaLnBrk="1" fontAlgn="ctr" latinLnBrk="0" hangingPunct="1"/>
                      <a:r>
                        <a:rPr lang="en-US" sz="1800" b="0" i="0" u="none" strike="noStrike" kern="1200" dirty="0">
                          <a:solidFill>
                            <a:schemeClr val="bg2"/>
                          </a:solidFill>
                          <a:effectLst/>
                          <a:latin typeface="Aptos Narrow"/>
                          <a:ea typeface="+mn-ea"/>
                          <a:cs typeface="+mn-cs"/>
                        </a:rPr>
                        <a:t>"Navy Seal"</a:t>
                      </a:r>
                    </a:p>
                  </a:txBody>
                  <a:tcPr marL="7620" marR="7620" marT="7620" marB="0" anchor="ctr"/>
                </a:tc>
                <a:tc>
                  <a:txBody>
                    <a:bodyPr/>
                    <a:lstStyle/>
                    <a:p>
                      <a:pPr algn="ctr" fontAlgn="ctr"/>
                      <a:r>
                        <a:rPr lang="en-US" sz="1800" b="0" i="0" u="none" strike="noStrike" dirty="0">
                          <a:solidFill>
                            <a:schemeClr val="bg2"/>
                          </a:solidFill>
                          <a:effectLst/>
                          <a:latin typeface="Aptos Narrow"/>
                        </a:rPr>
                        <a:t>Problem-Identifier</a:t>
                      </a:r>
                    </a:p>
                    <a:p>
                      <a:pPr algn="ctr" fontAlgn="ctr"/>
                      <a:r>
                        <a:rPr lang="en-US" sz="1800" b="0" i="0" u="none" strike="noStrike" dirty="0">
                          <a:solidFill>
                            <a:schemeClr val="bg2"/>
                          </a:solidFill>
                          <a:effectLst/>
                          <a:latin typeface="Aptos Narrow"/>
                        </a:rPr>
                        <a:t>"Sniper"</a:t>
                      </a:r>
                    </a:p>
                  </a:txBody>
                  <a:tcPr marL="7620" marR="7620" marT="7620" marB="0" anchor="ctr"/>
                </a:tc>
                <a:tc>
                  <a:txBody>
                    <a:bodyPr/>
                    <a:lstStyle/>
                    <a:p>
                      <a:pPr algn="ctr" fontAlgn="ctr"/>
                      <a:r>
                        <a:rPr lang="en-US" sz="1800" b="0" i="0" u="none" strike="noStrike" dirty="0">
                          <a:solidFill>
                            <a:schemeClr val="bg2"/>
                          </a:solidFill>
                          <a:effectLst/>
                          <a:latin typeface="Aptos Narrow"/>
                        </a:rPr>
                        <a:t>Purposes of God / </a:t>
                      </a:r>
                    </a:p>
                    <a:p>
                      <a:pPr algn="ctr" fontAlgn="ctr"/>
                      <a:r>
                        <a:rPr lang="en-US" sz="1800" b="0" i="0" u="none" strike="noStrike" dirty="0">
                          <a:solidFill>
                            <a:schemeClr val="bg2"/>
                          </a:solidFill>
                          <a:effectLst/>
                          <a:latin typeface="Aptos Narrow"/>
                        </a:rPr>
                        <a:t> Jesus as Victor      </a:t>
                      </a:r>
                    </a:p>
                    <a:p>
                      <a:pPr algn="ctr" fontAlgn="ctr"/>
                      <a:r>
                        <a:rPr lang="en-US" sz="1800" b="0" i="0" u="none" strike="noStrike" dirty="0">
                          <a:solidFill>
                            <a:schemeClr val="bg2"/>
                          </a:solidFill>
                          <a:effectLst/>
                          <a:latin typeface="Aptos Narrow"/>
                        </a:rPr>
                        <a:t>"Banner of Hope"</a:t>
                      </a:r>
                    </a:p>
                  </a:txBody>
                  <a:tcPr marL="7620" marR="7620" marT="7620" marB="0" anchor="ctr"/>
                </a:tc>
                <a:tc>
                  <a:txBody>
                    <a:bodyPr/>
                    <a:lstStyle/>
                    <a:p>
                      <a:pPr algn="ctr" fontAlgn="ctr"/>
                      <a:r>
                        <a:rPr lang="en-US" sz="1800" b="0" i="0" u="none" strike="noStrike" dirty="0">
                          <a:solidFill>
                            <a:schemeClr val="bg2"/>
                          </a:solidFill>
                          <a:effectLst/>
                          <a:latin typeface="Aptos Narrow"/>
                        </a:rPr>
                        <a:t>Care for Wounded</a:t>
                      </a:r>
                    </a:p>
                    <a:p>
                      <a:pPr algn="ctr" fontAlgn="ctr"/>
                      <a:r>
                        <a:rPr lang="en-US" sz="1800" b="0" i="0" u="none" strike="noStrike" dirty="0">
                          <a:solidFill>
                            <a:schemeClr val="bg2"/>
                          </a:solidFill>
                          <a:effectLst/>
                          <a:latin typeface="Aptos Narrow"/>
                        </a:rPr>
                        <a:t>"Medic, Medevac"</a:t>
                      </a:r>
                    </a:p>
                  </a:txBody>
                  <a:tcPr marL="7620" marR="7620" marT="7620" marB="0" anchor="ctr"/>
                </a:tc>
                <a:tc>
                  <a:txBody>
                    <a:bodyPr/>
                    <a:lstStyle/>
                    <a:p>
                      <a:pPr algn="ctr" fontAlgn="ctr"/>
                      <a:r>
                        <a:rPr lang="en-US" sz="1800" b="0" i="0" u="none" strike="noStrike" dirty="0">
                          <a:solidFill>
                            <a:schemeClr val="bg2"/>
                          </a:solidFill>
                          <a:effectLst/>
                          <a:latin typeface="Aptos Narrow"/>
                        </a:rPr>
                        <a:t>Sense Lord’s</a:t>
                      </a:r>
                    </a:p>
                    <a:p>
                      <a:pPr algn="ctr" fontAlgn="ctr"/>
                      <a:r>
                        <a:rPr lang="en-US" sz="1800" b="0" i="0" u="none" strike="noStrike" dirty="0">
                          <a:solidFill>
                            <a:schemeClr val="bg2"/>
                          </a:solidFill>
                          <a:effectLst/>
                          <a:latin typeface="Aptos Narrow"/>
                        </a:rPr>
                        <a:t>Movement / Enemy </a:t>
                      </a:r>
                    </a:p>
                    <a:p>
                      <a:pPr algn="ctr" fontAlgn="ctr"/>
                      <a:r>
                        <a:rPr lang="en-US" sz="1800" b="0" i="0" u="none" strike="noStrike" dirty="0">
                          <a:solidFill>
                            <a:schemeClr val="bg2"/>
                          </a:solidFill>
                          <a:effectLst/>
                          <a:latin typeface="Aptos Narrow"/>
                        </a:rPr>
                        <a:t>Activity, "Warrior"</a:t>
                      </a:r>
                    </a:p>
                  </a:txBody>
                  <a:tcPr marL="7620" marR="7620" marT="7620" marB="0" anchor="ctr"/>
                </a:tc>
                <a:extLst>
                  <a:ext uri="{0D108BD9-81ED-4DB2-BD59-A6C34878D82A}">
                    <a16:rowId xmlns:a16="http://schemas.microsoft.com/office/drawing/2014/main" val="1119983041"/>
                  </a:ext>
                </a:extLst>
              </a:tr>
              <a:tr h="916944">
                <a:tc>
                  <a:txBody>
                    <a:bodyPr/>
                    <a:lstStyle/>
                    <a:p>
                      <a:pPr algn="ctr" fontAlgn="ctr"/>
                      <a:r>
                        <a:rPr lang="en-US" sz="1800" b="0" i="0" u="none" strike="noStrike">
                          <a:solidFill>
                            <a:srgbClr val="000000"/>
                          </a:solidFill>
                          <a:effectLst/>
                          <a:latin typeface="Aptos Narrow"/>
                        </a:rPr>
                        <a:t>Challenge</a:t>
                      </a:r>
                    </a:p>
                  </a:txBody>
                  <a:tcPr marL="7620" marR="7620" marT="7620" marB="0" anchor="ctr"/>
                </a:tc>
                <a:tc>
                  <a:txBody>
                    <a:bodyPr/>
                    <a:lstStyle/>
                    <a:p>
                      <a:pPr marL="0" algn="ctr" defTabSz="914400" rtl="0" eaLnBrk="1" fontAlgn="ctr" latinLnBrk="0" hangingPunct="1"/>
                      <a:r>
                        <a:rPr lang="en-US" sz="1800" b="0" i="0" u="none" strike="noStrike" kern="1200" dirty="0">
                          <a:solidFill>
                            <a:schemeClr val="bg2"/>
                          </a:solidFill>
                          <a:effectLst/>
                          <a:latin typeface="Aptos Narrow"/>
                          <a:ea typeface="+mn-ea"/>
                          <a:cs typeface="+mn-cs"/>
                        </a:rPr>
                        <a:t>Being </a:t>
                      </a:r>
                      <a:r>
                        <a:rPr lang="en-US" sz="1800" b="0" i="0" u="none" strike="noStrike" kern="1200" dirty="0" err="1">
                          <a:solidFill>
                            <a:schemeClr val="bg2"/>
                          </a:solidFill>
                          <a:effectLst/>
                          <a:latin typeface="Aptos Narrow"/>
                          <a:ea typeface="+mn-ea"/>
                          <a:cs typeface="+mn-cs"/>
                        </a:rPr>
                        <a:t>Judgy</a:t>
                      </a:r>
                      <a:endParaRPr lang="en-US" sz="1800" b="0" i="0" u="none" strike="noStrike" kern="1200" dirty="0">
                        <a:solidFill>
                          <a:schemeClr val="bg2"/>
                        </a:solidFill>
                        <a:effectLst/>
                        <a:latin typeface="Aptos Narrow"/>
                        <a:ea typeface="+mn-ea"/>
                        <a:cs typeface="+mn-cs"/>
                      </a:endParaRPr>
                    </a:p>
                  </a:txBody>
                  <a:tcPr marL="7620" marR="7620" marT="7620" marB="0" anchor="ctr"/>
                </a:tc>
                <a:tc>
                  <a:txBody>
                    <a:bodyPr/>
                    <a:lstStyle/>
                    <a:p>
                      <a:pPr algn="ctr" fontAlgn="ctr"/>
                      <a:r>
                        <a:rPr lang="en-US" sz="1800" b="0" i="0" u="none" strike="noStrike" dirty="0">
                          <a:solidFill>
                            <a:schemeClr val="bg2"/>
                          </a:solidFill>
                          <a:effectLst/>
                          <a:latin typeface="Aptos Narrow"/>
                        </a:rPr>
                        <a:t>Lose the Plot</a:t>
                      </a:r>
                    </a:p>
                  </a:txBody>
                  <a:tcPr marL="7620" marR="7620" marT="7620" marB="0" anchor="ctr"/>
                </a:tc>
                <a:tc>
                  <a:txBody>
                    <a:bodyPr/>
                    <a:lstStyle/>
                    <a:p>
                      <a:pPr algn="ctr" fontAlgn="ctr"/>
                      <a:r>
                        <a:rPr lang="en-US" sz="1800" b="0" i="0" u="none" strike="noStrike" dirty="0">
                          <a:solidFill>
                            <a:schemeClr val="bg2"/>
                          </a:solidFill>
                          <a:effectLst/>
                          <a:latin typeface="Aptos Narrow"/>
                        </a:rPr>
                        <a:t>Being Dismissive</a:t>
                      </a:r>
                    </a:p>
                  </a:txBody>
                  <a:tcPr marL="7620" marR="7620" marT="7620" marB="0" anchor="ctr"/>
                </a:tc>
                <a:tc>
                  <a:txBody>
                    <a:bodyPr/>
                    <a:lstStyle/>
                    <a:p>
                      <a:pPr algn="ctr" fontAlgn="ctr"/>
                      <a:r>
                        <a:rPr lang="en-US" sz="1800" b="0" i="0" u="none" strike="noStrike" dirty="0">
                          <a:solidFill>
                            <a:schemeClr val="bg2"/>
                          </a:solidFill>
                          <a:effectLst/>
                          <a:latin typeface="Aptos Narrow"/>
                        </a:rPr>
                        <a:t>Overwhelmed w/ Emotions,                      worn out</a:t>
                      </a:r>
                    </a:p>
                  </a:txBody>
                  <a:tcPr marL="7620" marR="7620" marT="7620" marB="0" anchor="ctr"/>
                </a:tc>
                <a:tc>
                  <a:txBody>
                    <a:bodyPr/>
                    <a:lstStyle/>
                    <a:p>
                      <a:pPr algn="ctr" fontAlgn="ctr"/>
                      <a:r>
                        <a:rPr lang="en-US" sz="1800" b="0" i="0" u="none" strike="noStrike" dirty="0">
                          <a:solidFill>
                            <a:schemeClr val="bg2"/>
                          </a:solidFill>
                          <a:effectLst/>
                          <a:latin typeface="Aptos Narrow"/>
                        </a:rPr>
                        <a:t>Feeling Crazy</a:t>
                      </a:r>
                    </a:p>
                  </a:txBody>
                  <a:tcPr marL="7620" marR="7620" marT="7620" marB="0" anchor="ctr"/>
                </a:tc>
                <a:extLst>
                  <a:ext uri="{0D108BD9-81ED-4DB2-BD59-A6C34878D82A}">
                    <a16:rowId xmlns:a16="http://schemas.microsoft.com/office/drawing/2014/main" val="342353578"/>
                  </a:ext>
                </a:extLst>
              </a:tr>
            </a:tbl>
          </a:graphicData>
        </a:graphic>
      </p:graphicFrame>
      <p:sp>
        <p:nvSpPr>
          <p:cNvPr id="5" name="TextBox 4">
            <a:extLst>
              <a:ext uri="{FF2B5EF4-FFF2-40B4-BE49-F238E27FC236}">
                <a16:creationId xmlns:a16="http://schemas.microsoft.com/office/drawing/2014/main" id="{6F63935E-DD42-4FAF-829E-D944D978046A}"/>
              </a:ext>
            </a:extLst>
          </p:cNvPr>
          <p:cNvSpPr txBox="1"/>
          <p:nvPr/>
        </p:nvSpPr>
        <p:spPr>
          <a:xfrm>
            <a:off x="2237909" y="623326"/>
            <a:ext cx="9773582" cy="461665"/>
          </a:xfrm>
          <a:prstGeom prst="rect">
            <a:avLst/>
          </a:prstGeom>
          <a:noFill/>
          <a:ln>
            <a:solidFill>
              <a:schemeClr val="tx1"/>
            </a:solidFill>
          </a:ln>
        </p:spPr>
        <p:txBody>
          <a:bodyPr wrap="square" rtlCol="0">
            <a:spAutoFit/>
          </a:bodyPr>
          <a:lstStyle/>
          <a:p>
            <a:pPr algn="ctr"/>
            <a:r>
              <a:rPr lang="en-US" sz="2400" dirty="0"/>
              <a:t>TRUE BELIEVERS</a:t>
            </a:r>
          </a:p>
        </p:txBody>
      </p:sp>
      <p:sp>
        <p:nvSpPr>
          <p:cNvPr id="6" name="TextBox 5">
            <a:extLst>
              <a:ext uri="{FF2B5EF4-FFF2-40B4-BE49-F238E27FC236}">
                <a16:creationId xmlns:a16="http://schemas.microsoft.com/office/drawing/2014/main" id="{C5E9F421-000C-48D5-9E72-33B94FDB6FD1}"/>
              </a:ext>
            </a:extLst>
          </p:cNvPr>
          <p:cNvSpPr txBox="1"/>
          <p:nvPr/>
        </p:nvSpPr>
        <p:spPr>
          <a:xfrm>
            <a:off x="436876" y="1036784"/>
            <a:ext cx="1657120" cy="461665"/>
          </a:xfrm>
          <a:prstGeom prst="rect">
            <a:avLst/>
          </a:prstGeom>
          <a:noFill/>
        </p:spPr>
        <p:txBody>
          <a:bodyPr wrap="none" rtlCol="0">
            <a:spAutoFit/>
          </a:bodyPr>
          <a:lstStyle/>
          <a:p>
            <a:r>
              <a:rPr lang="en-US" sz="2400" dirty="0"/>
              <a:t>APPROACH:</a:t>
            </a:r>
          </a:p>
        </p:txBody>
      </p:sp>
      <p:sp>
        <p:nvSpPr>
          <p:cNvPr id="8" name="TextBox 7">
            <a:extLst>
              <a:ext uri="{FF2B5EF4-FFF2-40B4-BE49-F238E27FC236}">
                <a16:creationId xmlns:a16="http://schemas.microsoft.com/office/drawing/2014/main" id="{B5631FA1-72AA-4456-A65F-AE77C06668CA}"/>
              </a:ext>
            </a:extLst>
          </p:cNvPr>
          <p:cNvSpPr txBox="1"/>
          <p:nvPr/>
        </p:nvSpPr>
        <p:spPr>
          <a:xfrm>
            <a:off x="8077200" y="1076940"/>
            <a:ext cx="3934291" cy="461665"/>
          </a:xfrm>
          <a:prstGeom prst="rect">
            <a:avLst/>
          </a:prstGeom>
          <a:solidFill>
            <a:srgbClr val="FFFF00"/>
          </a:solidFill>
        </p:spPr>
        <p:txBody>
          <a:bodyPr wrap="square" rtlCol="0">
            <a:spAutoFit/>
          </a:bodyPr>
          <a:lstStyle/>
          <a:p>
            <a:pPr algn="ctr"/>
            <a:r>
              <a:rPr lang="en-US" sz="2400" dirty="0"/>
              <a:t>EXPERIENTIAL</a:t>
            </a:r>
            <a:endParaRPr lang="en-US" sz="2000" dirty="0"/>
          </a:p>
        </p:txBody>
      </p:sp>
      <p:sp>
        <p:nvSpPr>
          <p:cNvPr id="10" name="TextBox 9">
            <a:extLst>
              <a:ext uri="{FF2B5EF4-FFF2-40B4-BE49-F238E27FC236}">
                <a16:creationId xmlns:a16="http://schemas.microsoft.com/office/drawing/2014/main" id="{6FB63E64-5ACF-9A00-7A09-CE392600E6F6}"/>
              </a:ext>
            </a:extLst>
          </p:cNvPr>
          <p:cNvSpPr txBox="1"/>
          <p:nvPr/>
        </p:nvSpPr>
        <p:spPr>
          <a:xfrm>
            <a:off x="6172199" y="1076494"/>
            <a:ext cx="1905001" cy="461665"/>
          </a:xfrm>
          <a:prstGeom prst="rect">
            <a:avLst/>
          </a:prstGeom>
          <a:solidFill>
            <a:srgbClr val="92D050"/>
          </a:solidFill>
        </p:spPr>
        <p:txBody>
          <a:bodyPr wrap="square" rtlCol="0">
            <a:spAutoFit/>
          </a:bodyPr>
          <a:lstStyle/>
          <a:p>
            <a:endParaRPr lang="en-US" sz="2400" dirty="0"/>
          </a:p>
        </p:txBody>
      </p:sp>
    </p:spTree>
    <p:extLst>
      <p:ext uri="{BB962C8B-B14F-4D97-AF65-F5344CB8AC3E}">
        <p14:creationId xmlns:p14="http://schemas.microsoft.com/office/powerpoint/2010/main" val="36632718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otalTime>1922</TotalTime>
  <Words>2115</Words>
  <Application>Microsoft Office PowerPoint</Application>
  <PresentationFormat>Widescreen</PresentationFormat>
  <Paragraphs>654</Paragraphs>
  <Slides>36</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36</vt:i4>
      </vt:variant>
    </vt:vector>
  </HeadingPairs>
  <TitlesOfParts>
    <vt:vector size="42" baseType="lpstr">
      <vt:lpstr>Aptos</vt:lpstr>
      <vt:lpstr>Aptos Narrow</vt:lpstr>
      <vt:lpstr>Arial</vt:lpstr>
      <vt:lpstr>Calibri</vt:lpstr>
      <vt:lpstr>Calibri Light</vt:lpstr>
      <vt:lpstr>Office Theme</vt:lpstr>
      <vt:lpstr>Utilizing Spiritual Gifts in Ministry</vt:lpstr>
      <vt:lpstr>UTILIZING SPIRITUAL GIFTS IN MINISTRY</vt:lpstr>
      <vt:lpstr>UTILIZING SPIRITUAL GIFTS IN MINISTRY</vt:lpstr>
      <vt:lpstr>UTILIZING SPIRITUAL GIFTS IN MINISTRY</vt:lpstr>
      <vt:lpstr>UTILIZING SPIRITUAL GIFTS IN MINISTRY</vt:lpstr>
      <vt:lpstr>UTILIZING SPIRITUAL GIFTS IN MINISTRY</vt:lpstr>
      <vt:lpstr>UTILIZING SPIRITUAL GIFTS IN MINISTRY</vt:lpstr>
      <vt:lpstr>UTILIZING SPIRITUAL GIFTS IN MINISTRY</vt:lpstr>
      <vt:lpstr>UTILIZING SPIRITUAL GIFTS IN MINISTRY</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UTILIZING SPIRITUAL GIFTS IN MINISTRY</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Presentation for Linda</dc:title>
  <dc:creator>Richard Young</dc:creator>
  <cp:lastModifiedBy>Keith Stringfellow</cp:lastModifiedBy>
  <cp:revision>16</cp:revision>
  <cp:lastPrinted>2025-03-19T05:13:37Z</cp:lastPrinted>
  <dcterms:created xsi:type="dcterms:W3CDTF">2025-03-04T18:00:37Z</dcterms:created>
  <dcterms:modified xsi:type="dcterms:W3CDTF">2025-03-19T05:14:23Z</dcterms:modified>
</cp:coreProperties>
</file>

<file path=docProps/thumbnail.jpeg>
</file>