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8288000" cy="10287000"/>
  <p:notesSz cx="6858000" cy="9144000"/>
  <p:embeddedFontLst>
    <p:embeddedFont>
      <p:font typeface="Arial Bold" panose="020B0704020202020204" pitchFamily="34" charset="0"/>
      <p:regular r:id="rId13"/>
      <p:bold r:id="rId14"/>
    </p:embeddedFont>
    <p:embeddedFont>
      <p:font typeface="Lintel" panose="00000500000000000000" pitchFamily="2" charset="0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58" autoAdjust="0"/>
  </p:normalViewPr>
  <p:slideViewPr>
    <p:cSldViewPr>
      <p:cViewPr varScale="1">
        <p:scale>
          <a:sx n="70" d="100"/>
          <a:sy n="70" d="100"/>
        </p:scale>
        <p:origin x="774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274124"/>
            <a:ext cx="18288000" cy="12184380"/>
          </a:xfrm>
          <a:custGeom>
            <a:avLst/>
            <a:gdLst/>
            <a:ahLst/>
            <a:cxnLst/>
            <a:rect l="l" t="t" r="r" b="b"/>
            <a:pathLst>
              <a:path w="18288000" h="12184380">
                <a:moveTo>
                  <a:pt x="0" y="0"/>
                </a:moveTo>
                <a:lnTo>
                  <a:pt x="18288000" y="0"/>
                </a:lnTo>
                <a:lnTo>
                  <a:pt x="18288000" y="12184380"/>
                </a:lnTo>
                <a:lnTo>
                  <a:pt x="0" y="121843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0" y="0"/>
            <a:ext cx="18288000" cy="10429716"/>
            <a:chOff x="0" y="0"/>
            <a:chExt cx="4816593" cy="274692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816592" cy="2746921"/>
            </a:xfrm>
            <a:custGeom>
              <a:avLst/>
              <a:gdLst/>
              <a:ahLst/>
              <a:cxnLst/>
              <a:rect l="l" t="t" r="r" b="b"/>
              <a:pathLst>
                <a:path w="4816592" h="2746921">
                  <a:moveTo>
                    <a:pt x="0" y="0"/>
                  </a:moveTo>
                  <a:lnTo>
                    <a:pt x="4816592" y="0"/>
                  </a:lnTo>
                  <a:lnTo>
                    <a:pt x="4816592" y="2746921"/>
                  </a:lnTo>
                  <a:lnTo>
                    <a:pt x="0" y="2746921"/>
                  </a:lnTo>
                  <a:close/>
                </a:path>
              </a:pathLst>
            </a:custGeom>
            <a:gradFill rotWithShape="1">
              <a:gsLst>
                <a:gs pos="0">
                  <a:srgbClr val="4B3242">
                    <a:alpha val="73000"/>
                  </a:srgbClr>
                </a:gs>
                <a:gs pos="100000">
                  <a:srgbClr val="97A697">
                    <a:alpha val="73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816593" cy="28231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6472825" y="7735704"/>
            <a:ext cx="5342351" cy="1522596"/>
          </a:xfrm>
          <a:custGeom>
            <a:avLst/>
            <a:gdLst/>
            <a:ahLst/>
            <a:cxnLst/>
            <a:rect l="l" t="t" r="r" b="b"/>
            <a:pathLst>
              <a:path w="5342351" h="1522596">
                <a:moveTo>
                  <a:pt x="0" y="0"/>
                </a:moveTo>
                <a:lnTo>
                  <a:pt x="5342350" y="0"/>
                </a:lnTo>
                <a:lnTo>
                  <a:pt x="5342350" y="1522596"/>
                </a:lnTo>
                <a:lnTo>
                  <a:pt x="0" y="15225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375" r="-1375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3962400" y="2165680"/>
            <a:ext cx="10048059" cy="17021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3999"/>
              </a:lnSpc>
              <a:spcBef>
                <a:spcPct val="0"/>
              </a:spcBef>
            </a:pPr>
            <a:r>
              <a:rPr lang="en-US" sz="9999" dirty="0">
                <a:solidFill>
                  <a:srgbClr val="FFFFFF"/>
                </a:solidFill>
                <a:latin typeface="Lintel"/>
                <a:ea typeface="Lintel"/>
                <a:cs typeface="Lintel"/>
                <a:sym typeface="Lintel"/>
              </a:rPr>
              <a:t>Home Office Update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7428607" y="5646616"/>
            <a:ext cx="3430786" cy="857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6299"/>
              </a:lnSpc>
              <a:spcBef>
                <a:spcPct val="0"/>
              </a:spcBef>
            </a:pPr>
            <a:r>
              <a:rPr lang="en-US" sz="45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Refresh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0388" y="-45236"/>
            <a:ext cx="18451104" cy="10456447"/>
            <a:chOff x="0" y="0"/>
            <a:chExt cx="4859550" cy="27539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59550" cy="2753961"/>
            </a:xfrm>
            <a:custGeom>
              <a:avLst/>
              <a:gdLst/>
              <a:ahLst/>
              <a:cxnLst/>
              <a:rect l="l" t="t" r="r" b="b"/>
              <a:pathLst>
                <a:path w="4859550" h="2753961">
                  <a:moveTo>
                    <a:pt x="0" y="0"/>
                  </a:moveTo>
                  <a:lnTo>
                    <a:pt x="4859550" y="0"/>
                  </a:lnTo>
                  <a:lnTo>
                    <a:pt x="4859550" y="2753961"/>
                  </a:lnTo>
                  <a:lnTo>
                    <a:pt x="0" y="2753961"/>
                  </a:lnTo>
                  <a:close/>
                </a:path>
              </a:pathLst>
            </a:custGeom>
            <a:solidFill>
              <a:srgbClr val="97A69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76200"/>
              <a:ext cx="4859550" cy="28301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98339" y="205740"/>
            <a:ext cx="8145661" cy="1369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79"/>
              </a:lnSpc>
              <a:spcBef>
                <a:spcPct val="0"/>
              </a:spcBef>
            </a:pPr>
            <a:r>
              <a:rPr lang="en-US" sz="7199" b="1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Strategic Priorities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91178" y="1860280"/>
            <a:ext cx="17796822" cy="881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187449" lvl="1" indent="-593725" algn="l">
              <a:lnSpc>
                <a:spcPts val="7699"/>
              </a:lnSpc>
              <a:buFont typeface="Arial"/>
              <a:buChar char="•"/>
            </a:pPr>
            <a:r>
              <a:rPr lang="en-US" sz="5499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Missi</a:t>
            </a:r>
            <a:r>
              <a:rPr lang="en-US" sz="5499" u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onary Care</a:t>
            </a:r>
          </a:p>
          <a:p>
            <a:pPr marL="1187449" lvl="1" indent="-593725" algn="l">
              <a:lnSpc>
                <a:spcPts val="7699"/>
              </a:lnSpc>
              <a:buFont typeface="Arial"/>
              <a:buChar char="•"/>
            </a:pPr>
            <a:r>
              <a:rPr lang="en-US" sz="5499" u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Donor Engagement</a:t>
            </a:r>
          </a:p>
          <a:p>
            <a:pPr marL="1187449" lvl="1" indent="-593725" algn="l">
              <a:lnSpc>
                <a:spcPts val="7699"/>
              </a:lnSpc>
              <a:buFont typeface="Arial"/>
              <a:buChar char="•"/>
            </a:pPr>
            <a:r>
              <a:rPr lang="en-US" sz="5499" b="1" u="none" strike="noStrike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NextGen Mobilization</a:t>
            </a:r>
          </a:p>
          <a:p>
            <a:pPr marL="2374899" lvl="2" indent="-791633" algn="l">
              <a:lnSpc>
                <a:spcPts val="7699"/>
              </a:lnSpc>
              <a:buFont typeface="Arial"/>
              <a:buChar char="⚬"/>
            </a:pPr>
            <a:r>
              <a:rPr lang="en-US" sz="5499" b="1" u="none" strike="noStrike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Attract the self-starter, entrepreneurial, missionary who has a burden for the Least, the Last, and the Lost across America</a:t>
            </a:r>
          </a:p>
          <a:p>
            <a:pPr algn="l">
              <a:lnSpc>
                <a:spcPts val="7699"/>
              </a:lnSpc>
            </a:pPr>
            <a:endParaRPr lang="en-US" sz="5499" b="1" u="none" strike="noStrike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algn="l">
              <a:lnSpc>
                <a:spcPts val="7699"/>
              </a:lnSpc>
            </a:pPr>
            <a:endParaRPr lang="en-US" sz="5499" b="1" u="none" strike="noStrike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algn="ctr">
              <a:lnSpc>
                <a:spcPts val="7699"/>
              </a:lnSpc>
            </a:pPr>
            <a:endParaRPr lang="en-US" sz="5499" b="1" u="none" strike="noStrike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13508612" y="8723818"/>
            <a:ext cx="3750688" cy="1068964"/>
          </a:xfrm>
          <a:custGeom>
            <a:avLst/>
            <a:gdLst/>
            <a:ahLst/>
            <a:cxnLst/>
            <a:rect l="l" t="t" r="r" b="b"/>
            <a:pathLst>
              <a:path w="3750688" h="1068964">
                <a:moveTo>
                  <a:pt x="0" y="0"/>
                </a:moveTo>
                <a:lnTo>
                  <a:pt x="3750688" y="0"/>
                </a:lnTo>
                <a:lnTo>
                  <a:pt x="3750688" y="1068964"/>
                </a:lnTo>
                <a:lnTo>
                  <a:pt x="0" y="1068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75" r="-1375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0388" y="-45236"/>
            <a:ext cx="18451104" cy="10456447"/>
            <a:chOff x="0" y="0"/>
            <a:chExt cx="4859550" cy="27539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59550" cy="2753961"/>
            </a:xfrm>
            <a:custGeom>
              <a:avLst/>
              <a:gdLst/>
              <a:ahLst/>
              <a:cxnLst/>
              <a:rect l="l" t="t" r="r" b="b"/>
              <a:pathLst>
                <a:path w="4859550" h="2753961">
                  <a:moveTo>
                    <a:pt x="0" y="0"/>
                  </a:moveTo>
                  <a:lnTo>
                    <a:pt x="4859550" y="0"/>
                  </a:lnTo>
                  <a:lnTo>
                    <a:pt x="4859550" y="2753961"/>
                  </a:lnTo>
                  <a:lnTo>
                    <a:pt x="0" y="2753961"/>
                  </a:lnTo>
                  <a:close/>
                </a:path>
              </a:pathLst>
            </a:custGeom>
            <a:solidFill>
              <a:srgbClr val="97A69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76200"/>
              <a:ext cx="4859550" cy="28301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3013659" y="3855299"/>
            <a:ext cx="12260682" cy="2576401"/>
            <a:chOff x="0" y="0"/>
            <a:chExt cx="3229151" cy="67855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229151" cy="678558"/>
            </a:xfrm>
            <a:custGeom>
              <a:avLst/>
              <a:gdLst/>
              <a:ahLst/>
              <a:cxnLst/>
              <a:rect l="l" t="t" r="r" b="b"/>
              <a:pathLst>
                <a:path w="3229151" h="678558">
                  <a:moveTo>
                    <a:pt x="0" y="0"/>
                  </a:moveTo>
                  <a:lnTo>
                    <a:pt x="3229151" y="0"/>
                  </a:lnTo>
                  <a:lnTo>
                    <a:pt x="3229151" y="678558"/>
                  </a:lnTo>
                  <a:lnTo>
                    <a:pt x="0" y="67855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3229151" cy="75475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4419079" y="4184648"/>
            <a:ext cx="9449842" cy="17176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FFFFFF"/>
                </a:solidFill>
                <a:latin typeface="Lintel"/>
                <a:ea typeface="Lintel"/>
                <a:cs typeface="Lintel"/>
                <a:sym typeface="Lintel"/>
              </a:rPr>
              <a:t>Strategic Priorities</a:t>
            </a:r>
          </a:p>
        </p:txBody>
      </p:sp>
      <p:sp>
        <p:nvSpPr>
          <p:cNvPr id="9" name="Freeform 9"/>
          <p:cNvSpPr/>
          <p:nvPr/>
        </p:nvSpPr>
        <p:spPr>
          <a:xfrm>
            <a:off x="13508612" y="8723818"/>
            <a:ext cx="3750688" cy="1068964"/>
          </a:xfrm>
          <a:custGeom>
            <a:avLst/>
            <a:gdLst/>
            <a:ahLst/>
            <a:cxnLst/>
            <a:rect l="l" t="t" r="r" b="b"/>
            <a:pathLst>
              <a:path w="3750688" h="1068964">
                <a:moveTo>
                  <a:pt x="0" y="0"/>
                </a:moveTo>
                <a:lnTo>
                  <a:pt x="3750688" y="0"/>
                </a:lnTo>
                <a:lnTo>
                  <a:pt x="3750688" y="1068964"/>
                </a:lnTo>
                <a:lnTo>
                  <a:pt x="0" y="1068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75" r="-1375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0388" y="-45236"/>
            <a:ext cx="18451104" cy="10456447"/>
            <a:chOff x="0" y="0"/>
            <a:chExt cx="4859550" cy="27539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59550" cy="2753961"/>
            </a:xfrm>
            <a:custGeom>
              <a:avLst/>
              <a:gdLst/>
              <a:ahLst/>
              <a:cxnLst/>
              <a:rect l="l" t="t" r="r" b="b"/>
              <a:pathLst>
                <a:path w="4859550" h="2753961">
                  <a:moveTo>
                    <a:pt x="0" y="0"/>
                  </a:moveTo>
                  <a:lnTo>
                    <a:pt x="4859550" y="0"/>
                  </a:lnTo>
                  <a:lnTo>
                    <a:pt x="4859550" y="2753961"/>
                  </a:lnTo>
                  <a:lnTo>
                    <a:pt x="0" y="2753961"/>
                  </a:lnTo>
                  <a:close/>
                </a:path>
              </a:pathLst>
            </a:custGeom>
            <a:solidFill>
              <a:srgbClr val="97A69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76200"/>
              <a:ext cx="4859550" cy="28301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98339" y="205740"/>
            <a:ext cx="8145661" cy="1369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79"/>
              </a:lnSpc>
              <a:spcBef>
                <a:spcPct val="0"/>
              </a:spcBef>
            </a:pPr>
            <a:r>
              <a:rPr lang="en-US" sz="7199" b="1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Strategic Priorities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91178" y="1860280"/>
            <a:ext cx="7205022" cy="3956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187446" lvl="1" indent="-593723" algn="l">
              <a:lnSpc>
                <a:spcPts val="7699"/>
              </a:lnSpc>
              <a:buFont typeface="Arial"/>
              <a:buChar char="•"/>
            </a:pPr>
            <a:r>
              <a:rPr lang="en-US" sz="5499" b="1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Missi</a:t>
            </a:r>
            <a:r>
              <a:rPr lang="en-US" sz="5499" b="1" u="none" strike="noStrike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onary Care</a:t>
            </a:r>
          </a:p>
          <a:p>
            <a:pPr marL="2374892" lvl="2" indent="-791631" algn="l">
              <a:lnSpc>
                <a:spcPts val="7699"/>
              </a:lnSpc>
              <a:buFont typeface="Arial"/>
              <a:buChar char="⚬"/>
            </a:pPr>
            <a:r>
              <a:rPr lang="en-US" sz="5499" b="1" u="none" strike="noStrike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Protect</a:t>
            </a:r>
          </a:p>
          <a:p>
            <a:pPr algn="l">
              <a:lnSpc>
                <a:spcPts val="7699"/>
              </a:lnSpc>
            </a:pPr>
            <a:endParaRPr lang="en-US" sz="5499" b="1" u="none" strike="noStrike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algn="ctr">
              <a:lnSpc>
                <a:spcPts val="7699"/>
              </a:lnSpc>
            </a:pPr>
            <a:endParaRPr lang="en-US" sz="5499" b="1" u="none" strike="noStrike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13508612" y="8723818"/>
            <a:ext cx="3750688" cy="1068964"/>
          </a:xfrm>
          <a:custGeom>
            <a:avLst/>
            <a:gdLst/>
            <a:ahLst/>
            <a:cxnLst/>
            <a:rect l="l" t="t" r="r" b="b"/>
            <a:pathLst>
              <a:path w="3750688" h="1068964">
                <a:moveTo>
                  <a:pt x="0" y="0"/>
                </a:moveTo>
                <a:lnTo>
                  <a:pt x="3750688" y="0"/>
                </a:lnTo>
                <a:lnTo>
                  <a:pt x="3750688" y="1068964"/>
                </a:lnTo>
                <a:lnTo>
                  <a:pt x="0" y="1068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75" r="-1375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0388" y="-45236"/>
            <a:ext cx="18451104" cy="10456447"/>
            <a:chOff x="0" y="0"/>
            <a:chExt cx="4859550" cy="27539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59550" cy="2753961"/>
            </a:xfrm>
            <a:custGeom>
              <a:avLst/>
              <a:gdLst/>
              <a:ahLst/>
              <a:cxnLst/>
              <a:rect l="l" t="t" r="r" b="b"/>
              <a:pathLst>
                <a:path w="4859550" h="2753961">
                  <a:moveTo>
                    <a:pt x="0" y="0"/>
                  </a:moveTo>
                  <a:lnTo>
                    <a:pt x="4859550" y="0"/>
                  </a:lnTo>
                  <a:lnTo>
                    <a:pt x="4859550" y="2753961"/>
                  </a:lnTo>
                  <a:lnTo>
                    <a:pt x="0" y="2753961"/>
                  </a:lnTo>
                  <a:close/>
                </a:path>
              </a:pathLst>
            </a:custGeom>
            <a:solidFill>
              <a:srgbClr val="97A69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76200"/>
              <a:ext cx="4859550" cy="28301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98339" y="205740"/>
            <a:ext cx="8145661" cy="1369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79"/>
              </a:lnSpc>
              <a:spcBef>
                <a:spcPct val="0"/>
              </a:spcBef>
            </a:pPr>
            <a:r>
              <a:rPr lang="en-US" sz="7199" b="1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Strategic Priorities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91178" y="1860280"/>
            <a:ext cx="6595422" cy="58991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187449" lvl="1" indent="-593725" algn="l">
              <a:lnSpc>
                <a:spcPts val="7699"/>
              </a:lnSpc>
              <a:buFont typeface="Arial"/>
              <a:buChar char="•"/>
            </a:pPr>
            <a:r>
              <a:rPr lang="en-US" sz="54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Missi</a:t>
            </a:r>
            <a:r>
              <a:rPr lang="en-US" sz="5499" u="none" strike="noStrik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onary Care</a:t>
            </a:r>
          </a:p>
          <a:p>
            <a:pPr marL="2374899" lvl="2" indent="-791633" algn="l">
              <a:lnSpc>
                <a:spcPts val="7699"/>
              </a:lnSpc>
              <a:buFont typeface="Arial"/>
              <a:buChar char="⚬"/>
            </a:pPr>
            <a:r>
              <a:rPr lang="en-US" sz="5499" u="none" strike="noStrik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Protect</a:t>
            </a:r>
          </a:p>
          <a:p>
            <a:pPr marL="3562348" lvl="3" indent="-890587" algn="l">
              <a:lnSpc>
                <a:spcPts val="7699"/>
              </a:lnSpc>
              <a:buFont typeface="Arial"/>
              <a:buChar char="￭"/>
            </a:pPr>
            <a:r>
              <a:rPr lang="en-US" sz="5499" b="1" u="none" strike="noStrike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Legal</a:t>
            </a:r>
          </a:p>
          <a:p>
            <a:pPr algn="l">
              <a:lnSpc>
                <a:spcPts val="7699"/>
              </a:lnSpc>
            </a:pPr>
            <a:endParaRPr lang="en-US" sz="5499" b="1" u="none" strike="noStrike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algn="l">
              <a:lnSpc>
                <a:spcPts val="7699"/>
              </a:lnSpc>
            </a:pPr>
            <a:endParaRPr lang="en-US" sz="5499" b="1" u="none" strike="noStrike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algn="ctr">
              <a:lnSpc>
                <a:spcPts val="7699"/>
              </a:lnSpc>
            </a:pPr>
            <a:endParaRPr lang="en-US" sz="5499" b="1" u="none" strike="noStrike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13508612" y="8723818"/>
            <a:ext cx="3750688" cy="1068964"/>
          </a:xfrm>
          <a:custGeom>
            <a:avLst/>
            <a:gdLst/>
            <a:ahLst/>
            <a:cxnLst/>
            <a:rect l="l" t="t" r="r" b="b"/>
            <a:pathLst>
              <a:path w="3750688" h="1068964">
                <a:moveTo>
                  <a:pt x="0" y="0"/>
                </a:moveTo>
                <a:lnTo>
                  <a:pt x="3750688" y="0"/>
                </a:lnTo>
                <a:lnTo>
                  <a:pt x="3750688" y="1068964"/>
                </a:lnTo>
                <a:lnTo>
                  <a:pt x="0" y="1068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75" r="-1375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0388" y="-45236"/>
            <a:ext cx="18451104" cy="10456447"/>
            <a:chOff x="0" y="0"/>
            <a:chExt cx="4859550" cy="27539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59550" cy="2753961"/>
            </a:xfrm>
            <a:custGeom>
              <a:avLst/>
              <a:gdLst/>
              <a:ahLst/>
              <a:cxnLst/>
              <a:rect l="l" t="t" r="r" b="b"/>
              <a:pathLst>
                <a:path w="4859550" h="2753961">
                  <a:moveTo>
                    <a:pt x="0" y="0"/>
                  </a:moveTo>
                  <a:lnTo>
                    <a:pt x="4859550" y="0"/>
                  </a:lnTo>
                  <a:lnTo>
                    <a:pt x="4859550" y="2753961"/>
                  </a:lnTo>
                  <a:lnTo>
                    <a:pt x="0" y="2753961"/>
                  </a:lnTo>
                  <a:close/>
                </a:path>
              </a:pathLst>
            </a:custGeom>
            <a:solidFill>
              <a:srgbClr val="97A69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76200"/>
              <a:ext cx="4859550" cy="28301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98339" y="205740"/>
            <a:ext cx="8145661" cy="1369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79"/>
              </a:lnSpc>
              <a:spcBef>
                <a:spcPct val="0"/>
              </a:spcBef>
            </a:pPr>
            <a:r>
              <a:rPr lang="en-US" sz="7199" b="1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Strategic Priorities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91178" y="1860280"/>
            <a:ext cx="7586022" cy="58991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187449" lvl="1" indent="-593725" algn="l">
              <a:lnSpc>
                <a:spcPts val="7699"/>
              </a:lnSpc>
              <a:buFont typeface="Arial"/>
              <a:buChar char="•"/>
            </a:pPr>
            <a:r>
              <a:rPr lang="en-US" sz="54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Missi</a:t>
            </a:r>
            <a:r>
              <a:rPr lang="en-US" sz="5499" u="none" strike="noStrik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onary Care</a:t>
            </a:r>
          </a:p>
          <a:p>
            <a:pPr marL="2374899" lvl="2" indent="-791633" algn="l">
              <a:lnSpc>
                <a:spcPts val="7699"/>
              </a:lnSpc>
              <a:buFont typeface="Arial"/>
              <a:buChar char="⚬"/>
            </a:pPr>
            <a:r>
              <a:rPr lang="en-US" sz="5499" u="none" strike="noStrik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Protect</a:t>
            </a:r>
          </a:p>
          <a:p>
            <a:pPr marL="3562348" lvl="3" indent="-890587" algn="l">
              <a:lnSpc>
                <a:spcPts val="7699"/>
              </a:lnSpc>
              <a:buFont typeface="Arial"/>
              <a:buChar char="￭"/>
            </a:pPr>
            <a:r>
              <a:rPr lang="en-US" sz="5499" u="none" strike="noStrik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Legal</a:t>
            </a:r>
          </a:p>
          <a:p>
            <a:pPr marL="3562348" lvl="3" indent="-890587" algn="l">
              <a:lnSpc>
                <a:spcPts val="7699"/>
              </a:lnSpc>
              <a:buFont typeface="Arial"/>
              <a:buChar char="￭"/>
            </a:pPr>
            <a:r>
              <a:rPr lang="en-US" sz="5499" b="1" u="none" strike="noStrike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Regulatory</a:t>
            </a:r>
          </a:p>
          <a:p>
            <a:pPr algn="l">
              <a:lnSpc>
                <a:spcPts val="7699"/>
              </a:lnSpc>
            </a:pPr>
            <a:endParaRPr lang="en-US" sz="5499" b="1" u="none" strike="noStrike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algn="ctr">
              <a:lnSpc>
                <a:spcPts val="7699"/>
              </a:lnSpc>
            </a:pPr>
            <a:endParaRPr lang="en-US" sz="5499" b="1" u="none" strike="noStrike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13508612" y="8723818"/>
            <a:ext cx="3750688" cy="1068964"/>
          </a:xfrm>
          <a:custGeom>
            <a:avLst/>
            <a:gdLst/>
            <a:ahLst/>
            <a:cxnLst/>
            <a:rect l="l" t="t" r="r" b="b"/>
            <a:pathLst>
              <a:path w="3750688" h="1068964">
                <a:moveTo>
                  <a:pt x="0" y="0"/>
                </a:moveTo>
                <a:lnTo>
                  <a:pt x="3750688" y="0"/>
                </a:lnTo>
                <a:lnTo>
                  <a:pt x="3750688" y="1068964"/>
                </a:lnTo>
                <a:lnTo>
                  <a:pt x="0" y="1068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75" r="-1375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0388" y="-45236"/>
            <a:ext cx="18451104" cy="10456447"/>
            <a:chOff x="0" y="0"/>
            <a:chExt cx="4859550" cy="27539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59550" cy="2753961"/>
            </a:xfrm>
            <a:custGeom>
              <a:avLst/>
              <a:gdLst/>
              <a:ahLst/>
              <a:cxnLst/>
              <a:rect l="l" t="t" r="r" b="b"/>
              <a:pathLst>
                <a:path w="4859550" h="2753961">
                  <a:moveTo>
                    <a:pt x="0" y="0"/>
                  </a:moveTo>
                  <a:lnTo>
                    <a:pt x="4859550" y="0"/>
                  </a:lnTo>
                  <a:lnTo>
                    <a:pt x="4859550" y="2753961"/>
                  </a:lnTo>
                  <a:lnTo>
                    <a:pt x="0" y="2753961"/>
                  </a:lnTo>
                  <a:close/>
                </a:path>
              </a:pathLst>
            </a:custGeom>
            <a:solidFill>
              <a:srgbClr val="97A69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76200"/>
              <a:ext cx="4859550" cy="28301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98339" y="205740"/>
            <a:ext cx="8145661" cy="1369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79"/>
              </a:lnSpc>
              <a:spcBef>
                <a:spcPct val="0"/>
              </a:spcBef>
            </a:pPr>
            <a:r>
              <a:rPr lang="en-US" sz="7199" b="1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Strategic Priorities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91178" y="1860280"/>
            <a:ext cx="8145660" cy="68707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187449" lvl="1" indent="-593725" algn="l">
              <a:lnSpc>
                <a:spcPts val="7699"/>
              </a:lnSpc>
              <a:buFont typeface="Arial"/>
              <a:buChar char="•"/>
            </a:pPr>
            <a:r>
              <a:rPr lang="en-US" sz="54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Missi</a:t>
            </a:r>
            <a:r>
              <a:rPr lang="en-US" sz="5499" u="none" strike="noStrik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onary Care</a:t>
            </a:r>
          </a:p>
          <a:p>
            <a:pPr marL="2374899" lvl="2" indent="-791633" algn="l">
              <a:lnSpc>
                <a:spcPts val="7699"/>
              </a:lnSpc>
              <a:buFont typeface="Arial"/>
              <a:buChar char="⚬"/>
            </a:pPr>
            <a:r>
              <a:rPr lang="en-US" sz="5499" u="none" strike="noStrik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Protect</a:t>
            </a:r>
          </a:p>
          <a:p>
            <a:pPr marL="3562348" lvl="3" indent="-890587" algn="l">
              <a:lnSpc>
                <a:spcPts val="7699"/>
              </a:lnSpc>
              <a:buFont typeface="Arial"/>
              <a:buChar char="￭"/>
            </a:pPr>
            <a:r>
              <a:rPr lang="en-US" sz="5499" u="none" strike="noStrik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Legal</a:t>
            </a:r>
          </a:p>
          <a:p>
            <a:pPr marL="3562348" lvl="3" indent="-890587" algn="l">
              <a:lnSpc>
                <a:spcPts val="7699"/>
              </a:lnSpc>
              <a:buFont typeface="Arial"/>
              <a:buChar char="￭"/>
            </a:pPr>
            <a:r>
              <a:rPr lang="en-US" sz="5499" u="none" strike="noStrik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Regulatory</a:t>
            </a:r>
          </a:p>
          <a:p>
            <a:pPr marL="3562348" lvl="3" indent="-890587" algn="l">
              <a:lnSpc>
                <a:spcPts val="7699"/>
              </a:lnSpc>
              <a:buFont typeface="Arial"/>
              <a:buChar char="￭"/>
            </a:pPr>
            <a:r>
              <a:rPr lang="en-US" sz="5499" b="1" u="none" strike="noStrike"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Reputational</a:t>
            </a:r>
          </a:p>
          <a:p>
            <a:pPr algn="l">
              <a:lnSpc>
                <a:spcPts val="7699"/>
              </a:lnSpc>
            </a:pPr>
            <a:endParaRPr lang="en-US" sz="5499" b="1" u="none" strike="noStrike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algn="ctr">
              <a:lnSpc>
                <a:spcPts val="7699"/>
              </a:lnSpc>
            </a:pPr>
            <a:endParaRPr lang="en-US" sz="5499" b="1" u="none" strike="noStrike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13508612" y="8723818"/>
            <a:ext cx="3750688" cy="1068964"/>
          </a:xfrm>
          <a:custGeom>
            <a:avLst/>
            <a:gdLst/>
            <a:ahLst/>
            <a:cxnLst/>
            <a:rect l="l" t="t" r="r" b="b"/>
            <a:pathLst>
              <a:path w="3750688" h="1068964">
                <a:moveTo>
                  <a:pt x="0" y="0"/>
                </a:moveTo>
                <a:lnTo>
                  <a:pt x="3750688" y="0"/>
                </a:lnTo>
                <a:lnTo>
                  <a:pt x="3750688" y="1068964"/>
                </a:lnTo>
                <a:lnTo>
                  <a:pt x="0" y="1068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75" r="-1375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0388" y="-45236"/>
            <a:ext cx="18451104" cy="10456447"/>
            <a:chOff x="0" y="0"/>
            <a:chExt cx="4859550" cy="27539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59550" cy="2753961"/>
            </a:xfrm>
            <a:custGeom>
              <a:avLst/>
              <a:gdLst/>
              <a:ahLst/>
              <a:cxnLst/>
              <a:rect l="l" t="t" r="r" b="b"/>
              <a:pathLst>
                <a:path w="4859550" h="2753961">
                  <a:moveTo>
                    <a:pt x="0" y="0"/>
                  </a:moveTo>
                  <a:lnTo>
                    <a:pt x="4859550" y="0"/>
                  </a:lnTo>
                  <a:lnTo>
                    <a:pt x="4859550" y="2753961"/>
                  </a:lnTo>
                  <a:lnTo>
                    <a:pt x="0" y="2753961"/>
                  </a:lnTo>
                  <a:close/>
                </a:path>
              </a:pathLst>
            </a:custGeom>
            <a:solidFill>
              <a:srgbClr val="97A69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76200"/>
              <a:ext cx="4859550" cy="28301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98339" y="205740"/>
            <a:ext cx="8145661" cy="1369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79"/>
              </a:lnSpc>
              <a:spcBef>
                <a:spcPct val="0"/>
              </a:spcBef>
            </a:pPr>
            <a:r>
              <a:rPr lang="en-US" sz="7199" b="1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Strategic Priorities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91178" y="1860280"/>
            <a:ext cx="10937379" cy="881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187449" lvl="1" indent="-593725" algn="l">
              <a:lnSpc>
                <a:spcPts val="7699"/>
              </a:lnSpc>
              <a:buFont typeface="Arial"/>
              <a:buChar char="•"/>
            </a:pPr>
            <a:r>
              <a:rPr lang="en-US" sz="5499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Missi</a:t>
            </a:r>
            <a:r>
              <a:rPr lang="en-US" sz="5499" u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onary Care</a:t>
            </a:r>
          </a:p>
          <a:p>
            <a:pPr marL="2374899" lvl="2" indent="-791633" algn="l">
              <a:lnSpc>
                <a:spcPts val="7699"/>
              </a:lnSpc>
              <a:buFont typeface="Arial"/>
              <a:buChar char="⚬"/>
            </a:pPr>
            <a:r>
              <a:rPr lang="en-US" sz="5499" u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Protect</a:t>
            </a:r>
          </a:p>
          <a:p>
            <a:pPr marL="2374899" lvl="2" indent="-791633" algn="l">
              <a:lnSpc>
                <a:spcPts val="7699"/>
              </a:lnSpc>
              <a:buFont typeface="Arial"/>
              <a:buChar char="⚬"/>
            </a:pPr>
            <a:r>
              <a:rPr lang="en-US" sz="5499" b="1" u="none" strike="noStrike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Promote</a:t>
            </a:r>
          </a:p>
          <a:p>
            <a:pPr marL="3562348" lvl="3" indent="-890587" algn="l">
              <a:lnSpc>
                <a:spcPts val="7699"/>
              </a:lnSpc>
              <a:buFont typeface="Arial"/>
              <a:buChar char="￭"/>
            </a:pPr>
            <a:r>
              <a:rPr lang="en-US" sz="5499" b="1" u="none" strike="noStrike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Tools to Enhance</a:t>
            </a:r>
          </a:p>
          <a:p>
            <a:pPr marL="3562348" lvl="3" indent="-890587" algn="l">
              <a:lnSpc>
                <a:spcPts val="7699"/>
              </a:lnSpc>
              <a:buFont typeface="Arial"/>
              <a:buChar char="￭"/>
            </a:pPr>
            <a:r>
              <a:rPr lang="en-US" sz="5499" b="1" u="none" strike="noStrike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Missionary Profiles  </a:t>
            </a:r>
          </a:p>
          <a:p>
            <a:pPr marL="3562348" lvl="3" indent="-890587" algn="l">
              <a:lnSpc>
                <a:spcPts val="7699"/>
              </a:lnSpc>
              <a:buFont typeface="Arial"/>
              <a:buChar char="￭"/>
            </a:pPr>
            <a:r>
              <a:rPr lang="en-US" sz="5499" b="1" u="none" strike="noStrike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Locally and Nationally</a:t>
            </a:r>
          </a:p>
          <a:p>
            <a:pPr algn="l">
              <a:lnSpc>
                <a:spcPts val="7699"/>
              </a:lnSpc>
            </a:pPr>
            <a:endParaRPr lang="en-US" sz="5499" b="1" u="none" strike="noStrike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algn="l">
              <a:lnSpc>
                <a:spcPts val="7699"/>
              </a:lnSpc>
            </a:pPr>
            <a:endParaRPr lang="en-US" sz="5499" b="1" u="none" strike="noStrike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algn="ctr">
              <a:lnSpc>
                <a:spcPts val="7699"/>
              </a:lnSpc>
            </a:pPr>
            <a:endParaRPr lang="en-US" sz="5499" b="1" u="none" strike="noStrike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13508612" y="8723818"/>
            <a:ext cx="3750688" cy="1068964"/>
          </a:xfrm>
          <a:custGeom>
            <a:avLst/>
            <a:gdLst/>
            <a:ahLst/>
            <a:cxnLst/>
            <a:rect l="l" t="t" r="r" b="b"/>
            <a:pathLst>
              <a:path w="3750688" h="1068964">
                <a:moveTo>
                  <a:pt x="0" y="0"/>
                </a:moveTo>
                <a:lnTo>
                  <a:pt x="3750688" y="0"/>
                </a:lnTo>
                <a:lnTo>
                  <a:pt x="3750688" y="1068964"/>
                </a:lnTo>
                <a:lnTo>
                  <a:pt x="0" y="1068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75" r="-1375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0388" y="-45236"/>
            <a:ext cx="18451104" cy="10456447"/>
            <a:chOff x="0" y="0"/>
            <a:chExt cx="4859550" cy="27539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59550" cy="2753961"/>
            </a:xfrm>
            <a:custGeom>
              <a:avLst/>
              <a:gdLst/>
              <a:ahLst/>
              <a:cxnLst/>
              <a:rect l="l" t="t" r="r" b="b"/>
              <a:pathLst>
                <a:path w="4859550" h="2753961">
                  <a:moveTo>
                    <a:pt x="0" y="0"/>
                  </a:moveTo>
                  <a:lnTo>
                    <a:pt x="4859550" y="0"/>
                  </a:lnTo>
                  <a:lnTo>
                    <a:pt x="4859550" y="2753961"/>
                  </a:lnTo>
                  <a:lnTo>
                    <a:pt x="0" y="2753961"/>
                  </a:lnTo>
                  <a:close/>
                </a:path>
              </a:pathLst>
            </a:custGeom>
            <a:solidFill>
              <a:srgbClr val="97A69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76200"/>
              <a:ext cx="4859550" cy="28301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98339" y="205740"/>
            <a:ext cx="8145661" cy="1369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79"/>
              </a:lnSpc>
              <a:spcBef>
                <a:spcPct val="0"/>
              </a:spcBef>
            </a:pPr>
            <a:r>
              <a:rPr lang="en-US" sz="7199" b="1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Strategic Priorities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91178" y="1860280"/>
            <a:ext cx="17796822" cy="9785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187449" lvl="1" indent="-593725" algn="l">
              <a:lnSpc>
                <a:spcPts val="7699"/>
              </a:lnSpc>
              <a:buFont typeface="Arial"/>
              <a:buChar char="•"/>
            </a:pPr>
            <a:r>
              <a:rPr lang="en-US" sz="5499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Missi</a:t>
            </a:r>
            <a:r>
              <a:rPr lang="en-US" sz="5499" u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onary Care</a:t>
            </a:r>
          </a:p>
          <a:p>
            <a:pPr marL="2374899" lvl="2" indent="-791633" algn="l">
              <a:lnSpc>
                <a:spcPts val="7699"/>
              </a:lnSpc>
              <a:buFont typeface="Arial"/>
              <a:buChar char="⚬"/>
            </a:pPr>
            <a:r>
              <a:rPr lang="en-US" sz="5499" u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Protect</a:t>
            </a:r>
          </a:p>
          <a:p>
            <a:pPr marL="2374899" lvl="2" indent="-791633" algn="l">
              <a:lnSpc>
                <a:spcPts val="7699"/>
              </a:lnSpc>
              <a:buFont typeface="Arial"/>
              <a:buChar char="⚬"/>
            </a:pPr>
            <a:r>
              <a:rPr lang="en-US" sz="5499" u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Promote</a:t>
            </a:r>
          </a:p>
          <a:p>
            <a:pPr marL="2374899" lvl="2" indent="-791633" algn="l">
              <a:lnSpc>
                <a:spcPts val="7699"/>
              </a:lnSpc>
              <a:buFont typeface="Arial"/>
              <a:buChar char="⚬"/>
            </a:pPr>
            <a:r>
              <a:rPr lang="en-US" sz="5499" b="1" u="none" strike="noStrike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Provide</a:t>
            </a:r>
          </a:p>
          <a:p>
            <a:pPr marL="3562348" lvl="3" indent="-890587" algn="l">
              <a:lnSpc>
                <a:spcPts val="7699"/>
              </a:lnSpc>
              <a:buFont typeface="Arial"/>
              <a:buChar char="￭"/>
            </a:pPr>
            <a:r>
              <a:rPr lang="en-US" sz="5499" b="1" u="none" strike="noStrike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Connect Donors to Missionaries who Serve in the Donors’ Main Areas of  Ministry Interest/Burden </a:t>
            </a:r>
          </a:p>
          <a:p>
            <a:pPr algn="l">
              <a:lnSpc>
                <a:spcPts val="7699"/>
              </a:lnSpc>
            </a:pPr>
            <a:endParaRPr lang="en-US" sz="5499" b="1" u="none" strike="noStrike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algn="l">
              <a:lnSpc>
                <a:spcPts val="7699"/>
              </a:lnSpc>
            </a:pPr>
            <a:endParaRPr lang="en-US" sz="5499" b="1" u="none" strike="noStrike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algn="ctr">
              <a:lnSpc>
                <a:spcPts val="7699"/>
              </a:lnSpc>
            </a:pPr>
            <a:endParaRPr lang="en-US" sz="5499" b="1" u="none" strike="noStrike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13508612" y="8723818"/>
            <a:ext cx="3750688" cy="1068964"/>
          </a:xfrm>
          <a:custGeom>
            <a:avLst/>
            <a:gdLst/>
            <a:ahLst/>
            <a:cxnLst/>
            <a:rect l="l" t="t" r="r" b="b"/>
            <a:pathLst>
              <a:path w="3750688" h="1068964">
                <a:moveTo>
                  <a:pt x="0" y="0"/>
                </a:moveTo>
                <a:lnTo>
                  <a:pt x="3750688" y="0"/>
                </a:lnTo>
                <a:lnTo>
                  <a:pt x="3750688" y="1068964"/>
                </a:lnTo>
                <a:lnTo>
                  <a:pt x="0" y="1068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75" r="-1375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0388" y="-45236"/>
            <a:ext cx="18451104" cy="10456447"/>
            <a:chOff x="0" y="0"/>
            <a:chExt cx="4859550" cy="275396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59550" cy="2753961"/>
            </a:xfrm>
            <a:custGeom>
              <a:avLst/>
              <a:gdLst/>
              <a:ahLst/>
              <a:cxnLst/>
              <a:rect l="l" t="t" r="r" b="b"/>
              <a:pathLst>
                <a:path w="4859550" h="2753961">
                  <a:moveTo>
                    <a:pt x="0" y="0"/>
                  </a:moveTo>
                  <a:lnTo>
                    <a:pt x="4859550" y="0"/>
                  </a:lnTo>
                  <a:lnTo>
                    <a:pt x="4859550" y="2753961"/>
                  </a:lnTo>
                  <a:lnTo>
                    <a:pt x="0" y="2753961"/>
                  </a:lnTo>
                  <a:close/>
                </a:path>
              </a:pathLst>
            </a:custGeom>
            <a:solidFill>
              <a:srgbClr val="97A697"/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76200"/>
              <a:ext cx="4859550" cy="283016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98339" y="205740"/>
            <a:ext cx="8145661" cy="1369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79"/>
              </a:lnSpc>
              <a:spcBef>
                <a:spcPct val="0"/>
              </a:spcBef>
            </a:pPr>
            <a:r>
              <a:rPr lang="en-US" sz="7199" b="1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Strategic Priorities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91178" y="1860280"/>
            <a:ext cx="17796822" cy="7842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187449" lvl="1" indent="-593725" algn="l">
              <a:lnSpc>
                <a:spcPts val="7699"/>
              </a:lnSpc>
              <a:buFont typeface="Arial"/>
              <a:buChar char="•"/>
            </a:pPr>
            <a:r>
              <a:rPr lang="en-US" sz="5499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Missi</a:t>
            </a:r>
            <a:r>
              <a:rPr lang="en-US" sz="5499" u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onary Care</a:t>
            </a:r>
          </a:p>
          <a:p>
            <a:pPr marL="1187449" lvl="1" indent="-593725" algn="l">
              <a:lnSpc>
                <a:spcPts val="7699"/>
              </a:lnSpc>
              <a:buFont typeface="Arial"/>
              <a:buChar char="•"/>
            </a:pPr>
            <a:r>
              <a:rPr lang="en-US" sz="5499" b="1" u="none" strike="noStrike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Donor Engagement</a:t>
            </a:r>
          </a:p>
          <a:p>
            <a:pPr marL="2374899" lvl="2" indent="-791633" algn="l">
              <a:lnSpc>
                <a:spcPts val="7699"/>
              </a:lnSpc>
              <a:buFont typeface="Arial"/>
              <a:buChar char="⚬"/>
            </a:pPr>
            <a:r>
              <a:rPr lang="en-US" sz="5499" b="1" u="none" strike="noStrike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Helping Donors to Find Meaningful Ways to Serve the Lord through Giving to Ministry Areas that are Closest to their Hearts </a:t>
            </a:r>
          </a:p>
          <a:p>
            <a:pPr algn="l">
              <a:lnSpc>
                <a:spcPts val="7699"/>
              </a:lnSpc>
            </a:pPr>
            <a:endParaRPr lang="en-US" sz="5499" b="1" u="none" strike="noStrike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algn="l">
              <a:lnSpc>
                <a:spcPts val="7699"/>
              </a:lnSpc>
            </a:pPr>
            <a:endParaRPr lang="en-US" sz="5499" b="1" u="none" strike="noStrike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algn="ctr">
              <a:lnSpc>
                <a:spcPts val="7699"/>
              </a:lnSpc>
            </a:pPr>
            <a:endParaRPr lang="en-US" sz="5499" b="1" u="none" strike="noStrike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13508612" y="8723818"/>
            <a:ext cx="3750688" cy="1068964"/>
          </a:xfrm>
          <a:custGeom>
            <a:avLst/>
            <a:gdLst/>
            <a:ahLst/>
            <a:cxnLst/>
            <a:rect l="l" t="t" r="r" b="b"/>
            <a:pathLst>
              <a:path w="3750688" h="1068964">
                <a:moveTo>
                  <a:pt x="0" y="0"/>
                </a:moveTo>
                <a:lnTo>
                  <a:pt x="3750688" y="0"/>
                </a:lnTo>
                <a:lnTo>
                  <a:pt x="3750688" y="1068964"/>
                </a:lnTo>
                <a:lnTo>
                  <a:pt x="0" y="10689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75" r="-1375"/>
            </a:stretch>
          </a:blip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129</Words>
  <Application>Microsoft Office PowerPoint</Application>
  <PresentationFormat>Custom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Lintel</vt:lpstr>
      <vt:lpstr>Calibri</vt:lpstr>
      <vt:lpstr>Arial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 Office Update v2</dc:title>
  <cp:lastModifiedBy>Michael DeHaven</cp:lastModifiedBy>
  <cp:revision>4</cp:revision>
  <dcterms:created xsi:type="dcterms:W3CDTF">2006-08-16T00:00:00Z</dcterms:created>
  <dcterms:modified xsi:type="dcterms:W3CDTF">2025-03-26T17:16:32Z</dcterms:modified>
  <dc:identifier>DAGiFs6t9dY</dc:identifier>
</cp:coreProperties>
</file>